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LTI_system_theory#Impulse_response_and_convoluti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179: GPU Computing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Recitation 1 - 4/1/16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Linear Systems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Suppose some system takes input signal </a:t>
            </a:r>
            <a:r>
              <a:rPr b="1" lang="en">
                <a:solidFill>
                  <a:schemeClr val="lt1"/>
                </a:solidFill>
              </a:rPr>
              <a:t>x</a:t>
            </a:r>
            <a:r>
              <a:rPr b="1" baseline="-25000" lang="en">
                <a:solidFill>
                  <a:schemeClr val="lt1"/>
                </a:solidFill>
              </a:rPr>
              <a:t>i</a:t>
            </a:r>
            <a:r>
              <a:rPr b="1" lang="en">
                <a:solidFill>
                  <a:schemeClr val="lt1"/>
                </a:solidFill>
              </a:rPr>
              <a:t>[n]</a:t>
            </a:r>
            <a:r>
              <a:rPr lang="en">
                <a:solidFill>
                  <a:schemeClr val="lt1"/>
                </a:solidFill>
              </a:rPr>
              <a:t> and produces output signal </a:t>
            </a:r>
            <a:r>
              <a:rPr b="1" lang="en">
                <a:solidFill>
                  <a:schemeClr val="lt1"/>
                </a:solidFill>
              </a:rPr>
              <a:t>y</a:t>
            </a:r>
            <a:r>
              <a:rPr b="1" baseline="-25000" lang="en">
                <a:solidFill>
                  <a:schemeClr val="lt1"/>
                </a:solidFill>
              </a:rPr>
              <a:t>i</a:t>
            </a:r>
            <a:r>
              <a:rPr b="1" lang="en">
                <a:solidFill>
                  <a:schemeClr val="lt1"/>
                </a:solidFill>
              </a:rPr>
              <a:t>[n]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We denote this as </a:t>
            </a:r>
            <a:r>
              <a:rPr b="1" lang="en">
                <a:solidFill>
                  <a:schemeClr val="lt1"/>
                </a:solidFill>
              </a:rPr>
              <a:t>x</a:t>
            </a:r>
            <a:r>
              <a:rPr b="1" baseline="-25000" lang="en">
                <a:solidFill>
                  <a:schemeClr val="lt1"/>
                </a:solidFill>
              </a:rPr>
              <a:t>i</a:t>
            </a:r>
            <a:r>
              <a:rPr b="1" lang="en">
                <a:solidFill>
                  <a:schemeClr val="lt1"/>
                </a:solidFill>
              </a:rPr>
              <a:t>[n] → y</a:t>
            </a:r>
            <a:r>
              <a:rPr b="1" baseline="-25000" lang="en">
                <a:solidFill>
                  <a:schemeClr val="lt1"/>
                </a:solidFill>
              </a:rPr>
              <a:t>i</a:t>
            </a:r>
            <a:r>
              <a:rPr b="1" lang="en">
                <a:solidFill>
                  <a:schemeClr val="lt1"/>
                </a:solidFill>
              </a:rPr>
              <a:t>[n]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If the system is </a:t>
            </a:r>
            <a:r>
              <a:rPr i="1" lang="en">
                <a:solidFill>
                  <a:schemeClr val="lt1"/>
                </a:solidFill>
              </a:rPr>
              <a:t>linear</a:t>
            </a:r>
            <a:r>
              <a:rPr lang="en">
                <a:solidFill>
                  <a:schemeClr val="lt1"/>
                </a:solidFill>
              </a:rPr>
              <a:t>, then for constants </a:t>
            </a:r>
            <a:r>
              <a:rPr b="1" lang="en">
                <a:solidFill>
                  <a:schemeClr val="lt1"/>
                </a:solidFill>
              </a:rPr>
              <a:t>a, b</a:t>
            </a:r>
            <a:r>
              <a:rPr lang="en">
                <a:solidFill>
                  <a:schemeClr val="lt1"/>
                </a:solidFill>
              </a:rPr>
              <a:t> we have: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b="1" lang="en">
                <a:solidFill>
                  <a:schemeClr val="lt1"/>
                </a:solidFill>
              </a:rPr>
              <a:t>a · x</a:t>
            </a:r>
            <a:r>
              <a:rPr b="1" baseline="-25000" lang="en">
                <a:solidFill>
                  <a:schemeClr val="lt1"/>
                </a:solidFill>
              </a:rPr>
              <a:t>1</a:t>
            </a:r>
            <a:r>
              <a:rPr b="1" lang="en">
                <a:solidFill>
                  <a:schemeClr val="lt1"/>
                </a:solidFill>
              </a:rPr>
              <a:t>[n] + b · x</a:t>
            </a:r>
            <a:r>
              <a:rPr b="1" baseline="-25000" lang="en">
                <a:solidFill>
                  <a:schemeClr val="lt1"/>
                </a:solidFill>
              </a:rPr>
              <a:t>2</a:t>
            </a:r>
            <a:r>
              <a:rPr b="1" lang="en">
                <a:solidFill>
                  <a:schemeClr val="lt1"/>
                </a:solidFill>
              </a:rPr>
              <a:t>[n] → a · y</a:t>
            </a:r>
            <a:r>
              <a:rPr b="1" baseline="-25000" lang="en">
                <a:solidFill>
                  <a:schemeClr val="lt1"/>
                </a:solidFill>
              </a:rPr>
              <a:t>1</a:t>
            </a:r>
            <a:r>
              <a:rPr b="1" lang="en">
                <a:solidFill>
                  <a:schemeClr val="lt1"/>
                </a:solidFill>
              </a:rPr>
              <a:t>[n] + b · y</a:t>
            </a:r>
            <a:r>
              <a:rPr b="1" baseline="-25000" lang="en">
                <a:solidFill>
                  <a:schemeClr val="lt1"/>
                </a:solidFill>
              </a:rPr>
              <a:t>2</a:t>
            </a:r>
            <a:r>
              <a:rPr b="1" lang="en">
                <a:solidFill>
                  <a:schemeClr val="lt1"/>
                </a:solidFill>
              </a:rPr>
              <a:t>[n]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Now suppose we want to pick out a single point in the signal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We can do this with a </a:t>
            </a:r>
            <a:r>
              <a:rPr i="1" lang="en">
                <a:solidFill>
                  <a:schemeClr val="lt1"/>
                </a:solidFill>
              </a:rPr>
              <a:t>delta function</a:t>
            </a:r>
            <a:r>
              <a:rPr lang="en">
                <a:solidFill>
                  <a:schemeClr val="lt1"/>
                </a:solidFill>
              </a:rPr>
              <a:t>, 𝛅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If we treat it as a discrete signal, we can define it as:</a:t>
            </a:r>
          </a:p>
          <a:p>
            <a:pPr indent="-228600" lvl="1" marL="13716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 sz="1800">
                <a:solidFill>
                  <a:schemeClr val="lt1"/>
                </a:solidFill>
              </a:rPr>
              <a:t>𝛅 </a:t>
            </a:r>
            <a:r>
              <a:rPr b="1" lang="en" sz="1800">
                <a:solidFill>
                  <a:schemeClr val="lt1"/>
                </a:solidFill>
              </a:rPr>
              <a:t>[n - k] = 1</a:t>
            </a:r>
            <a:r>
              <a:rPr lang="en" sz="1800">
                <a:solidFill>
                  <a:schemeClr val="lt1"/>
                </a:solidFill>
              </a:rPr>
              <a:t> if </a:t>
            </a:r>
            <a:r>
              <a:rPr b="1" lang="en" sz="1800">
                <a:solidFill>
                  <a:schemeClr val="lt1"/>
                </a:solidFill>
              </a:rPr>
              <a:t>n = k</a:t>
            </a:r>
            <a:r>
              <a:rPr lang="en" sz="1800">
                <a:solidFill>
                  <a:schemeClr val="lt1"/>
                </a:solidFill>
              </a:rPr>
              <a:t>, 𝛅 </a:t>
            </a:r>
            <a:r>
              <a:rPr b="1" lang="en" sz="1800">
                <a:solidFill>
                  <a:schemeClr val="lt1"/>
                </a:solidFill>
              </a:rPr>
              <a:t>[n - k] = 0</a:t>
            </a:r>
            <a:r>
              <a:rPr lang="en" sz="1800">
                <a:solidFill>
                  <a:schemeClr val="lt1"/>
                </a:solidFill>
              </a:rPr>
              <a:t> if </a:t>
            </a:r>
            <a:r>
              <a:rPr b="1" lang="en" sz="1800">
                <a:solidFill>
                  <a:schemeClr val="lt1"/>
                </a:solidFill>
              </a:rPr>
              <a:t>n ≠ k</a:t>
            </a:r>
          </a:p>
          <a:p>
            <a:pPr indent="-342900" lvl="0" marL="9144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“Zero everywhere with a spike at </a:t>
            </a:r>
            <a:r>
              <a:rPr b="1" lang="en">
                <a:solidFill>
                  <a:schemeClr val="lt1"/>
                </a:solidFill>
              </a:rPr>
              <a:t>k</a:t>
            </a:r>
            <a:r>
              <a:rPr lang="en">
                <a:solidFill>
                  <a:schemeClr val="lt1"/>
                </a:solidFill>
              </a:rPr>
              <a:t>”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This definition means that </a:t>
            </a:r>
            <a:r>
              <a:rPr b="1" lang="en">
                <a:solidFill>
                  <a:schemeClr val="lt1"/>
                </a:solidFill>
              </a:rPr>
              <a:t>x[k] = x[n] · </a:t>
            </a:r>
            <a:r>
              <a:rPr lang="en">
                <a:solidFill>
                  <a:schemeClr val="lt1"/>
                </a:solidFill>
              </a:rPr>
              <a:t>𝛅 </a:t>
            </a:r>
            <a:r>
              <a:rPr b="1" lang="en">
                <a:solidFill>
                  <a:schemeClr val="lt1"/>
                </a:solidFill>
              </a:rPr>
              <a:t>[n - k]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b="1" lang="en">
                <a:solidFill>
                  <a:schemeClr val="lt1"/>
                </a:solidFill>
              </a:rPr>
              <a:t>Note:</a:t>
            </a:r>
            <a:r>
              <a:rPr lang="en">
                <a:solidFill>
                  <a:schemeClr val="lt1"/>
                </a:solidFill>
              </a:rPr>
              <a:t> I was wrong about this in recitation. We use the delta function to pick out the value of signal </a:t>
            </a:r>
            <a:r>
              <a:rPr b="1" lang="en">
                <a:solidFill>
                  <a:schemeClr val="lt1"/>
                </a:solidFill>
              </a:rPr>
              <a:t>x[n]</a:t>
            </a:r>
            <a:r>
              <a:rPr lang="en">
                <a:solidFill>
                  <a:schemeClr val="lt1"/>
                </a:solidFill>
              </a:rPr>
              <a:t> at constant point </a:t>
            </a:r>
            <a:r>
              <a:rPr b="1" lang="en">
                <a:solidFill>
                  <a:schemeClr val="lt1"/>
                </a:solidFill>
              </a:rPr>
              <a:t>k</a:t>
            </a:r>
            <a:r>
              <a:rPr lang="en">
                <a:solidFill>
                  <a:schemeClr val="lt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Linear Systems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Next we can define a system’s response to 𝛅 </a:t>
            </a:r>
            <a:r>
              <a:rPr b="1" lang="en">
                <a:solidFill>
                  <a:schemeClr val="lt1"/>
                </a:solidFill>
              </a:rPr>
              <a:t>[n - k]</a:t>
            </a:r>
            <a:r>
              <a:rPr lang="en">
                <a:solidFill>
                  <a:schemeClr val="lt1"/>
                </a:solidFill>
              </a:rPr>
              <a:t> as </a:t>
            </a:r>
            <a:r>
              <a:rPr b="1" lang="en">
                <a:solidFill>
                  <a:schemeClr val="lt1"/>
                </a:solidFill>
              </a:rPr>
              <a:t>h</a:t>
            </a:r>
            <a:r>
              <a:rPr b="1" baseline="-25000" lang="en">
                <a:solidFill>
                  <a:schemeClr val="lt1"/>
                </a:solidFill>
              </a:rPr>
              <a:t>k</a:t>
            </a:r>
            <a:r>
              <a:rPr b="1" lang="en">
                <a:solidFill>
                  <a:schemeClr val="lt1"/>
                </a:solidFill>
              </a:rPr>
              <a:t>[n]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I.e. 𝛅 </a:t>
            </a:r>
            <a:r>
              <a:rPr b="1" lang="en">
                <a:solidFill>
                  <a:schemeClr val="lt1"/>
                </a:solidFill>
              </a:rPr>
              <a:t>[n - k] → h</a:t>
            </a:r>
            <a:r>
              <a:rPr b="1" baseline="-25000" lang="en">
                <a:solidFill>
                  <a:schemeClr val="lt1"/>
                </a:solidFill>
              </a:rPr>
              <a:t>k</a:t>
            </a:r>
            <a:r>
              <a:rPr b="1" lang="en">
                <a:solidFill>
                  <a:schemeClr val="lt1"/>
                </a:solidFill>
              </a:rPr>
              <a:t>[n]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From linearity we then have </a:t>
            </a:r>
            <a:r>
              <a:rPr b="1" lang="en">
                <a:solidFill>
                  <a:schemeClr val="lt1"/>
                </a:solidFill>
              </a:rPr>
              <a:t>x[n] · </a:t>
            </a:r>
            <a:r>
              <a:rPr lang="en">
                <a:solidFill>
                  <a:schemeClr val="lt1"/>
                </a:solidFill>
              </a:rPr>
              <a:t>𝛅 </a:t>
            </a:r>
            <a:r>
              <a:rPr b="1" lang="en">
                <a:solidFill>
                  <a:schemeClr val="lt1"/>
                </a:solidFill>
              </a:rPr>
              <a:t>[n - k] → x[n] · h</a:t>
            </a:r>
            <a:r>
              <a:rPr b="1" baseline="-25000" lang="en">
                <a:solidFill>
                  <a:schemeClr val="lt1"/>
                </a:solidFill>
              </a:rPr>
              <a:t>k</a:t>
            </a:r>
            <a:r>
              <a:rPr b="1" lang="en">
                <a:solidFill>
                  <a:schemeClr val="lt1"/>
                </a:solidFill>
              </a:rPr>
              <a:t>[n]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b="1" lang="en">
                <a:solidFill>
                  <a:schemeClr val="lt1"/>
                </a:solidFill>
              </a:rPr>
              <a:t>x[n]</a:t>
            </a:r>
            <a:r>
              <a:rPr lang="en">
                <a:solidFill>
                  <a:schemeClr val="lt1"/>
                </a:solidFill>
              </a:rPr>
              <a:t> is the input signal, 𝛅 </a:t>
            </a:r>
            <a:r>
              <a:rPr b="1" lang="en">
                <a:solidFill>
                  <a:schemeClr val="lt1"/>
                </a:solidFill>
              </a:rPr>
              <a:t>[n - k]</a:t>
            </a:r>
            <a:r>
              <a:rPr lang="en">
                <a:solidFill>
                  <a:schemeClr val="lt1"/>
                </a:solidFill>
              </a:rPr>
              <a:t> is the delta function signal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b="1" lang="en" sz="1800">
                <a:solidFill>
                  <a:schemeClr val="lt1"/>
                </a:solidFill>
              </a:rPr>
              <a:t>Note: </a:t>
            </a:r>
            <a:r>
              <a:rPr lang="en" sz="1800">
                <a:solidFill>
                  <a:schemeClr val="lt1"/>
                </a:solidFill>
              </a:rPr>
              <a:t>I was wrong about this in recitation; see the previous slide for details.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Response at time </a:t>
            </a:r>
            <a:r>
              <a:rPr b="1" lang="en">
                <a:solidFill>
                  <a:schemeClr val="lt1"/>
                </a:solidFill>
              </a:rPr>
              <a:t>k</a:t>
            </a:r>
            <a:r>
              <a:rPr lang="en">
                <a:solidFill>
                  <a:schemeClr val="lt1"/>
                </a:solidFill>
              </a:rPr>
              <a:t> defined by response to delta function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575" y="3459025"/>
            <a:ext cx="2914849" cy="15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Time-Invariance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If a system is </a:t>
            </a:r>
            <a:r>
              <a:rPr i="1" lang="en">
                <a:solidFill>
                  <a:schemeClr val="lt1"/>
                </a:solidFill>
              </a:rPr>
              <a:t>time-invariant</a:t>
            </a:r>
            <a:r>
              <a:rPr lang="en">
                <a:solidFill>
                  <a:schemeClr val="lt1"/>
                </a:solidFill>
              </a:rPr>
              <a:t>, then it will satisfy: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b="1" lang="en">
                <a:solidFill>
                  <a:schemeClr val="lt1"/>
                </a:solidFill>
              </a:rPr>
              <a:t>x[n] → y[n] ⇒ x[n + m] → y[n + m]</a:t>
            </a:r>
            <a:r>
              <a:rPr lang="en">
                <a:solidFill>
                  <a:schemeClr val="lt1"/>
                </a:solidFill>
              </a:rPr>
              <a:t> for integer </a:t>
            </a:r>
            <a:r>
              <a:rPr b="1" lang="en">
                <a:solidFill>
                  <a:schemeClr val="lt1"/>
                </a:solidFill>
              </a:rPr>
              <a:t>m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Thus given 𝛅 </a:t>
            </a:r>
            <a:r>
              <a:rPr b="1" lang="en">
                <a:solidFill>
                  <a:schemeClr val="lt1"/>
                </a:solidFill>
              </a:rPr>
              <a:t>[n - k] → h</a:t>
            </a:r>
            <a:r>
              <a:rPr b="1" baseline="-25000" lang="en">
                <a:solidFill>
                  <a:schemeClr val="lt1"/>
                </a:solidFill>
              </a:rPr>
              <a:t>k</a:t>
            </a:r>
            <a:r>
              <a:rPr b="1" lang="en">
                <a:solidFill>
                  <a:schemeClr val="lt1"/>
                </a:solidFill>
              </a:rPr>
              <a:t>[n]</a:t>
            </a:r>
            <a:r>
              <a:rPr lang="en">
                <a:solidFill>
                  <a:schemeClr val="lt1"/>
                </a:solidFill>
              </a:rPr>
              <a:t> and 𝛅 </a:t>
            </a:r>
            <a:r>
              <a:rPr b="1" lang="en">
                <a:solidFill>
                  <a:schemeClr val="lt1"/>
                </a:solidFill>
              </a:rPr>
              <a:t>[n - l] → h</a:t>
            </a:r>
            <a:r>
              <a:rPr b="1" baseline="-25000" lang="en">
                <a:solidFill>
                  <a:schemeClr val="lt1"/>
                </a:solidFill>
              </a:rPr>
              <a:t>l</a:t>
            </a:r>
            <a:r>
              <a:rPr b="1" lang="en">
                <a:solidFill>
                  <a:schemeClr val="lt1"/>
                </a:solidFill>
              </a:rPr>
              <a:t>[n]</a:t>
            </a:r>
            <a:r>
              <a:rPr lang="en">
                <a:solidFill>
                  <a:schemeClr val="lt1"/>
                </a:solidFill>
              </a:rPr>
              <a:t>, we can say that </a:t>
            </a:r>
            <a:r>
              <a:rPr b="1" lang="en">
                <a:solidFill>
                  <a:schemeClr val="lt1"/>
                </a:solidFill>
              </a:rPr>
              <a:t>h</a:t>
            </a:r>
            <a:r>
              <a:rPr b="1" baseline="-25000" lang="en">
                <a:solidFill>
                  <a:schemeClr val="lt1"/>
                </a:solidFill>
              </a:rPr>
              <a:t>k</a:t>
            </a:r>
            <a:r>
              <a:rPr b="1" lang="en">
                <a:solidFill>
                  <a:schemeClr val="lt1"/>
                </a:solidFill>
              </a:rPr>
              <a:t>[n]</a:t>
            </a:r>
            <a:r>
              <a:rPr lang="en">
                <a:solidFill>
                  <a:schemeClr val="lt1"/>
                </a:solidFill>
              </a:rPr>
              <a:t> and </a:t>
            </a:r>
            <a:r>
              <a:rPr b="1" lang="en">
                <a:solidFill>
                  <a:schemeClr val="lt1"/>
                </a:solidFill>
              </a:rPr>
              <a:t>h</a:t>
            </a:r>
            <a:r>
              <a:rPr b="1" baseline="-25000" lang="en">
                <a:solidFill>
                  <a:schemeClr val="lt1"/>
                </a:solidFill>
              </a:rPr>
              <a:t>l</a:t>
            </a:r>
            <a:r>
              <a:rPr b="1" lang="en">
                <a:solidFill>
                  <a:schemeClr val="lt1"/>
                </a:solidFill>
              </a:rPr>
              <a:t>[n]</a:t>
            </a:r>
            <a:r>
              <a:rPr lang="en">
                <a:solidFill>
                  <a:schemeClr val="lt1"/>
                </a:solidFill>
              </a:rPr>
              <a:t> are “time-shifted” versions of each other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Instead of a new response </a:t>
            </a:r>
            <a:r>
              <a:rPr b="1" lang="en">
                <a:solidFill>
                  <a:schemeClr val="lt1"/>
                </a:solidFill>
              </a:rPr>
              <a:t>h</a:t>
            </a:r>
            <a:r>
              <a:rPr b="1" baseline="-25000" lang="en">
                <a:solidFill>
                  <a:schemeClr val="lt1"/>
                </a:solidFill>
              </a:rPr>
              <a:t>k</a:t>
            </a:r>
            <a:r>
              <a:rPr b="1" lang="en">
                <a:solidFill>
                  <a:schemeClr val="lt1"/>
                </a:solidFill>
              </a:rPr>
              <a:t>[n]</a:t>
            </a:r>
            <a:r>
              <a:rPr lang="en">
                <a:solidFill>
                  <a:schemeClr val="lt1"/>
                </a:solidFill>
              </a:rPr>
              <a:t> for each </a:t>
            </a:r>
            <a:r>
              <a:rPr b="1" lang="en">
                <a:solidFill>
                  <a:schemeClr val="lt1"/>
                </a:solidFill>
              </a:rPr>
              <a:t>k</a:t>
            </a:r>
            <a:r>
              <a:rPr lang="en">
                <a:solidFill>
                  <a:schemeClr val="lt1"/>
                </a:solidFill>
              </a:rPr>
              <a:t>, we can define </a:t>
            </a:r>
            <a:r>
              <a:rPr b="1" lang="en">
                <a:solidFill>
                  <a:schemeClr val="lt1"/>
                </a:solidFill>
              </a:rPr>
              <a:t>h[n]</a:t>
            </a:r>
            <a:r>
              <a:rPr lang="en">
                <a:solidFill>
                  <a:schemeClr val="lt1"/>
                </a:solidFill>
              </a:rPr>
              <a:t> such that    𝛅 </a:t>
            </a:r>
            <a:r>
              <a:rPr b="1" lang="en">
                <a:solidFill>
                  <a:schemeClr val="lt1"/>
                </a:solidFill>
              </a:rPr>
              <a:t>[n] → h[n]</a:t>
            </a:r>
            <a:r>
              <a:rPr lang="en">
                <a:solidFill>
                  <a:schemeClr val="lt1"/>
                </a:solidFill>
              </a:rPr>
              <a:t>, and shift </a:t>
            </a:r>
            <a:r>
              <a:rPr b="1" lang="en">
                <a:solidFill>
                  <a:schemeClr val="lt1"/>
                </a:solidFill>
              </a:rPr>
              <a:t>h</a:t>
            </a:r>
            <a:r>
              <a:rPr lang="en">
                <a:solidFill>
                  <a:schemeClr val="lt1"/>
                </a:solidFill>
              </a:rPr>
              <a:t> with </a:t>
            </a:r>
            <a:r>
              <a:rPr b="1" lang="en">
                <a:solidFill>
                  <a:schemeClr val="lt1"/>
                </a:solidFill>
              </a:rPr>
              <a:t>k</a:t>
            </a:r>
            <a:r>
              <a:rPr lang="en">
                <a:solidFill>
                  <a:schemeClr val="lt1"/>
                </a:solidFill>
              </a:rPr>
              <a:t> such that 𝛅 </a:t>
            </a:r>
            <a:r>
              <a:rPr b="1" lang="en">
                <a:solidFill>
                  <a:schemeClr val="lt1"/>
                </a:solidFill>
              </a:rPr>
              <a:t>[n - k] → h[n - k]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By linearity, we then have </a:t>
            </a:r>
            <a:r>
              <a:rPr b="1" lang="en">
                <a:solidFill>
                  <a:schemeClr val="lt1"/>
                </a:solidFill>
              </a:rPr>
              <a:t>x[n] · </a:t>
            </a:r>
            <a:r>
              <a:rPr lang="en">
                <a:solidFill>
                  <a:schemeClr val="lt1"/>
                </a:solidFill>
              </a:rPr>
              <a:t>𝛅 </a:t>
            </a:r>
            <a:r>
              <a:rPr b="1" lang="en">
                <a:solidFill>
                  <a:schemeClr val="lt1"/>
                </a:solidFill>
              </a:rPr>
              <a:t>[n - k] → x[n] · h</a:t>
            </a:r>
            <a:r>
              <a:rPr b="1" baseline="-25000" lang="en">
                <a:solidFill>
                  <a:schemeClr val="lt1"/>
                </a:solidFill>
              </a:rPr>
              <a:t>k</a:t>
            </a:r>
            <a:r>
              <a:rPr b="1" lang="en">
                <a:solidFill>
                  <a:schemeClr val="lt1"/>
                </a:solidFill>
              </a:rPr>
              <a:t>[n]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This lets us rewrite the system’s response </a:t>
            </a:r>
            <a:r>
              <a:rPr b="1" lang="en">
                <a:solidFill>
                  <a:schemeClr val="lt1"/>
                </a:solidFill>
              </a:rPr>
              <a:t>x[n] → y[n]</a:t>
            </a:r>
            <a:r>
              <a:rPr lang="en">
                <a:solidFill>
                  <a:schemeClr val="lt1"/>
                </a:solidFill>
              </a:rPr>
              <a:t>: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b="1" lang="en">
                <a:solidFill>
                  <a:schemeClr val="lt1"/>
                </a:solidFill>
              </a:rPr>
              <a:t>x[n] = Σ x[k] · </a:t>
            </a:r>
            <a:r>
              <a:rPr lang="en">
                <a:solidFill>
                  <a:schemeClr val="lt1"/>
                </a:solidFill>
              </a:rPr>
              <a:t>𝛅 </a:t>
            </a:r>
            <a:r>
              <a:rPr b="1" lang="en">
                <a:solidFill>
                  <a:schemeClr val="lt1"/>
                </a:solidFill>
              </a:rPr>
              <a:t>[n - k] → Σ x[k] · h</a:t>
            </a:r>
            <a:r>
              <a:rPr b="1" baseline="-25000" lang="en">
                <a:solidFill>
                  <a:schemeClr val="lt1"/>
                </a:solidFill>
              </a:rPr>
              <a:t>k</a:t>
            </a:r>
            <a:r>
              <a:rPr b="1" lang="en">
                <a:solidFill>
                  <a:schemeClr val="lt1"/>
                </a:solidFill>
              </a:rPr>
              <a:t>[n - k] = x[k] · h</a:t>
            </a:r>
            <a:r>
              <a:rPr b="1" baseline="-25000" lang="en">
                <a:solidFill>
                  <a:schemeClr val="lt1"/>
                </a:solidFill>
              </a:rPr>
              <a:t>k</a:t>
            </a:r>
            <a:r>
              <a:rPr b="1" lang="en">
                <a:solidFill>
                  <a:schemeClr val="lt1"/>
                </a:solidFill>
              </a:rPr>
              <a:t>[n] = y[n]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Output must be equivalent to </a:t>
            </a:r>
            <a:r>
              <a:rPr b="1" lang="en" sz="1800">
                <a:solidFill>
                  <a:schemeClr val="lt1"/>
                </a:solidFill>
              </a:rPr>
              <a:t>y[n]</a:t>
            </a:r>
            <a:r>
              <a:rPr lang="en" sz="1800">
                <a:solidFill>
                  <a:schemeClr val="lt1"/>
                </a:solidFill>
              </a:rPr>
              <a:t> because </a:t>
            </a:r>
            <a:r>
              <a:rPr b="1" lang="en" sz="1800">
                <a:solidFill>
                  <a:schemeClr val="lt1"/>
                </a:solidFill>
              </a:rPr>
              <a:t>x[n] → y[n]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b="1" lang="en">
                <a:solidFill>
                  <a:schemeClr val="lt1"/>
                </a:solidFill>
              </a:rPr>
              <a:t>Note:</a:t>
            </a:r>
            <a:r>
              <a:rPr lang="en">
                <a:solidFill>
                  <a:schemeClr val="lt1"/>
                </a:solidFill>
              </a:rPr>
              <a:t> sum is over all </a:t>
            </a:r>
            <a:r>
              <a:rPr b="1" lang="en">
                <a:solidFill>
                  <a:schemeClr val="lt1"/>
                </a:solidFill>
              </a:rPr>
              <a:t>k</a:t>
            </a:r>
            <a:r>
              <a:rPr lang="en">
                <a:solidFill>
                  <a:schemeClr val="lt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What Have We Learned?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i="1" lang="en">
                <a:solidFill>
                  <a:schemeClr val="lt1"/>
                </a:solidFill>
              </a:rPr>
              <a:t>Linear time-invariant</a:t>
            </a:r>
            <a:r>
              <a:rPr lang="en">
                <a:solidFill>
                  <a:schemeClr val="lt1"/>
                </a:solidFill>
              </a:rPr>
              <a:t> systems have some very convenient properties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Most importantly, they can be characterized entirely by </a:t>
            </a:r>
            <a:r>
              <a:rPr b="1" lang="en">
                <a:solidFill>
                  <a:schemeClr val="lt1"/>
                </a:solidFill>
              </a:rPr>
              <a:t>h[n]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This allows </a:t>
            </a:r>
            <a:r>
              <a:rPr b="1" lang="en">
                <a:solidFill>
                  <a:schemeClr val="lt1"/>
                </a:solidFill>
              </a:rPr>
              <a:t>y[n]</a:t>
            </a:r>
            <a:r>
              <a:rPr lang="en">
                <a:solidFill>
                  <a:schemeClr val="lt1"/>
                </a:solidFill>
              </a:rPr>
              <a:t> to be written entirely in terms of the input samples </a:t>
            </a:r>
            <a:r>
              <a:rPr b="1" lang="en">
                <a:solidFill>
                  <a:schemeClr val="lt1"/>
                </a:solidFill>
              </a:rPr>
              <a:t>x[k]</a:t>
            </a:r>
            <a:r>
              <a:rPr lang="en">
                <a:solidFill>
                  <a:schemeClr val="lt1"/>
                </a:solidFill>
              </a:rPr>
              <a:t> and the delta function response </a:t>
            </a:r>
            <a:r>
              <a:rPr b="1" lang="en">
                <a:solidFill>
                  <a:schemeClr val="lt1"/>
                </a:solidFill>
              </a:rPr>
              <a:t>h[n]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Remember: 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b="1" lang="en">
                <a:solidFill>
                  <a:schemeClr val="lt1"/>
                </a:solidFill>
              </a:rPr>
              <a:t>y[n] = Σ x[k] · h</a:t>
            </a:r>
            <a:r>
              <a:rPr b="1" baseline="-25000" lang="en">
                <a:solidFill>
                  <a:schemeClr val="lt1"/>
                </a:solidFill>
              </a:rPr>
              <a:t>k</a:t>
            </a:r>
            <a:r>
              <a:rPr b="1" lang="en">
                <a:solidFill>
                  <a:schemeClr val="lt1"/>
                </a:solidFill>
              </a:rPr>
              <a:t>[n - k]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b="1" lang="en">
                <a:solidFill>
                  <a:schemeClr val="lt1"/>
                </a:solidFill>
              </a:rPr>
              <a:t>x[n]</a:t>
            </a:r>
            <a:r>
              <a:rPr lang="en">
                <a:solidFill>
                  <a:schemeClr val="lt1"/>
                </a:solidFill>
              </a:rPr>
              <a:t> is the input signal to our system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b="1" lang="en">
                <a:solidFill>
                  <a:schemeClr val="lt1"/>
                </a:solidFill>
              </a:rPr>
              <a:t>y[n] </a:t>
            </a:r>
            <a:r>
              <a:rPr lang="en">
                <a:solidFill>
                  <a:schemeClr val="lt1"/>
                </a:solidFill>
              </a:rPr>
              <a:t>is the output signal, or “impulse response” from our system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𝛅 </a:t>
            </a:r>
            <a:r>
              <a:rPr b="1" lang="en">
                <a:solidFill>
                  <a:schemeClr val="lt1"/>
                </a:solidFill>
              </a:rPr>
              <a:t>[n]</a:t>
            </a:r>
            <a:r>
              <a:rPr lang="en">
                <a:solidFill>
                  <a:schemeClr val="lt1"/>
                </a:solidFill>
              </a:rPr>
              <a:t> is the delta function signal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b="1" lang="en">
                <a:solidFill>
                  <a:schemeClr val="lt1"/>
                </a:solidFill>
              </a:rPr>
              <a:t>h[n]</a:t>
            </a:r>
            <a:r>
              <a:rPr lang="en">
                <a:solidFill>
                  <a:schemeClr val="lt1"/>
                </a:solidFill>
              </a:rPr>
              <a:t> is the impulse response from our system for 𝛅 </a:t>
            </a:r>
            <a:r>
              <a:rPr b="1" lang="en">
                <a:solidFill>
                  <a:schemeClr val="lt1"/>
                </a:solidFill>
              </a:rPr>
              <a:t>[n]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Putting It All Together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Assignment asks you to accelerate convolution of an input signal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E.g. input </a:t>
            </a:r>
            <a:r>
              <a:rPr b="1" lang="en">
                <a:solidFill>
                  <a:schemeClr val="lt1"/>
                </a:solidFill>
              </a:rPr>
              <a:t>x[0..99]</a:t>
            </a:r>
            <a:r>
              <a:rPr lang="en">
                <a:solidFill>
                  <a:schemeClr val="lt1"/>
                </a:solidFill>
              </a:rPr>
              <a:t>, system with </a:t>
            </a:r>
            <a:r>
              <a:rPr b="1" lang="en">
                <a:solidFill>
                  <a:schemeClr val="lt1"/>
                </a:solidFill>
              </a:rPr>
              <a:t>h[0..3]</a:t>
            </a:r>
            <a:r>
              <a:rPr lang="en">
                <a:solidFill>
                  <a:schemeClr val="lt1"/>
                </a:solidFill>
              </a:rPr>
              <a:t> delta function response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For </a:t>
            </a:r>
            <a:r>
              <a:rPr i="1" lang="en">
                <a:solidFill>
                  <a:schemeClr val="lt1"/>
                </a:solidFill>
              </a:rPr>
              <a:t>finite-duration</a:t>
            </a:r>
            <a:r>
              <a:rPr b="1" lang="en">
                <a:solidFill>
                  <a:schemeClr val="lt1"/>
                </a:solidFill>
              </a:rPr>
              <a:t> h</a:t>
            </a:r>
            <a:r>
              <a:rPr lang="en">
                <a:solidFill>
                  <a:schemeClr val="lt1"/>
                </a:solidFill>
              </a:rPr>
              <a:t> such as this, computable with </a:t>
            </a:r>
            <a:r>
              <a:rPr b="1" lang="en">
                <a:solidFill>
                  <a:schemeClr val="lt1"/>
                </a:solidFill>
              </a:rPr>
              <a:t>y[n] = Σ x[k] · h[n - k]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b="1" lang="en">
                <a:solidFill>
                  <a:schemeClr val="lt1"/>
                </a:solidFill>
              </a:rPr>
              <a:t>y[50]</a:t>
            </a:r>
            <a:r>
              <a:rPr lang="en">
                <a:solidFill>
                  <a:schemeClr val="lt1"/>
                </a:solidFill>
              </a:rPr>
              <a:t> computation, for example, would be: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b="1" lang="en" sz="1800">
                <a:solidFill>
                  <a:schemeClr val="lt1"/>
                </a:solidFill>
              </a:rPr>
              <a:t>y[50] = x[47] · h[3] + x[48] · h[2] + x[49] · h[1] + x[50] · h[0]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All other </a:t>
            </a:r>
            <a:r>
              <a:rPr b="1" lang="en" sz="1800">
                <a:solidFill>
                  <a:schemeClr val="lt1"/>
                </a:solidFill>
              </a:rPr>
              <a:t>h</a:t>
            </a:r>
            <a:r>
              <a:rPr lang="en" sz="1800">
                <a:solidFill>
                  <a:schemeClr val="lt1"/>
                </a:solidFill>
              </a:rPr>
              <a:t> terms are </a:t>
            </a:r>
            <a:r>
              <a:rPr b="1" lang="en" sz="1800">
                <a:solidFill>
                  <a:schemeClr val="lt1"/>
                </a:solidFill>
              </a:rPr>
              <a:t>0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Here </a:t>
            </a:r>
            <a:r>
              <a:rPr b="1" lang="en" sz="1800">
                <a:solidFill>
                  <a:schemeClr val="lt1"/>
                </a:solidFill>
              </a:rPr>
              <a:t>y[50]</a:t>
            </a:r>
            <a:r>
              <a:rPr lang="en" sz="1800">
                <a:solidFill>
                  <a:schemeClr val="lt1"/>
                </a:solidFill>
              </a:rPr>
              <a:t> etc. refer to the signal at that point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This sum is parallelizable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Pseudocode: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600" y="3752525"/>
            <a:ext cx="5363524" cy="11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Assignment Details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All you need to worry about is the kernel and memory operations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We provide the skeleton and some useful tools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CPU implementation - reference this for your GPU version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Error checking code for your output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Delta function response </a:t>
            </a:r>
            <a:r>
              <a:rPr b="1" lang="en">
                <a:solidFill>
                  <a:schemeClr val="lt1"/>
                </a:solidFill>
              </a:rPr>
              <a:t>h[n]</a:t>
            </a:r>
            <a:r>
              <a:rPr lang="en">
                <a:solidFill>
                  <a:schemeClr val="lt1"/>
                </a:solidFill>
              </a:rPr>
              <a:t> (default is Gaussian impulse response)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b="1" lang="en" sz="1800">
                <a:solidFill>
                  <a:schemeClr val="lt1"/>
                </a:solidFill>
              </a:rPr>
              <a:t>Note:</a:t>
            </a:r>
            <a:r>
              <a:rPr lang="en" sz="1800">
                <a:solidFill>
                  <a:schemeClr val="lt1"/>
                </a:solidFill>
              </a:rPr>
              <a:t> I was wrong in the recitation, saying that </a:t>
            </a:r>
            <a:r>
              <a:rPr b="1" lang="en" sz="1800">
                <a:solidFill>
                  <a:schemeClr val="lt1"/>
                </a:solidFill>
              </a:rPr>
              <a:t>h[n]</a:t>
            </a:r>
            <a:r>
              <a:rPr lang="en" sz="1800">
                <a:solidFill>
                  <a:schemeClr val="lt1"/>
                </a:solidFill>
              </a:rPr>
              <a:t> is the response to any function we wish to convolve. Rather, the system is defined such that its response to the delta function is the signal we to convolve.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This derivation is a discrete-time version of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https://en.wikipedia.org/wiki/LTI_system_theory#Impulse_response_and_convolution</a:t>
            </a:r>
            <a:r>
              <a:rPr lang="en" sz="1800">
                <a:solidFill>
                  <a:schemeClr val="lt1"/>
                </a:solidFill>
              </a:rPr>
              <a:t>. Looking at this will help distinguish when we refer to the signal as a function and when we refer to a specific point in it.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Assignment Details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Code can be compiled in one of two modes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Normal mode (</a:t>
            </a:r>
            <a:r>
              <a:rPr b="1" lang="en">
                <a:solidFill>
                  <a:schemeClr val="lt1"/>
                </a:solidFill>
              </a:rPr>
              <a:t>AUDIO_ON</a:t>
            </a:r>
            <a:r>
              <a:rPr lang="en">
                <a:solidFill>
                  <a:schemeClr val="lt1"/>
                </a:solidFill>
              </a:rPr>
              <a:t> defined to be </a:t>
            </a:r>
            <a:r>
              <a:rPr b="1" lang="en">
                <a:solidFill>
                  <a:schemeClr val="lt1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)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Generates random </a:t>
            </a:r>
            <a:r>
              <a:rPr b="1" lang="en" sz="1800">
                <a:solidFill>
                  <a:schemeClr val="lt1"/>
                </a:solidFill>
              </a:rPr>
              <a:t>x[n]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Can test performance on various input lengths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Can run repeated trials by increasing number of channels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Audio mode (</a:t>
            </a:r>
            <a:r>
              <a:rPr b="1" lang="en">
                <a:solidFill>
                  <a:schemeClr val="lt1"/>
                </a:solidFill>
              </a:rPr>
              <a:t>AUDIO_ON</a:t>
            </a:r>
            <a:r>
              <a:rPr lang="en">
                <a:solidFill>
                  <a:schemeClr val="lt1"/>
                </a:solidFill>
              </a:rPr>
              <a:t> defined to be </a:t>
            </a:r>
            <a:r>
              <a:rPr b="1" lang="en">
                <a:solidFill>
                  <a:schemeClr val="lt1"/>
                </a:solidFill>
              </a:rPr>
              <a:t>1)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Reads </a:t>
            </a:r>
            <a:r>
              <a:rPr b="1" lang="en" sz="1800">
                <a:solidFill>
                  <a:schemeClr val="lt1"/>
                </a:solidFill>
              </a:rPr>
              <a:t>x[n]</a:t>
            </a:r>
            <a:r>
              <a:rPr lang="en" sz="1800">
                <a:solidFill>
                  <a:schemeClr val="lt1"/>
                </a:solidFill>
              </a:rPr>
              <a:t> from input WAV file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Generates output WAV from </a:t>
            </a:r>
            <a:r>
              <a:rPr b="1" lang="en" sz="1800">
                <a:solidFill>
                  <a:schemeClr val="lt1"/>
                </a:solidFill>
              </a:rPr>
              <a:t>y[n]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Gaussian </a:t>
            </a:r>
            <a:r>
              <a:rPr b="1" lang="en" sz="1800">
                <a:solidFill>
                  <a:schemeClr val="lt1"/>
                </a:solidFill>
              </a:rPr>
              <a:t>h[n]</a:t>
            </a:r>
            <a:r>
              <a:rPr lang="en" sz="1800">
                <a:solidFill>
                  <a:schemeClr val="lt1"/>
                </a:solidFill>
              </a:rPr>
              <a:t> is an (imperfect) </a:t>
            </a:r>
            <a:r>
              <a:rPr i="1" lang="en" sz="1800">
                <a:solidFill>
                  <a:schemeClr val="lt1"/>
                </a:solidFill>
              </a:rPr>
              <a:t>low-pass</a:t>
            </a:r>
            <a:r>
              <a:rPr lang="en" sz="1800">
                <a:solidFill>
                  <a:schemeClr val="lt1"/>
                </a:solidFill>
              </a:rPr>
              <a:t> filter - high frequencies should be attenuated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Debugging Tips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●"/>
            </a:pPr>
            <a:r>
              <a:rPr b="1" lang="en">
                <a:solidFill>
                  <a:schemeClr val="lt1"/>
                </a:solidFill>
              </a:rPr>
              <a:t>printf()</a:t>
            </a:r>
            <a:r>
              <a:rPr lang="en">
                <a:solidFill>
                  <a:schemeClr val="lt1"/>
                </a:solidFill>
              </a:rPr>
              <a:t> can be useful, but gets messy if all threads print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Better to only print from certain threads, though your kernel will diverge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If you want to check your kernel’s output, copy it back to the host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More manageable than printing from the kernel and you can write normal C++ to inspect the data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Use the </a:t>
            </a:r>
            <a:r>
              <a:rPr b="1" lang="en">
                <a:solidFill>
                  <a:schemeClr val="lt1"/>
                </a:solidFill>
              </a:rPr>
              <a:t>gpuErrchk()</a:t>
            </a:r>
            <a:r>
              <a:rPr lang="en">
                <a:solidFill>
                  <a:schemeClr val="lt1"/>
                </a:solidFill>
              </a:rPr>
              <a:t> macro to check CUDA API calls for errors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Example usage: </a:t>
            </a:r>
            <a:r>
              <a:rPr b="1" lang="en">
                <a:solidFill>
                  <a:schemeClr val="lt1"/>
                </a:solidFill>
              </a:rPr>
              <a:t>gpuErrchk(cudaMalloc(&amp;dev_in, length * sizeof (int)));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Prints error info to stderr and exits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Use small convolution test cases before trying large arrays or the test WAV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E.g. 5-element </a:t>
            </a:r>
            <a:r>
              <a:rPr b="1" lang="en">
                <a:solidFill>
                  <a:schemeClr val="lt1"/>
                </a:solidFill>
              </a:rPr>
              <a:t>x[n]</a:t>
            </a:r>
            <a:r>
              <a:rPr lang="en">
                <a:solidFill>
                  <a:schemeClr val="lt1"/>
                </a:solidFill>
              </a:rPr>
              <a:t>, 3-element </a:t>
            </a:r>
            <a:r>
              <a:rPr b="1" lang="en">
                <a:solidFill>
                  <a:schemeClr val="lt1"/>
                </a:solidFill>
              </a:rPr>
              <a:t>h[n]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Any Questions?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Recap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Device (GPU) runs CUDA kernel defined in .cu and .cuh files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C++ code with a few extensions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Compiled with proprietary NVCC compiler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Kernel defines the behavior of each GPU thread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Program control flow managed by host (CPU)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Uses CUDA API calls to allocate GPU memory, and copy input data from host RAM to device RAM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In charge of calling kernel - (almost) like any other function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Must also copy output data back from device to host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Executable is ultimately C++ program compiled by G++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Doesn’t treat object files (.o) produced by NVCC any differently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Recap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GPU hardware abstraction consists of a </a:t>
            </a:r>
            <a:r>
              <a:rPr i="1" lang="en">
                <a:solidFill>
                  <a:schemeClr val="lt1"/>
                </a:solidFill>
              </a:rPr>
              <a:t>grid</a:t>
            </a:r>
            <a:r>
              <a:rPr lang="en">
                <a:solidFill>
                  <a:schemeClr val="lt1"/>
                </a:solidFill>
              </a:rPr>
              <a:t> of </a:t>
            </a:r>
            <a:r>
              <a:rPr i="1" lang="en">
                <a:solidFill>
                  <a:schemeClr val="lt1"/>
                </a:solidFill>
              </a:rPr>
              <a:t>blocks</a:t>
            </a:r>
            <a:r>
              <a:rPr lang="en">
                <a:solidFill>
                  <a:schemeClr val="lt1"/>
                </a:solidFill>
              </a:rPr>
              <a:t> of </a:t>
            </a:r>
            <a:r>
              <a:rPr i="1" lang="en">
                <a:solidFill>
                  <a:schemeClr val="lt1"/>
                </a:solidFill>
              </a:rPr>
              <a:t>threads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Grid and blocks can have up to three dimensions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Each block assigned to an independent </a:t>
            </a:r>
            <a:r>
              <a:rPr i="1" lang="en">
                <a:solidFill>
                  <a:schemeClr val="lt1"/>
                </a:solidFill>
              </a:rPr>
              <a:t>streaming multiprocessor</a:t>
            </a:r>
            <a:r>
              <a:rPr lang="en">
                <a:solidFill>
                  <a:schemeClr val="lt1"/>
                </a:solidFill>
              </a:rPr>
              <a:t> (SM)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SM divides blocks into </a:t>
            </a:r>
            <a:r>
              <a:rPr i="1" lang="en">
                <a:solidFill>
                  <a:schemeClr val="lt1"/>
                </a:solidFill>
              </a:rPr>
              <a:t>warps</a:t>
            </a:r>
            <a:r>
              <a:rPr lang="en">
                <a:solidFill>
                  <a:schemeClr val="lt1"/>
                </a:solidFill>
              </a:rPr>
              <a:t> of 32 threads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All threads in a warp execute the same instruction concurrently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i="1" lang="en">
                <a:solidFill>
                  <a:schemeClr val="lt1"/>
                </a:solidFill>
              </a:rPr>
              <a:t>Warp divergence</a:t>
            </a:r>
            <a:r>
              <a:rPr lang="en">
                <a:solidFill>
                  <a:schemeClr val="lt1"/>
                </a:solidFill>
              </a:rPr>
              <a:t> occurs when threads must wait to execute different instructions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GPUs are slow - waiting adds up fast!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i="1" lang="en">
                <a:solidFill>
                  <a:schemeClr val="lt1"/>
                </a:solidFill>
              </a:rPr>
              <a:t>Parallelizable</a:t>
            </a:r>
            <a:r>
              <a:rPr lang="en">
                <a:solidFill>
                  <a:schemeClr val="lt1"/>
                </a:solidFill>
              </a:rPr>
              <a:t> problems can be broken into independent components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Want to assign one thread per “thing that needs to get done”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Even better if threads in a warp don’t diverge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Parallelizable Problems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Most obvious example is adding two linear arrays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Font typeface="Consolas"/>
              <a:buChar char="-"/>
            </a:pPr>
            <a:r>
              <a:rPr lang="en">
                <a:solidFill>
                  <a:schemeClr val="lt1"/>
                </a:solidFill>
              </a:rPr>
              <a:t>CPU code: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Need to allocate </a:t>
            </a:r>
            <a:r>
              <a:rPr b="1" lang="en">
                <a:solidFill>
                  <a:schemeClr val="lt1"/>
                </a:solidFill>
              </a:rPr>
              <a:t>a</a:t>
            </a:r>
            <a:r>
              <a:rPr lang="en">
                <a:solidFill>
                  <a:schemeClr val="lt1"/>
                </a:solidFill>
              </a:rPr>
              <a:t>, </a:t>
            </a:r>
            <a:r>
              <a:rPr b="1" lang="en">
                <a:solidFill>
                  <a:schemeClr val="lt1"/>
                </a:solidFill>
              </a:rPr>
              <a:t>b</a:t>
            </a:r>
            <a:r>
              <a:rPr lang="en">
                <a:solidFill>
                  <a:schemeClr val="lt1"/>
                </a:solidFill>
              </a:rPr>
              <a:t>, </a:t>
            </a:r>
            <a:r>
              <a:rPr b="1" lang="en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 and populate </a:t>
            </a:r>
            <a:r>
              <a:rPr b="1" lang="en">
                <a:solidFill>
                  <a:schemeClr val="lt1"/>
                </a:solidFill>
              </a:rPr>
              <a:t>a</a:t>
            </a:r>
            <a:r>
              <a:rPr lang="en">
                <a:solidFill>
                  <a:schemeClr val="lt1"/>
                </a:solidFill>
              </a:rPr>
              <a:t>, </a:t>
            </a:r>
            <a:r>
              <a:rPr b="1" lang="en">
                <a:solidFill>
                  <a:schemeClr val="lt1"/>
                </a:solidFill>
              </a:rPr>
              <a:t>b</a:t>
            </a:r>
            <a:r>
              <a:rPr lang="en">
                <a:solidFill>
                  <a:schemeClr val="lt1"/>
                </a:solidFill>
              </a:rPr>
              <a:t> beforehand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(But you should know how to do that)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Why is this parallelizable?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For </a:t>
            </a:r>
            <a:r>
              <a:rPr b="1" lang="en">
                <a:solidFill>
                  <a:schemeClr val="lt1"/>
                </a:solidFill>
              </a:rPr>
              <a:t>i ≠ j</a:t>
            </a:r>
            <a:r>
              <a:rPr lang="en">
                <a:solidFill>
                  <a:schemeClr val="lt1"/>
                </a:solidFill>
              </a:rPr>
              <a:t>, operations for </a:t>
            </a:r>
            <a:r>
              <a:rPr b="1" lang="en">
                <a:solidFill>
                  <a:schemeClr val="lt1"/>
                </a:solidFill>
              </a:rPr>
              <a:t>c[i]</a:t>
            </a:r>
            <a:r>
              <a:rPr lang="en">
                <a:solidFill>
                  <a:schemeClr val="lt1"/>
                </a:solidFill>
              </a:rPr>
              <a:t> and </a:t>
            </a:r>
            <a:r>
              <a:rPr b="1" lang="en">
                <a:solidFill>
                  <a:schemeClr val="lt1"/>
                </a:solidFill>
              </a:rPr>
              <a:t>c[j]</a:t>
            </a:r>
            <a:r>
              <a:rPr lang="en">
                <a:solidFill>
                  <a:schemeClr val="lt1"/>
                </a:solidFill>
              </a:rPr>
              <a:t> don’t have any interdependence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Could happen in any order</a:t>
            </a:r>
          </a:p>
          <a:p>
            <a:pPr indent="-342900" lvl="0" marL="9144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Thus we can do them all at the same time (!) with the right hardware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99" y="1858124"/>
            <a:ext cx="5607824" cy="7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Non-Parallelizable Problems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Potentially harder to recognize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Consider computing a moving average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Input array </a:t>
            </a:r>
            <a:r>
              <a:rPr b="1" lang="en">
                <a:solidFill>
                  <a:schemeClr val="lt1"/>
                </a:solidFill>
              </a:rPr>
              <a:t>x</a:t>
            </a:r>
            <a:r>
              <a:rPr lang="en">
                <a:solidFill>
                  <a:schemeClr val="lt1"/>
                </a:solidFill>
              </a:rPr>
              <a:t> of </a:t>
            </a:r>
            <a:r>
              <a:rPr b="1" lang="en">
                <a:solidFill>
                  <a:schemeClr val="lt1"/>
                </a:solidFill>
              </a:rPr>
              <a:t>n</a:t>
            </a:r>
            <a:r>
              <a:rPr lang="en">
                <a:solidFill>
                  <a:schemeClr val="lt1"/>
                </a:solidFill>
              </a:rPr>
              <a:t> data points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Output array </a:t>
            </a:r>
            <a:r>
              <a:rPr b="1" lang="en">
                <a:solidFill>
                  <a:schemeClr val="lt1"/>
                </a:solidFill>
              </a:rPr>
              <a:t>y</a:t>
            </a:r>
            <a:r>
              <a:rPr lang="en">
                <a:solidFill>
                  <a:schemeClr val="lt1"/>
                </a:solidFill>
              </a:rPr>
              <a:t> of </a:t>
            </a:r>
            <a:r>
              <a:rPr b="1" lang="en">
                <a:solidFill>
                  <a:schemeClr val="lt1"/>
                </a:solidFill>
              </a:rPr>
              <a:t>n</a:t>
            </a:r>
            <a:r>
              <a:rPr lang="en">
                <a:solidFill>
                  <a:schemeClr val="lt1"/>
                </a:solidFill>
              </a:rPr>
              <a:t> averages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Two well-known options: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Simple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Exponential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Simple method just weights all data points so far equally</a:t>
            </a:r>
          </a:p>
          <a:p>
            <a:pPr indent="-342900" lvl="0" marL="9144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CPU code:</a:t>
            </a:r>
          </a:p>
          <a:p>
            <a:pPr indent="-342900" lvl="0" marL="9144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Parallelizable? Yes!</a:t>
            </a:r>
          </a:p>
          <a:p>
            <a:pPr indent="-342900" lvl="1" marL="13716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b="1" lang="en" sz="1800">
                <a:solidFill>
                  <a:schemeClr val="lt1"/>
                </a:solidFill>
              </a:rPr>
              <a:t>y[i]</a:t>
            </a:r>
            <a:r>
              <a:rPr lang="en" sz="1800">
                <a:solidFill>
                  <a:schemeClr val="lt1"/>
                </a:solidFill>
              </a:rPr>
              <a:t> values separate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574" y="1248499"/>
            <a:ext cx="4301198" cy="20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224" y="3746325"/>
            <a:ext cx="5215549" cy="123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Non-Parallelizable Problems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</a:rPr>
              <a:t>What about an exponential moving average?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Uses a recurrence relation to decay point weight by a factor of </a:t>
            </a:r>
            <a:r>
              <a:rPr b="1" lang="en">
                <a:solidFill>
                  <a:schemeClr val="lt1"/>
                </a:solidFill>
              </a:rPr>
              <a:t>0 &lt; 1 - c &lt; 1</a:t>
            </a:r>
          </a:p>
          <a:p>
            <a:pPr indent="-3429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Specifically, </a:t>
            </a:r>
            <a:r>
              <a:rPr b="1" lang="en" sz="1800">
                <a:solidFill>
                  <a:schemeClr val="lt1"/>
                </a:solidFill>
              </a:rPr>
              <a:t>y[i] = c · x[i] + (1 - c)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· y[i - 1]</a:t>
            </a:r>
          </a:p>
          <a:p>
            <a:pPr indent="-3429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Thus </a:t>
            </a:r>
            <a:r>
              <a:rPr b="1" lang="en" sz="1800">
                <a:solidFill>
                  <a:schemeClr val="lt1"/>
                </a:solidFill>
              </a:rPr>
              <a:t>y[n] = c · (x[n] + (1 - c) · x[n - 1] + … + (1 - c)</a:t>
            </a:r>
            <a:r>
              <a:rPr b="1" baseline="30000" lang="en" sz="1800">
                <a:solidFill>
                  <a:schemeClr val="lt1"/>
                </a:solidFill>
              </a:rPr>
              <a:t>n - 1</a:t>
            </a:r>
            <a:r>
              <a:rPr b="1" lang="en" sz="1800">
                <a:solidFill>
                  <a:schemeClr val="lt1"/>
                </a:solidFill>
              </a:rPr>
              <a:t> · x[1]) + (1 - c)</a:t>
            </a:r>
            <a:r>
              <a:rPr b="1" baseline="30000" lang="en" sz="1800">
                <a:solidFill>
                  <a:schemeClr val="lt1"/>
                </a:solidFill>
              </a:rPr>
              <a:t>n</a:t>
            </a:r>
            <a:r>
              <a:rPr b="1" lang="en" sz="1800">
                <a:solidFill>
                  <a:schemeClr val="lt1"/>
                </a:solidFill>
              </a:rPr>
              <a:t> · x[0]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CPU code: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Parallelizable? Nope</a:t>
            </a:r>
          </a:p>
          <a:p>
            <a:pPr indent="-3429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Need to know </a:t>
            </a:r>
            <a:r>
              <a:rPr b="1" lang="en" sz="1800">
                <a:solidFill>
                  <a:schemeClr val="lt1"/>
                </a:solidFill>
              </a:rPr>
              <a:t>y[i]</a:t>
            </a:r>
            <a:r>
              <a:rPr lang="en" sz="1800">
                <a:solidFill>
                  <a:schemeClr val="lt1"/>
                </a:solidFill>
              </a:rPr>
              <a:t> before calculating </a:t>
            </a:r>
            <a:r>
              <a:rPr b="1" lang="en" sz="1800">
                <a:solidFill>
                  <a:schemeClr val="lt1"/>
                </a:solidFill>
              </a:rPr>
              <a:t>y[i + 1]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74" y="2825100"/>
            <a:ext cx="8080074" cy="11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What Have We Learned?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Not all problems are parallelizable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Even similar-looking ones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Harnessing the GPU’s power requires algorithms whose computations can be done at the same time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“Parallel execution”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Opposite would be “serial execution,” CPU-style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Output elements should probably not rely on one another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Would require multiple kernel calls to compute otherwise</a:t>
            </a:r>
          </a:p>
          <a:p>
            <a:pPr indent="-3429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Different blocks of threads can’t wait for each other, more on that later in the course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In addition to all the extra instructions, there’s a lot of overhead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Assignment 1: Small-Kernel Convolution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First assignment involves manipulating an input signal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In particular, a WAV (.wav) audio file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We provide an example to test with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Using audio will require libsndfile</a:t>
            </a:r>
          </a:p>
          <a:p>
            <a:pPr indent="-3429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Installation instructions included in assignment</a:t>
            </a:r>
          </a:p>
          <a:p>
            <a:pPr indent="-3429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Code also includes an option to use random data instead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C++ and CUDA files provided, your job to fill in TODOs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Code already includes CPU implementation of desired algorithm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Your job is to write the equivalent CUDA kernel to parallelize it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You’re also in charge of memory allocation and host-device data transfers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Conceptually straightforward, goal is familiarity with integrating CUDA into C++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Some Background on Signals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A </a:t>
            </a:r>
            <a:r>
              <a:rPr i="1" lang="en">
                <a:solidFill>
                  <a:schemeClr val="lt1"/>
                </a:solidFill>
              </a:rPr>
              <a:t>system</a:t>
            </a:r>
            <a:r>
              <a:rPr lang="en">
                <a:solidFill>
                  <a:schemeClr val="lt1"/>
                </a:solidFill>
              </a:rPr>
              <a:t> takes input signal(s), produces output signal(s)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A </a:t>
            </a:r>
            <a:r>
              <a:rPr i="1" lang="en">
                <a:solidFill>
                  <a:schemeClr val="lt1"/>
                </a:solidFill>
              </a:rPr>
              <a:t>signal</a:t>
            </a:r>
            <a:r>
              <a:rPr lang="en">
                <a:solidFill>
                  <a:schemeClr val="lt1"/>
                </a:solidFill>
              </a:rPr>
              <a:t> can be a continuous or discrete stream of data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Typically characterized by amplitude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E.g. continuous acoustic input to a microphone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A continuous signal can also be </a:t>
            </a:r>
            <a:r>
              <a:rPr i="1" lang="en">
                <a:solidFill>
                  <a:schemeClr val="lt1"/>
                </a:solidFill>
              </a:rPr>
              <a:t>discretized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Simply sample it at discrete intervals</a:t>
            </a:r>
          </a:p>
          <a:p>
            <a:pPr indent="-3429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-"/>
            </a:pPr>
            <a:r>
              <a:rPr lang="en" sz="1800">
                <a:solidFill>
                  <a:schemeClr val="lt1"/>
                </a:solidFill>
              </a:rPr>
              <a:t>Ideally periodic in nature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E.g. voltage waveform microphone output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We will consider discrete signals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Assignment uses two-channel audio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700" y="2529745"/>
            <a:ext cx="3541100" cy="24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