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43"/>
  </p:notesMasterIdLst>
  <p:sldIdLst>
    <p:sldId id="256" r:id="rId2"/>
    <p:sldId id="257" r:id="rId3"/>
    <p:sldId id="313" r:id="rId4"/>
    <p:sldId id="303" r:id="rId5"/>
    <p:sldId id="297" r:id="rId6"/>
    <p:sldId id="309" r:id="rId7"/>
    <p:sldId id="261" r:id="rId8"/>
    <p:sldId id="312" r:id="rId9"/>
    <p:sldId id="301" r:id="rId10"/>
    <p:sldId id="266" r:id="rId11"/>
    <p:sldId id="302" r:id="rId12"/>
    <p:sldId id="267" r:id="rId13"/>
    <p:sldId id="268" r:id="rId14"/>
    <p:sldId id="270" r:id="rId15"/>
    <p:sldId id="271" r:id="rId16"/>
    <p:sldId id="272" r:id="rId17"/>
    <p:sldId id="273" r:id="rId18"/>
    <p:sldId id="275" r:id="rId19"/>
    <p:sldId id="276" r:id="rId20"/>
    <p:sldId id="277" r:id="rId21"/>
    <p:sldId id="278" r:id="rId22"/>
    <p:sldId id="279" r:id="rId23"/>
    <p:sldId id="281" r:id="rId24"/>
    <p:sldId id="282" r:id="rId25"/>
    <p:sldId id="284" r:id="rId26"/>
    <p:sldId id="285" r:id="rId27"/>
    <p:sldId id="286" r:id="rId28"/>
    <p:sldId id="287" r:id="rId29"/>
    <p:sldId id="310" r:id="rId30"/>
    <p:sldId id="307" r:id="rId31"/>
    <p:sldId id="288" r:id="rId32"/>
    <p:sldId id="289" r:id="rId33"/>
    <p:sldId id="311" r:id="rId34"/>
    <p:sldId id="290" r:id="rId35"/>
    <p:sldId id="291" r:id="rId36"/>
    <p:sldId id="292" r:id="rId37"/>
    <p:sldId id="293" r:id="rId38"/>
    <p:sldId id="294" r:id="rId39"/>
    <p:sldId id="295" r:id="rId40"/>
    <p:sldId id="298" r:id="rId41"/>
    <p:sldId id="308" r:id="rId4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3E8A51-979A-4D0C-BA6B-29C37D5B2146}">
  <a:tblStyle styleId="{A43E8A51-979A-4D0C-BA6B-29C37D5B2146}"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p:restoredTop sz="68433" autoAdjust="0"/>
  </p:normalViewPr>
  <p:slideViewPr>
    <p:cSldViewPr snapToGrid="0">
      <p:cViewPr>
        <p:scale>
          <a:sx n="134" d="100"/>
          <a:sy n="134" d="100"/>
        </p:scale>
        <p:origin x="50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7" name="Shape 1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Everything we’ve been talking about is the GPU core. These are made by Nvidia and are the “interesting” part of the GPU.</a:t>
            </a:r>
          </a:p>
          <a:p>
            <a:pPr rtl="0">
              <a:spcBef>
                <a:spcPts val="0"/>
              </a:spcBef>
              <a:buNone/>
            </a:pPr>
            <a:endParaRPr/>
          </a:p>
          <a:p>
            <a:pPr rtl="0">
              <a:spcBef>
                <a:spcPts val="0"/>
              </a:spcBef>
              <a:buNone/>
            </a:pPr>
            <a:r>
              <a:rPr lang="en"/>
              <a:t>The global memory is not part of the GPU core, and is in this case manufactured by Samsung. Its RAM similar to what is already in your computer.</a:t>
            </a:r>
          </a:p>
          <a:p>
            <a:pPr rtl="0">
              <a:spcBef>
                <a:spcPts val="0"/>
              </a:spcBef>
              <a:buNone/>
            </a:pPr>
            <a:endParaRPr/>
          </a:p>
          <a:p>
            <a:pPr rtl="0">
              <a:spcBef>
                <a:spcPts val="0"/>
              </a:spcBef>
              <a:buNone/>
            </a:pPr>
            <a:r>
              <a:rPr lang="en"/>
              <a:t>Note that not being located on the same silicon generally hurts performance. This is true for accessing global memory from the GPU, and is also (very) true for moving data to GPU over PCI-E.</a:t>
            </a:r>
          </a:p>
          <a:p>
            <a:pPr>
              <a:spcBef>
                <a:spcPts val="0"/>
              </a:spcBef>
              <a:buNone/>
            </a:pPr>
            <a:r>
              <a:rPr lang="en"/>
              <a:t>Light travels about 1 foot each ns (in vacuum).</a:t>
            </a:r>
          </a:p>
        </p:txBody>
      </p:sp>
    </p:spTree>
    <p:extLst>
      <p:ext uri="{BB962C8B-B14F-4D97-AF65-F5344CB8AC3E}">
        <p14:creationId xmlns:p14="http://schemas.microsoft.com/office/powerpoint/2010/main" val="1621953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Explain what a cache line is from perspective of CPU.</a:t>
            </a:r>
          </a:p>
          <a:p>
            <a:pPr rtl="0">
              <a:spcBef>
                <a:spcPts val="0"/>
              </a:spcBef>
              <a:buNone/>
            </a:pPr>
            <a:endParaRPr/>
          </a:p>
          <a:p>
            <a:pPr rtl="0">
              <a:spcBef>
                <a:spcPts val="0"/>
              </a:spcBef>
              <a:buNone/>
            </a:pPr>
            <a:r>
              <a:rPr lang="en"/>
              <a:t>On CPU, 1 load only touches 1 cache line. On GPU, not the case.</a:t>
            </a:r>
          </a:p>
          <a:p>
            <a:pPr rtl="0">
              <a:spcBef>
                <a:spcPts val="0"/>
              </a:spcBef>
              <a:buNone/>
            </a:pPr>
            <a:endParaRPr/>
          </a:p>
          <a:p>
            <a:pPr>
              <a:spcBef>
                <a:spcPts val="0"/>
              </a:spcBef>
              <a:buNone/>
            </a:pPr>
            <a:r>
              <a:rPr lang="en"/>
              <a:t>Follow with several slides of pictures.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cross lines don’t matter, but the misalignment causes 2 loads to be done (because first loaded address is 130 rather than 120)</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The cross lines don’t matter, just the total number of cache lines touched.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Nvidia says shared memory latency is “roughly 100x lower”, so probably closer to 3ns, but 5ns is closer enough and easier to think about.</a:t>
            </a:r>
          </a:p>
          <a:p>
            <a:pPr rtl="0">
              <a:spcBef>
                <a:spcPts val="0"/>
              </a:spcBef>
              <a:buNone/>
            </a:pPr>
            <a:endParaRPr/>
          </a:p>
          <a:p>
            <a:pPr>
              <a:spcBef>
                <a:spcPts val="0"/>
              </a:spcBef>
              <a:buNone/>
            </a:pPr>
            <a:r>
              <a:rPr lang="en"/>
              <a:t>Why is scope of shared memory not global?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You could declare byte frequency counts as a “stack” variable (local) and hope L1 cache does a good job.</a:t>
            </a:r>
          </a:p>
          <a:p>
            <a:pPr rtl="0">
              <a:spcBef>
                <a:spcPts val="0"/>
              </a:spcBef>
              <a:buNone/>
            </a:pPr>
            <a:endParaRPr dirty="0"/>
          </a:p>
          <a:p>
            <a:pPr rtl="0">
              <a:spcBef>
                <a:spcPts val="0"/>
              </a:spcBef>
              <a:buNone/>
            </a:pPr>
            <a:r>
              <a:rPr lang="en" dirty="0"/>
              <a:t>For algorithms where you iteratively build output, you often want to do this in shared memory.</a:t>
            </a:r>
          </a:p>
          <a:p>
            <a:pPr>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FLOP = floating point operations</a:t>
            </a:r>
          </a:p>
          <a:p>
            <a:pPr rtl="0">
              <a:spcBef>
                <a:spcPts val="0"/>
              </a:spcBef>
              <a:buNone/>
            </a:pPr>
            <a:r>
              <a:rPr lang="en" dirty="0"/>
              <a:t>IO = IO operations</a:t>
            </a:r>
          </a:p>
          <a:p>
            <a:pPr rtl="0">
              <a:spcBef>
                <a:spcPts val="0"/>
              </a:spcBef>
              <a:buNone/>
            </a:pPr>
            <a:endParaRPr dirty="0"/>
          </a:p>
          <a:p>
            <a:pPr>
              <a:spcBef>
                <a:spcPts val="0"/>
              </a:spcBef>
              <a:buNone/>
            </a:pPr>
            <a:r>
              <a:rPr lang="en" dirty="0"/>
              <a:t>blocking algorithms for matrix multiplication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syncthreads works at block scope, synchronizes all warps in the block.</a:t>
            </a:r>
          </a:p>
          <a:p>
            <a:pPr rtl="0">
              <a:spcBef>
                <a:spcPts val="0"/>
              </a:spcBef>
              <a:buNone/>
            </a:pPr>
            <a:r>
              <a:rPr lang="en"/>
              <a:t>question: is __syncthreads needed to synchronize within a warp?</a:t>
            </a:r>
          </a:p>
          <a:p>
            <a:pPr>
              <a:spcBef>
                <a:spcPts val="0"/>
              </a:spcBef>
              <a:buNone/>
            </a:pPr>
            <a:r>
              <a:rPr lang="en"/>
              <a:t>answer: not always, called warp synchronous coding. more about synchronization on friday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23" name="Shape 22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Center example would take roughly twice as long.</a:t>
            </a:r>
          </a:p>
          <a:p>
            <a:pPr>
              <a:spcBef>
                <a:spcPts val="0"/>
              </a:spcBef>
              <a:buNone/>
            </a:pPr>
            <a:r>
              <a:rPr lang="en"/>
              <a:t>Bank conflicts might not seem like a huge deal (because access with 2-way bank conflict is same latency as arithmetic instruction) but can have significant effect on already partially tuned programs.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1" name="Shape 24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Stride is distance from thread i access to thread i+1 access.</a:t>
            </a:r>
          </a:p>
          <a:p>
            <a:pPr rtl="0">
              <a:spcBef>
                <a:spcPts val="0"/>
              </a:spcBef>
              <a:buNone/>
            </a:pPr>
            <a:endParaRPr/>
          </a:p>
          <a:p>
            <a:pPr>
              <a:spcBef>
                <a:spcPts val="0"/>
              </a:spcBef>
              <a:buNone/>
            </a:pPr>
            <a:r>
              <a:rPr lang="en"/>
              <a:t>How many unique banks are accessed, and how many threads are accessing that bank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48" name="Shape 2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Note padding is wasting some very precious hardware, and also makes code uglier.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Need to check assembly to see what is in registers.</a:t>
            </a:r>
          </a:p>
          <a:p>
            <a:pPr rtl="0">
              <a:spcBef>
                <a:spcPts val="0"/>
              </a:spcBef>
              <a:buNone/>
            </a:pPr>
            <a:endParaRPr/>
          </a:p>
          <a:p>
            <a:pPr>
              <a:spcBef>
                <a:spcPts val="0"/>
              </a:spcBef>
              <a:buNone/>
            </a:pPr>
            <a:r>
              <a:rPr lang="en"/>
              <a:t>Arrays must be statically indexed because instructions hard code register number.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69" name="Shape 2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What’s the downside of storing local memory in global memory?</a:t>
            </a:r>
          </a:p>
          <a:p>
            <a:pPr rtl="0">
              <a:spcBef>
                <a:spcPts val="0"/>
              </a:spcBef>
              <a:buNone/>
            </a:pPr>
            <a:endParaRPr dirty="0"/>
          </a:p>
          <a:p>
            <a:pPr rtl="0">
              <a:spcBef>
                <a:spcPts val="0"/>
              </a:spcBef>
              <a:buNone/>
            </a:pPr>
            <a:r>
              <a:rPr lang="en" dirty="0"/>
              <a:t>So how can we avoid storing anything in local memory?</a:t>
            </a:r>
          </a:p>
          <a:p>
            <a:pPr rtl="0">
              <a:spcBef>
                <a:spcPts val="0"/>
              </a:spcBef>
              <a:buNone/>
            </a:pPr>
            <a:r>
              <a:rPr lang="en" dirty="0"/>
              <a:t>Answer: use less local variables than registers</a:t>
            </a:r>
          </a:p>
          <a:p>
            <a:pPr rtl="0">
              <a:spcBef>
                <a:spcPts val="0"/>
              </a:spcBef>
              <a:buNone/>
            </a:pPr>
            <a:r>
              <a:rPr lang="en" dirty="0"/>
              <a:t>yes, but we’ve seen that using more local variables can help performance (assuming the local variables in registers)</a:t>
            </a:r>
          </a:p>
          <a:p>
            <a:pPr rtl="0">
              <a:spcBef>
                <a:spcPts val="0"/>
              </a:spcBef>
              <a:buNone/>
            </a:pPr>
            <a:r>
              <a:rPr lang="en" dirty="0"/>
              <a:t>sounds like we want to have as many variables that we can put in registers and no more!</a:t>
            </a:r>
          </a:p>
          <a:p>
            <a:pPr rtl="0">
              <a:spcBef>
                <a:spcPts val="0"/>
              </a:spcBef>
              <a:buNone/>
            </a:pPr>
            <a:endParaRPr dirty="0"/>
          </a:p>
          <a:p>
            <a:pPr>
              <a:spcBef>
                <a:spcPts val="0"/>
              </a:spcBef>
              <a:buNone/>
            </a:pPr>
            <a:r>
              <a:rPr lang="en" dirty="0"/>
              <a:t>If we have more local variables then registers, then some local variables will be spilled to local/global memory. This is called register spilling and kills performance.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Shape 2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77" name="Shape 27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1" name="Shape 2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Stores also have instruction dependencies (cannot use a register until the store from it is done).</a:t>
            </a:r>
          </a:p>
          <a:p>
            <a:pPr rtl="0">
              <a:spcBef>
                <a:spcPts val="0"/>
              </a:spcBef>
              <a:buNone/>
            </a:pPr>
            <a:endParaRPr dirty="0"/>
          </a:p>
          <a:p>
            <a:pPr rtl="0">
              <a:spcBef>
                <a:spcPts val="0"/>
              </a:spcBef>
              <a:buNone/>
            </a:pPr>
            <a:r>
              <a:rPr lang="en" dirty="0"/>
              <a:t>The pairs of dependent instructions are the store x1, load y[1] (because we’re loading y1 into the same register that we’re storing from) and load x1,  z1 = x1 + y1</a:t>
            </a:r>
          </a:p>
          <a:p>
            <a:pPr rtl="0">
              <a:spcBef>
                <a:spcPts val="0"/>
              </a:spcBef>
              <a:buNone/>
            </a:pPr>
            <a:endParaRPr dirty="0"/>
          </a:p>
          <a:p>
            <a:pPr rtl="0">
              <a:spcBef>
                <a:spcPts val="0"/>
              </a:spcBef>
              <a:buNone/>
            </a:pPr>
            <a:r>
              <a:rPr lang="en" dirty="0"/>
              <a:t>There are worse spilling scenarios (what if x0 was stored?) and also better (just don’t load y1 until after computing z0), but its difficult for compiler to find optimal instruction ordering wrt spilling and dependencies.</a:t>
            </a:r>
          </a:p>
          <a:p>
            <a:pPr rtl="0">
              <a:spcBef>
                <a:spcPts val="0"/>
              </a:spcBef>
              <a:buNone/>
            </a:pPr>
            <a:endParaRPr dirty="0"/>
          </a:p>
          <a:p>
            <a:pPr rtl="0">
              <a:spcBef>
                <a:spcPts val="0"/>
              </a:spcBef>
              <a:buNone/>
            </a:pPr>
            <a:r>
              <a:rPr lang="en" dirty="0"/>
              <a:t>A form of register allocation problem can be reduced to k-coloring a graph, which is NP-complete.</a:t>
            </a:r>
          </a:p>
          <a:p>
            <a:pPr rtl="0">
              <a:spcBef>
                <a:spcPts val="0"/>
              </a:spcBef>
              <a:buNone/>
            </a:pPr>
            <a:endParaRPr dirty="0"/>
          </a:p>
          <a:p>
            <a:pPr lvl="0" rtl="0">
              <a:spcBef>
                <a:spcPts val="0"/>
              </a:spcBef>
              <a:buNone/>
            </a:pPr>
            <a:r>
              <a:rPr lang="en" dirty="0"/>
              <a:t>So, is register spilling (and any use of local memory) truly so bad for performance? Thankfully not (in small doses), due to the L1 cache.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Give brief explanation of each type of memory.</a:t>
            </a:r>
          </a:p>
          <a:p>
            <a:pPr>
              <a:spcBef>
                <a:spcPts val="0"/>
              </a:spcBef>
              <a:buNone/>
            </a:pPr>
            <a:r>
              <a:rPr lang="en"/>
              <a:t>I’ll go over the most important types of memory first.</a:t>
            </a:r>
          </a:p>
        </p:txBody>
      </p:sp>
    </p:spTree>
    <p:extLst>
      <p:ext uri="{BB962C8B-B14F-4D97-AF65-F5344CB8AC3E}">
        <p14:creationId xmlns:p14="http://schemas.microsoft.com/office/powerpoint/2010/main" val="295813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Give brief explanation of each type of memory.</a:t>
            </a:r>
          </a:p>
          <a:p>
            <a:pPr>
              <a:spcBef>
                <a:spcPts val="0"/>
              </a:spcBef>
              <a:buNone/>
            </a:pPr>
            <a:r>
              <a:rPr lang="en"/>
              <a:t>I’ll go over the most important types of memory first.</a:t>
            </a:r>
          </a:p>
        </p:txBody>
      </p:sp>
    </p:spTree>
    <p:extLst>
      <p:ext uri="{BB962C8B-B14F-4D97-AF65-F5344CB8AC3E}">
        <p14:creationId xmlns:p14="http://schemas.microsoft.com/office/powerpoint/2010/main" val="4174824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644308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98" name="Shape 2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There are PTX instructions to load global memory to indicate whether you want to put it in L1 cache.</a:t>
            </a:r>
          </a:p>
          <a:p>
            <a:pPr rtl="0">
              <a:spcBef>
                <a:spcPts val="0"/>
              </a:spcBef>
              <a:buNone/>
            </a:pPr>
            <a:endParaRPr dirty="0"/>
          </a:p>
          <a:p>
            <a:pPr rtl="0">
              <a:spcBef>
                <a:spcPts val="0"/>
              </a:spcBef>
              <a:buNone/>
            </a:pPr>
            <a:r>
              <a:rPr lang="en" dirty="0"/>
              <a:t>Recommendation: Use shared memory for whatever you can think of using it for, then make the rest of the space L1.</a:t>
            </a:r>
          </a:p>
          <a:p>
            <a:pPr rtl="0">
              <a:spcBef>
                <a:spcPts val="0"/>
              </a:spcBef>
              <a:buNone/>
            </a:pPr>
            <a:r>
              <a:rPr lang="en" dirty="0"/>
              <a:t>Makes local memory much cheaper (as register spills now go into L1 which is about as fast as shared).</a:t>
            </a:r>
          </a:p>
          <a:p>
            <a:pPr rtl="0">
              <a:spcBef>
                <a:spcPts val="0"/>
              </a:spcBef>
              <a:buNone/>
            </a:pPr>
            <a:r>
              <a:rPr lang="en" dirty="0"/>
              <a:t>so a little register spilling can be OK sometimes</a:t>
            </a:r>
          </a:p>
          <a:p>
            <a:pPr rtl="0">
              <a:spcBef>
                <a:spcPts val="0"/>
              </a:spcBef>
              <a:buNone/>
            </a:pPr>
            <a:endParaRPr dirty="0"/>
          </a:p>
          <a:p>
            <a:pPr>
              <a:spcBef>
                <a:spcPts val="0"/>
              </a:spcBef>
              <a:buNone/>
            </a:pPr>
            <a:r>
              <a:rPr lang="en" dirty="0"/>
              <a:t>L1 actually merged with texture cache in Maxwell.</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can look at L1/L2 hit/miss rates in profiler to see if local memory use is problematic</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2" name="Shape 3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19" name="Shape 3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in this cont</a:t>
            </a:r>
            <a:r>
              <a:rPr lang="en-US" dirty="0"/>
              <a:t>ex</a:t>
            </a:r>
            <a:r>
              <a:rPr lang="en" dirty="0"/>
              <a:t>t, static does not mean known at compile time, it m</a:t>
            </a:r>
            <a:r>
              <a:rPr lang="en-US" dirty="0" err="1"/>
              <a:t>ea</a:t>
            </a:r>
            <a:r>
              <a:rPr lang="en" dirty="0"/>
              <a:t>ns all threads accessing the same same address.</a:t>
            </a:r>
          </a:p>
          <a:p>
            <a:pPr rtl="0">
              <a:spcBef>
                <a:spcPts val="0"/>
              </a:spcBef>
              <a:buNone/>
            </a:pPr>
            <a:r>
              <a:rPr lang="en" dirty="0"/>
              <a:t>Memory address cannot depend on threadId.</a:t>
            </a:r>
          </a:p>
          <a:p>
            <a:pPr rtl="0">
              <a:spcBef>
                <a:spcPts val="0"/>
              </a:spcBef>
              <a:buNone/>
            </a:pPr>
            <a:endParaRPr dirty="0"/>
          </a:p>
          <a:p>
            <a:pPr rtl="0">
              <a:spcBef>
                <a:spcPts val="0"/>
              </a:spcBef>
              <a:buNone/>
            </a:pPr>
            <a:r>
              <a:rPr lang="en" dirty="0"/>
              <a:t>Cache is small/cheap because no writeback mechanism required.</a:t>
            </a:r>
          </a:p>
          <a:p>
            <a:pPr rtl="0">
              <a:spcBef>
                <a:spcPts val="0"/>
              </a:spcBef>
              <a:buNone/>
            </a:pPr>
            <a:endParaRPr dirty="0"/>
          </a:p>
          <a:p>
            <a:pPr rtl="0">
              <a:spcBef>
                <a:spcPts val="0"/>
              </a:spcBef>
              <a:buNone/>
            </a:pPr>
            <a:r>
              <a:rPr lang="en" dirty="0"/>
              <a:t>Compiler uses LDU sometimes (const + pointer aliasing concerns)</a:t>
            </a:r>
          </a:p>
          <a:p>
            <a:pPr rtl="0">
              <a:spcBef>
                <a:spcPts val="0"/>
              </a:spcBef>
              <a:buNone/>
            </a:pPr>
            <a:endParaRPr dirty="0"/>
          </a:p>
          <a:p>
            <a:pPr>
              <a:spcBef>
                <a:spcPts val="0"/>
              </a:spcBef>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Shape 3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26" name="Shape 3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Shape 3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33" name="Shape 3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for general purpose computing “texture support could not have been justified if the hardware hadn’t already been there” - cuda handbook</a:t>
            </a:r>
          </a:p>
          <a:p>
            <a:pPr rtl="0">
              <a:spcBef>
                <a:spcPts val="0"/>
              </a:spcBef>
              <a:buNone/>
            </a:pPr>
            <a:r>
              <a:rPr lang="en" dirty="0"/>
              <a:t>I’ve never used textures personally, and they are the most foreign part of CUDA to me.</a:t>
            </a:r>
          </a:p>
          <a:p>
            <a:pPr rtl="0">
              <a:spcBef>
                <a:spcPts val="0"/>
              </a:spcBef>
              <a:buNone/>
            </a:pPr>
            <a:endParaRPr dirty="0"/>
          </a:p>
          <a:p>
            <a:pPr>
              <a:spcBef>
                <a:spcPts val="0"/>
              </a:spcBef>
              <a:buNone/>
            </a:pPr>
            <a:r>
              <a:rPr lang="en" dirty="0"/>
              <a:t>CUDA arrays use trick like a space filling curve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Shape 3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complex and not super useful in my opinion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7" name="Shape 3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a:t>Give brief explanation of each type of memory.</a:t>
            </a:r>
          </a:p>
          <a:p>
            <a:pPr>
              <a:spcBef>
                <a:spcPts val="0"/>
              </a:spcBef>
              <a:buNone/>
            </a:pPr>
            <a:r>
              <a:rPr lang="en"/>
              <a:t>I’ll go over the most important types of memory first.</a:t>
            </a:r>
          </a:p>
        </p:txBody>
      </p:sp>
    </p:spTree>
    <p:extLst>
      <p:ext uri="{BB962C8B-B14F-4D97-AF65-F5344CB8AC3E}">
        <p14:creationId xmlns:p14="http://schemas.microsoft.com/office/powerpoint/2010/main" val="4261585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60531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Clock rate –</a:t>
            </a:r>
            <a:r>
              <a:rPr lang="en-US" baseline="0" dirty="0"/>
              <a:t> frequency at which the chip Is running (processor’s speed)</a:t>
            </a:r>
          </a:p>
          <a:p>
            <a:endParaRPr lang="en-US" dirty="0"/>
          </a:p>
        </p:txBody>
      </p:sp>
    </p:spTree>
    <p:extLst>
      <p:ext uri="{BB962C8B-B14F-4D97-AF65-F5344CB8AC3E}">
        <p14:creationId xmlns:p14="http://schemas.microsoft.com/office/powerpoint/2010/main" val="2682031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TFLOP = Teraflop;</a:t>
            </a:r>
            <a:r>
              <a:rPr lang="en" baseline="0" dirty="0"/>
              <a:t> a way of measuring the power of a computer based on mathematical capability. (Capability of a processor to calculate one trillion floating-point operations per second)</a:t>
            </a:r>
          </a:p>
          <a:p>
            <a:pPr rtl="0">
              <a:spcBef>
                <a:spcPts val="0"/>
              </a:spcBef>
              <a:buNone/>
            </a:pPr>
            <a:endParaRPr lang="en" baseline="0" dirty="0"/>
          </a:p>
          <a:p>
            <a:pPr rtl="0">
              <a:spcBef>
                <a:spcPts val="0"/>
              </a:spcBef>
              <a:buNone/>
            </a:pPr>
            <a:r>
              <a:rPr lang="en" baseline="0" dirty="0"/>
              <a:t>Memory bandwidth = rate at which data can be read from or stored into a semiconductor memory by a processor</a:t>
            </a:r>
            <a:endParaRPr lang="en" dirty="0"/>
          </a:p>
          <a:p>
            <a:pPr rtl="0">
              <a:spcBef>
                <a:spcPts val="0"/>
              </a:spcBef>
              <a:buNone/>
            </a:pPr>
            <a:endParaRPr lang="en" dirty="0"/>
          </a:p>
          <a:p>
            <a:pPr rtl="0">
              <a:spcBef>
                <a:spcPts val="0"/>
              </a:spcBef>
              <a:buNone/>
            </a:pPr>
            <a:r>
              <a:rPr lang="en" dirty="0"/>
              <a:t>Due to design of GPU, IO (memory</a:t>
            </a:r>
            <a:r>
              <a:rPr lang="en" baseline="0" dirty="0"/>
              <a:t> access)</a:t>
            </a:r>
            <a:r>
              <a:rPr lang="en" dirty="0"/>
              <a:t> and compute happen at the same time. IO is generally the bottleneck.</a:t>
            </a:r>
          </a:p>
          <a:p>
            <a:pPr rtl="0">
              <a:spcBef>
                <a:spcPts val="0"/>
              </a:spcBef>
              <a:buNone/>
            </a:pPr>
            <a:endParaRPr dirty="0"/>
          </a:p>
          <a:p>
            <a:pPr rtl="0">
              <a:spcBef>
                <a:spcPts val="0"/>
              </a:spcBef>
              <a:buNone/>
            </a:pPr>
            <a:r>
              <a:rPr lang="en" dirty="0"/>
              <a:t>Based on these numbers, will GPUs perform better on algorithms will high computational density or low computational density?</a:t>
            </a:r>
          </a:p>
          <a:p>
            <a:pPr rtl="0">
              <a:spcBef>
                <a:spcPts val="0"/>
              </a:spcBef>
              <a:buNone/>
            </a:pPr>
            <a:endParaRPr dirty="0"/>
          </a:p>
          <a:p>
            <a:pPr rtl="0">
              <a:spcBef>
                <a:spcPts val="0"/>
              </a:spcBef>
              <a:buNone/>
            </a:pPr>
            <a:r>
              <a:rPr lang="en" dirty="0"/>
              <a:t>This is why bank conflicts matter.</a:t>
            </a:r>
          </a:p>
          <a:p>
            <a:pPr rtl="0">
              <a:spcBef>
                <a:spcPts val="0"/>
              </a:spcBef>
              <a:buNone/>
            </a:pPr>
            <a:endParaRPr dirty="0"/>
          </a:p>
          <a:p>
            <a:pPr>
              <a:spcBef>
                <a:spcPts val="0"/>
              </a:spcBef>
              <a:buNone/>
            </a:pPr>
            <a:r>
              <a:rPr lang="en" dirty="0"/>
              <a:t>80% utilization on GPU is great. We’re up to around 93% utilization for single threaded CPU matrix multiplication (probably the most tuned optimized code).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28420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US" dirty="0"/>
              <a:t>Global memory: Slow and </a:t>
            </a:r>
            <a:r>
              <a:rPr lang="en-US" dirty="0" err="1"/>
              <a:t>uncached</a:t>
            </a:r>
            <a:r>
              <a:rPr lang="en-US" dirty="0"/>
              <a:t>, all threads </a:t>
            </a:r>
          </a:p>
          <a:p>
            <a:pPr rtl="0">
              <a:spcBef>
                <a:spcPts val="0"/>
              </a:spcBef>
              <a:buNone/>
            </a:pPr>
            <a:r>
              <a:rPr lang="en-US" dirty="0"/>
              <a:t>Texture memory (read only): Cache optimized for 2D access, all threads </a:t>
            </a:r>
          </a:p>
          <a:p>
            <a:pPr rtl="0">
              <a:spcBef>
                <a:spcPts val="0"/>
              </a:spcBef>
              <a:buNone/>
            </a:pPr>
            <a:r>
              <a:rPr lang="en-US" dirty="0"/>
              <a:t>Constant memory (read only): Slow, cached, all threads </a:t>
            </a:r>
          </a:p>
          <a:p>
            <a:pPr rtl="0">
              <a:spcBef>
                <a:spcPts val="0"/>
              </a:spcBef>
              <a:buNone/>
            </a:pPr>
            <a:r>
              <a:rPr lang="en-US" dirty="0"/>
              <a:t>Shared memory: Fast, bank conflicts; limited; threads in block </a:t>
            </a:r>
          </a:p>
          <a:p>
            <a:pPr rtl="0">
              <a:spcBef>
                <a:spcPts val="0"/>
              </a:spcBef>
              <a:buNone/>
            </a:pPr>
            <a:r>
              <a:rPr lang="en-US" dirty="0"/>
              <a:t>Registers: Fast, only for one thread </a:t>
            </a:r>
          </a:p>
          <a:p>
            <a:pPr rtl="0">
              <a:spcBef>
                <a:spcPts val="0"/>
              </a:spcBef>
              <a:buNone/>
            </a:pPr>
            <a:r>
              <a:rPr lang="en-US" dirty="0"/>
              <a:t>Local memory: For what doesn’t fit in registers, slow but cached, one thread</a:t>
            </a:r>
            <a:endParaRPr lang="e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r>
              <a:rPr lang="en" dirty="0"/>
              <a:t>When talking about different memory types, we need to talk about both the scope as well as the hardware implementation.</a:t>
            </a:r>
          </a:p>
          <a:p>
            <a:pPr rtl="0">
              <a:spcBef>
                <a:spcPts val="0"/>
              </a:spcBef>
              <a:buNone/>
            </a:pPr>
            <a:r>
              <a:rPr lang="en" dirty="0"/>
              <a:t>The scope is simply who can access the memory and what is the lifetime of the memory.</a:t>
            </a:r>
          </a:p>
          <a:p>
            <a:pPr rtl="0">
              <a:spcBef>
                <a:spcPts val="0"/>
              </a:spcBef>
              <a:buNone/>
            </a:pPr>
            <a:endParaRPr dirty="0"/>
          </a:p>
          <a:p>
            <a:pPr>
              <a:spcBef>
                <a:spcPts val="0"/>
              </a:spcBef>
              <a:buNone/>
            </a:pPr>
            <a:r>
              <a:rPr lang="en" dirty="0"/>
              <a:t>Notably, the hardware implementation can limit the scope (as is the case for local memory), but the scope is often limited beyond what the hardware does.</a:t>
            </a:r>
          </a:p>
        </p:txBody>
      </p:sp>
    </p:spTree>
    <p:extLst>
      <p:ext uri="{BB962C8B-B14F-4D97-AF65-F5344CB8AC3E}">
        <p14:creationId xmlns:p14="http://schemas.microsoft.com/office/powerpoint/2010/main" val="1787563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41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5183864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537279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85162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aption">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6" name="Shape 3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092297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3" name="Shape 2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4" name="Shape 24"/>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5" name="Shape 25"/>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45666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39408366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spcBef>
                <a:spcPts val="0"/>
              </a:spcBef>
              <a:buNone/>
            </a:pPr>
            <a:fld id="{00000000-1234-1234-1234-123412341234}" type="slidenum">
              <a:rPr lang="en"/>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31857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dirty="0"/>
              <a:t>Click to edit Master title style</a:t>
            </a:r>
          </a:p>
        </p:txBody>
      </p:sp>
      <p:sp>
        <p:nvSpPr>
          <p:cNvPr id="3" name="Content Placeholder 2"/>
          <p:cNvSpPr>
            <a:spLocks noGrp="1"/>
          </p:cNvSpPr>
          <p:nvPr>
            <p:ph sz="half" idx="1"/>
          </p:nvPr>
        </p:nvSpPr>
        <p:spPr>
          <a:xfrm>
            <a:off x="822959" y="1384301"/>
            <a:ext cx="3703320" cy="301752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40" y="1384301"/>
            <a:ext cx="3703320" cy="301752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7005580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dirty="0"/>
              <a:t>Click to edit Master title style</a:t>
            </a:r>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4/8/19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975296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4/8/19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8242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4/8/19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5396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600450" y="548640"/>
            <a:ext cx="4869180" cy="39433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00">
                <a:solidFill>
                  <a:srgbClr val="FFFFFF"/>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dirty="0"/>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4/8/19</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661730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00">
                <a:solidFill>
                  <a:srgbClr val="FFFFFF"/>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dirty="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4/8/19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8862370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700">
                <a:solidFill>
                  <a:srgbClr val="FFFFFF"/>
                </a:solidFill>
              </a:defRPr>
            </a:lvl1pPr>
          </a:lstStyle>
          <a:p>
            <a:fld id="{98624D31-43A5-475A-80CF-332C9F6DCF35}" type="datetimeFigureOut">
              <a:rPr lang="en-US" dirty="0"/>
              <a:t>4/8/19</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7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800">
                <a:solidFill>
                  <a:srgbClr val="FFFFFF"/>
                </a:solidFill>
              </a:defRPr>
            </a:lvl1pPr>
          </a:lstStyle>
          <a:p>
            <a:pPr>
              <a:spcBef>
                <a:spcPts val="0"/>
              </a:spcBef>
              <a:buNone/>
            </a:pPr>
            <a:fld id="{00000000-1234-1234-1234-123412341234}" type="slidenum">
              <a:rPr lang="en"/>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7443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devblogs.nvidia.com/parallelforall/using-shared-memory-cuda-cc/"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www.nvidia.com/object/sc10_cuda_tutorial.html"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ctrTitle"/>
          </p:nvPr>
        </p:nvSpPr>
        <p:spPr>
          <a:prstGeom prst="rect">
            <a:avLst/>
          </a:prstGeom>
        </p:spPr>
        <p:txBody>
          <a:bodyPr lIns="91425" tIns="91425" rIns="91425" bIns="91425" anchor="b" anchorCtr="0">
            <a:noAutofit/>
          </a:bodyPr>
          <a:lstStyle/>
          <a:p>
            <a:pPr>
              <a:spcBef>
                <a:spcPts val="0"/>
              </a:spcBef>
              <a:buNone/>
            </a:pPr>
            <a:r>
              <a:rPr lang="en" dirty="0"/>
              <a:t>CS 179: GPU Programming</a:t>
            </a:r>
            <a:endParaRPr lang="en-US" dirty="0"/>
          </a:p>
        </p:txBody>
      </p:sp>
      <p:sp>
        <p:nvSpPr>
          <p:cNvPr id="41" name="Shape 41"/>
          <p:cNvSpPr txBox="1">
            <a:spLocks noGrp="1"/>
          </p:cNvSpPr>
          <p:nvPr>
            <p:ph type="subTitle" idx="1"/>
          </p:nvPr>
        </p:nvSpPr>
        <p:spPr>
          <a:prstGeom prst="rect">
            <a:avLst/>
          </a:prstGeom>
        </p:spPr>
        <p:txBody>
          <a:bodyPr lIns="91425" tIns="91425" rIns="91425" bIns="91425" anchor="t" anchorCtr="0">
            <a:noAutofit/>
          </a:bodyPr>
          <a:lstStyle/>
          <a:p>
            <a:pPr>
              <a:spcBef>
                <a:spcPts val="0"/>
              </a:spcBef>
              <a:buNone/>
            </a:pPr>
            <a:r>
              <a:rPr lang="en" dirty="0"/>
              <a:t>Lecture 4: GPU Memory Systems</a:t>
            </a:r>
            <a:endParaRPr lang="en-US" dirty="0"/>
          </a:p>
        </p:txBody>
      </p:sp>
      <p:sp>
        <p:nvSpPr>
          <p:cNvPr id="42" name="Shape 42"/>
          <p:cNvSpPr txBox="1">
            <a:spLocks noGrp="1"/>
          </p:cNvSpPr>
          <p:nvPr>
            <p:ph type="sldNum" sz="quarter"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a:t>
            </a:fld>
            <a:endParaRPr lang="en"/>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Shape 120"/>
          <p:cNvSpPr txBox="1">
            <a:spLocks noGrp="1"/>
          </p:cNvSpPr>
          <p:nvPr>
            <p:ph type="title"/>
          </p:nvPr>
        </p:nvSpPr>
        <p:spPr>
          <a:xfrm>
            <a:off x="457200" y="206375"/>
            <a:ext cx="8229600" cy="1036154"/>
          </a:xfrm>
          <a:prstGeom prst="rect">
            <a:avLst/>
          </a:prstGeom>
        </p:spPr>
        <p:txBody>
          <a:bodyPr lIns="91425" tIns="91425" rIns="91425" bIns="91425" anchor="b" anchorCtr="0">
            <a:noAutofit/>
          </a:bodyPr>
          <a:lstStyle/>
          <a:p>
            <a:pPr>
              <a:spcBef>
                <a:spcPts val="0"/>
              </a:spcBef>
              <a:buNone/>
            </a:pPr>
            <a:r>
              <a:rPr lang="en" dirty="0"/>
              <a:t>Global Memory</a:t>
            </a:r>
          </a:p>
        </p:txBody>
      </p:sp>
      <p:sp>
        <p:nvSpPr>
          <p:cNvPr id="119" name="Shape 119"/>
          <p:cNvSpPr txBox="1">
            <a:spLocks noGrp="1"/>
          </p:cNvSpPr>
          <p:nvPr>
            <p:ph type="body" idx="1"/>
          </p:nvPr>
        </p:nvSpPr>
        <p:spPr>
          <a:xfrm>
            <a:off x="457200" y="1379895"/>
            <a:ext cx="8229600" cy="3546118"/>
          </a:xfrm>
          <a:prstGeom prst="rect">
            <a:avLst/>
          </a:prstGeom>
        </p:spPr>
        <p:txBody>
          <a:bodyPr lIns="91425" tIns="91425" rIns="91425" bIns="91425" anchor="t" anchorCtr="0">
            <a:noAutofit/>
          </a:bodyPr>
          <a:lstStyle/>
          <a:p>
            <a:r>
              <a:rPr lang="en" sz="1800" b="1" dirty="0"/>
              <a:t>Global memory</a:t>
            </a:r>
            <a:r>
              <a:rPr lang="en" sz="1800" dirty="0"/>
              <a:t> is separate hardware from the GPU core (containing SM’s, caches, </a:t>
            </a:r>
            <a:r>
              <a:rPr lang="en" sz="1800" dirty="0" err="1"/>
              <a:t>etc</a:t>
            </a:r>
            <a:r>
              <a:rPr lang="en" sz="1800" dirty="0"/>
              <a:t>).</a:t>
            </a:r>
            <a:endParaRPr lang="en-US" sz="1800" dirty="0"/>
          </a:p>
          <a:p>
            <a:pPr lvl="1"/>
            <a:r>
              <a:rPr lang="en" sz="1700" dirty="0"/>
              <a:t>The vast majority of memory on a GPU is global memory</a:t>
            </a:r>
          </a:p>
          <a:p>
            <a:pPr lvl="1"/>
            <a:r>
              <a:rPr lang="en" sz="1700" dirty="0"/>
              <a:t>If data doesn’t fit into global memory, you are going to have process it in chunks that do fit in global memory.</a:t>
            </a:r>
          </a:p>
          <a:p>
            <a:pPr lvl="1"/>
            <a:r>
              <a:rPr lang="en" sz="1600" dirty="0"/>
              <a:t>GPUs have .5 - 24GB of global memory, with most now having ~2GB.</a:t>
            </a:r>
          </a:p>
          <a:p>
            <a:r>
              <a:rPr lang="en" sz="1800" dirty="0"/>
              <a:t>Global memory latency is ~300ns on Kepler and ~600ns on Fermi</a:t>
            </a:r>
          </a:p>
        </p:txBody>
      </p:sp>
      <p:sp>
        <p:nvSpPr>
          <p:cNvPr id="121" name="Shape 121"/>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10</a:t>
            </a:fld>
            <a:endParaRPr lang="en"/>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 sz="2400"/>
              <a:t>Nvidia GeForce GTX 780</a:t>
            </a:r>
          </a:p>
        </p:txBody>
      </p:sp>
      <p:sp>
        <p:nvSpPr>
          <p:cNvPr id="114" name="Shape 114"/>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11</a:t>
            </a:fld>
            <a:endParaRPr lang="en"/>
          </a:p>
        </p:txBody>
      </p:sp>
      <p:pic>
        <p:nvPicPr>
          <p:cNvPr id="108" name="Shape 108"/>
          <p:cNvPicPr preferRelativeResize="0"/>
          <p:nvPr/>
        </p:nvPicPr>
        <p:blipFill>
          <a:blip r:embed="rId3">
            <a:alphaModFix/>
          </a:blip>
          <a:stretch>
            <a:fillRect/>
          </a:stretch>
        </p:blipFill>
        <p:spPr>
          <a:xfrm>
            <a:off x="865987" y="350323"/>
            <a:ext cx="7412029" cy="3491897"/>
          </a:xfrm>
          <a:prstGeom prst="rect">
            <a:avLst/>
          </a:prstGeom>
          <a:noFill/>
          <a:ln>
            <a:noFill/>
          </a:ln>
        </p:spPr>
      </p:pic>
      <p:cxnSp>
        <p:nvCxnSpPr>
          <p:cNvPr id="109" name="Shape 109"/>
          <p:cNvCxnSpPr/>
          <p:nvPr/>
        </p:nvCxnSpPr>
        <p:spPr>
          <a:xfrm rot="10800000">
            <a:off x="2695275" y="965800"/>
            <a:ext cx="0" cy="1377599"/>
          </a:xfrm>
          <a:prstGeom prst="straightConnector1">
            <a:avLst/>
          </a:prstGeom>
          <a:noFill/>
          <a:ln w="19050" cap="flat">
            <a:solidFill>
              <a:srgbClr val="FF0000"/>
            </a:solidFill>
            <a:prstDash val="solid"/>
            <a:round/>
            <a:headEnd type="none" w="lg" len="lg"/>
            <a:tailEnd type="none" w="lg" len="lg"/>
          </a:ln>
        </p:spPr>
      </p:cxnSp>
      <p:cxnSp>
        <p:nvCxnSpPr>
          <p:cNvPr id="110" name="Shape 110"/>
          <p:cNvCxnSpPr/>
          <p:nvPr/>
        </p:nvCxnSpPr>
        <p:spPr>
          <a:xfrm>
            <a:off x="3316700" y="778650"/>
            <a:ext cx="1392599" cy="0"/>
          </a:xfrm>
          <a:prstGeom prst="straightConnector1">
            <a:avLst/>
          </a:prstGeom>
          <a:noFill/>
          <a:ln w="19050" cap="flat">
            <a:solidFill>
              <a:srgbClr val="FF0000"/>
            </a:solidFill>
            <a:prstDash val="solid"/>
            <a:round/>
            <a:headEnd type="none" w="lg" len="lg"/>
            <a:tailEnd type="none" w="lg" len="lg"/>
          </a:ln>
        </p:spPr>
      </p:cxnSp>
      <p:cxnSp>
        <p:nvCxnSpPr>
          <p:cNvPr id="111" name="Shape 111"/>
          <p:cNvCxnSpPr/>
          <p:nvPr/>
        </p:nvCxnSpPr>
        <p:spPr>
          <a:xfrm rot="10800000">
            <a:off x="5150975" y="1070600"/>
            <a:ext cx="0" cy="1385099"/>
          </a:xfrm>
          <a:prstGeom prst="straightConnector1">
            <a:avLst/>
          </a:prstGeom>
          <a:noFill/>
          <a:ln w="19050" cap="flat">
            <a:solidFill>
              <a:srgbClr val="FF0000"/>
            </a:solidFill>
            <a:prstDash val="solid"/>
            <a:round/>
            <a:headEnd type="none" w="lg" len="lg"/>
            <a:tailEnd type="none" w="lg" len="lg"/>
          </a:ln>
        </p:spPr>
      </p:cxnSp>
      <p:sp>
        <p:nvSpPr>
          <p:cNvPr id="112" name="Shape 112"/>
          <p:cNvSpPr/>
          <p:nvPr/>
        </p:nvSpPr>
        <p:spPr>
          <a:xfrm>
            <a:off x="3301725" y="1242825"/>
            <a:ext cx="1310099" cy="1317600"/>
          </a:xfrm>
          <a:prstGeom prst="rect">
            <a:avLst/>
          </a:prstGeom>
          <a:noFill/>
          <a:ln w="38100" cap="flat">
            <a:solidFill>
              <a:srgbClr val="00FF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13" name="Shape 113"/>
          <p:cNvSpPr txBox="1"/>
          <p:nvPr/>
        </p:nvSpPr>
        <p:spPr>
          <a:xfrm>
            <a:off x="3750925" y="3376600"/>
            <a:ext cx="4229999" cy="816000"/>
          </a:xfrm>
          <a:prstGeom prst="rect">
            <a:avLst/>
          </a:prstGeom>
          <a:noFill/>
          <a:ln>
            <a:noFill/>
          </a:ln>
        </p:spPr>
        <p:txBody>
          <a:bodyPr lIns="91425" tIns="91425" rIns="91425" bIns="91425" anchor="t" anchorCtr="0">
            <a:noAutofit/>
          </a:bodyPr>
          <a:lstStyle/>
          <a:p>
            <a:pPr>
              <a:spcBef>
                <a:spcPts val="0"/>
              </a:spcBef>
              <a:buNone/>
            </a:pPr>
            <a:r>
              <a:rPr lang="en"/>
              <a:t>Green box is GK110, red lines are global memory</a:t>
            </a:r>
          </a:p>
        </p:txBody>
      </p:sp>
    </p:spTree>
    <p:extLst>
      <p:ext uri="{BB962C8B-B14F-4D97-AF65-F5344CB8AC3E}">
        <p14:creationId xmlns:p14="http://schemas.microsoft.com/office/powerpoint/2010/main" val="2056193161"/>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Accessing global memory efficiently</a:t>
            </a:r>
          </a:p>
        </p:txBody>
      </p:sp>
      <p:sp>
        <p:nvSpPr>
          <p:cNvPr id="127" name="Shape 127"/>
          <p:cNvSpPr txBox="1">
            <a:spLocks noGrp="1"/>
          </p:cNvSpPr>
          <p:nvPr>
            <p:ph type="body" idx="1"/>
          </p:nvPr>
        </p:nvSpPr>
        <p:spPr>
          <a:xfrm>
            <a:off x="457200" y="1372982"/>
            <a:ext cx="8229600" cy="3553031"/>
          </a:xfrm>
          <a:prstGeom prst="rect">
            <a:avLst/>
          </a:prstGeom>
        </p:spPr>
        <p:txBody>
          <a:bodyPr lIns="91425" tIns="91425" rIns="91425" bIns="91425" anchor="t" anchorCtr="0">
            <a:noAutofit/>
          </a:bodyPr>
          <a:lstStyle/>
          <a:p>
            <a:r>
              <a:rPr lang="en" sz="2400" dirty="0"/>
              <a:t>Global memory IO is the slowest form of IO on GPU</a:t>
            </a:r>
            <a:endParaRPr lang="en-US" sz="2400" dirty="0"/>
          </a:p>
          <a:p>
            <a:pPr lvl="1"/>
            <a:r>
              <a:rPr lang="en" sz="2300" dirty="0"/>
              <a:t>except </a:t>
            </a:r>
            <a:r>
              <a:rPr lang="en" sz="2200" dirty="0"/>
              <a:t>for accessing host memory (duh...)</a:t>
            </a:r>
            <a:endParaRPr lang="en-US" sz="2200" dirty="0"/>
          </a:p>
          <a:p>
            <a:r>
              <a:rPr lang="en" sz="2400" dirty="0"/>
              <a:t>Because of this, we want to access global memory as little as possible</a:t>
            </a:r>
          </a:p>
          <a:p>
            <a:r>
              <a:rPr lang="en" sz="2400" dirty="0"/>
              <a:t>Access patterns that play nicely with GPU hardware are called</a:t>
            </a:r>
            <a:r>
              <a:rPr lang="en" sz="2400" i="1" dirty="0"/>
              <a:t> </a:t>
            </a:r>
            <a:r>
              <a:rPr lang="en" sz="2400" b="1" dirty="0"/>
              <a:t>coalesced memory accesses.</a:t>
            </a:r>
          </a:p>
        </p:txBody>
      </p:sp>
      <p:sp>
        <p:nvSpPr>
          <p:cNvPr id="128" name="Shape 128"/>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12</a:t>
            </a:fld>
            <a:endParaRPr lang="en"/>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457200" y="206375"/>
            <a:ext cx="8229600" cy="1071935"/>
          </a:xfrm>
          <a:prstGeom prst="rect">
            <a:avLst/>
          </a:prstGeom>
        </p:spPr>
        <p:txBody>
          <a:bodyPr lIns="91425" tIns="91425" rIns="91425" bIns="91425" anchor="b" anchorCtr="0">
            <a:noAutofit/>
          </a:bodyPr>
          <a:lstStyle/>
          <a:p>
            <a:pPr>
              <a:spcBef>
                <a:spcPts val="0"/>
              </a:spcBef>
              <a:buNone/>
            </a:pPr>
            <a:r>
              <a:rPr lang="en"/>
              <a:t>Memory Coalescing</a:t>
            </a:r>
          </a:p>
        </p:txBody>
      </p:sp>
      <p:sp>
        <p:nvSpPr>
          <p:cNvPr id="134" name="Shape 134"/>
          <p:cNvSpPr txBox="1">
            <a:spLocks noGrp="1"/>
          </p:cNvSpPr>
          <p:nvPr>
            <p:ph type="body" idx="1"/>
          </p:nvPr>
        </p:nvSpPr>
        <p:spPr>
          <a:xfrm>
            <a:off x="457200" y="1387475"/>
            <a:ext cx="8229600" cy="3288072"/>
          </a:xfrm>
          <a:prstGeom prst="rect">
            <a:avLst/>
          </a:prstGeom>
        </p:spPr>
        <p:txBody>
          <a:bodyPr lIns="91425" tIns="91425" rIns="91425" bIns="91425" anchor="t" anchorCtr="0">
            <a:noAutofit/>
          </a:bodyPr>
          <a:lstStyle/>
          <a:p>
            <a:r>
              <a:rPr lang="en" sz="2000" dirty="0"/>
              <a:t>Memory accesses are done in large groups setup as </a:t>
            </a:r>
            <a:r>
              <a:rPr lang="en" sz="2000" b="1" dirty="0"/>
              <a:t>Memory Transactions</a:t>
            </a:r>
          </a:p>
          <a:p>
            <a:pPr lvl="1"/>
            <a:r>
              <a:rPr lang="en" sz="2000" dirty="0"/>
              <a:t>Done per warp</a:t>
            </a:r>
          </a:p>
          <a:p>
            <a:pPr lvl="1"/>
            <a:r>
              <a:rPr lang="en" sz="2000" dirty="0"/>
              <a:t>Fully utilizes the way IO is setup at the hardware level</a:t>
            </a:r>
          </a:p>
          <a:p>
            <a:r>
              <a:rPr lang="en" sz="2000" dirty="0"/>
              <a:t>Coalesced memory accesses minimize the number of cache lines read in through these memory transactions</a:t>
            </a:r>
          </a:p>
          <a:p>
            <a:pPr lvl="1"/>
            <a:r>
              <a:rPr lang="en" sz="2000" dirty="0"/>
              <a:t>GPU cache lines are 128 bytes and are aligned</a:t>
            </a:r>
          </a:p>
          <a:p>
            <a:r>
              <a:rPr lang="en" sz="2000" dirty="0"/>
              <a:t>Memory coalescing is much more complicated in reality</a:t>
            </a:r>
          </a:p>
          <a:p>
            <a:pPr lvl="1"/>
            <a:r>
              <a:rPr lang="en" sz="2000" dirty="0"/>
              <a:t>See Ch 5 of</a:t>
            </a:r>
            <a:r>
              <a:rPr lang="en-US" sz="2000" dirty="0"/>
              <a:t> the textbook </a:t>
            </a:r>
            <a:r>
              <a:rPr lang="en" sz="2000" dirty="0"/>
              <a:t>for more detail if you're interested but it's not required (</a:t>
            </a:r>
            <a:r>
              <a:rPr lang="en-US" sz="2000" dirty="0"/>
              <a:t>will be emailed out to the class late tonight.) </a:t>
            </a:r>
            <a:endParaRPr lang="en" sz="2000" dirty="0">
              <a:latin typeface="Arial" charset="0"/>
            </a:endParaRPr>
          </a:p>
        </p:txBody>
      </p:sp>
      <p:sp>
        <p:nvSpPr>
          <p:cNvPr id="135" name="Shape 135"/>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13</a:t>
            </a:fld>
            <a:endParaRPr lang="en"/>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
              <a:t>Misalignment can cause non-coalesced access</a:t>
            </a:r>
          </a:p>
        </p:txBody>
      </p:sp>
      <p:sp>
        <p:nvSpPr>
          <p:cNvPr id="153" name="Shape 153"/>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14</a:t>
            </a:fld>
            <a:endParaRPr lang="en"/>
          </a:p>
        </p:txBody>
      </p:sp>
      <p:pic>
        <p:nvPicPr>
          <p:cNvPr id="152" name="Shape 152"/>
          <p:cNvPicPr preferRelativeResize="0"/>
          <p:nvPr/>
        </p:nvPicPr>
        <p:blipFill>
          <a:blip r:embed="rId3">
            <a:alphaModFix/>
          </a:blip>
          <a:stretch>
            <a:fillRect/>
          </a:stretch>
        </p:blipFill>
        <p:spPr>
          <a:xfrm>
            <a:off x="628850" y="411525"/>
            <a:ext cx="7810500" cy="36195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
              <a:t>A coalesced access!</a:t>
            </a:r>
          </a:p>
        </p:txBody>
      </p:sp>
      <p:sp>
        <p:nvSpPr>
          <p:cNvPr id="160" name="Shape 160"/>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15</a:t>
            </a:fld>
            <a:endParaRPr lang="en"/>
          </a:p>
        </p:txBody>
      </p:sp>
      <p:pic>
        <p:nvPicPr>
          <p:cNvPr id="159" name="Shape 159"/>
          <p:cNvPicPr preferRelativeResize="0"/>
          <p:nvPr/>
        </p:nvPicPr>
        <p:blipFill>
          <a:blip r:embed="rId3">
            <a:alphaModFix/>
          </a:blip>
          <a:stretch>
            <a:fillRect/>
          </a:stretch>
        </p:blipFill>
        <p:spPr>
          <a:xfrm>
            <a:off x="661975" y="573150"/>
            <a:ext cx="7820025" cy="3409950"/>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457200" y="206375"/>
            <a:ext cx="8229600" cy="1152773"/>
          </a:xfrm>
          <a:prstGeom prst="rect">
            <a:avLst/>
          </a:prstGeom>
        </p:spPr>
        <p:txBody>
          <a:bodyPr lIns="91425" tIns="91425" rIns="91425" bIns="91425" anchor="b" anchorCtr="0">
            <a:noAutofit/>
          </a:bodyPr>
          <a:lstStyle/>
          <a:p>
            <a:pPr>
              <a:spcBef>
                <a:spcPts val="0"/>
              </a:spcBef>
              <a:buNone/>
            </a:pPr>
            <a:r>
              <a:rPr lang="en"/>
              <a:t>Shared Memory</a:t>
            </a:r>
          </a:p>
        </p:txBody>
      </p:sp>
      <p:sp>
        <p:nvSpPr>
          <p:cNvPr id="166" name="Shape 166"/>
          <p:cNvSpPr txBox="1">
            <a:spLocks noGrp="1"/>
          </p:cNvSpPr>
          <p:nvPr>
            <p:ph type="body" idx="1"/>
          </p:nvPr>
        </p:nvSpPr>
        <p:spPr>
          <a:xfrm>
            <a:off x="457200" y="1406525"/>
            <a:ext cx="8229600" cy="3304803"/>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dirty="0"/>
              <a:t>Very fast memory located in the SM</a:t>
            </a:r>
          </a:p>
          <a:p>
            <a:pPr marL="457200" indent="-381000">
              <a:buClr>
                <a:schemeClr val="dk1"/>
              </a:buClr>
              <a:buFont typeface="Arial"/>
              <a:buChar char="●"/>
            </a:pPr>
            <a:r>
              <a:rPr lang="en" sz="2400" dirty="0"/>
              <a:t>Same hardware as L1 cache (will discuss later)</a:t>
            </a:r>
          </a:p>
          <a:p>
            <a:pPr marL="676656" lvl="1" indent="-381000">
              <a:buClr>
                <a:schemeClr val="dk1"/>
              </a:buClr>
              <a:buSzPct val="100000"/>
              <a:buFont typeface="Arial"/>
              <a:buChar char="●"/>
            </a:pPr>
            <a:r>
              <a:rPr lang="en" sz="2300" dirty="0"/>
              <a:t>~5ns of latency</a:t>
            </a:r>
          </a:p>
          <a:p>
            <a:pPr marL="457200" lvl="0" indent="-381000" rtl="0">
              <a:spcBef>
                <a:spcPts val="0"/>
              </a:spcBef>
              <a:buClr>
                <a:schemeClr val="dk1"/>
              </a:buClr>
              <a:buSzPct val="100000"/>
              <a:buFont typeface="Arial"/>
              <a:buChar char="●"/>
            </a:pPr>
            <a:r>
              <a:rPr lang="en" sz="2400" dirty="0"/>
              <a:t>Maximum size of ~48KB (</a:t>
            </a:r>
            <a:r>
              <a:rPr lang="en-US" sz="2400" dirty="0"/>
              <a:t>varies per GPU)</a:t>
            </a:r>
            <a:endParaRPr lang="en" sz="2400" dirty="0"/>
          </a:p>
          <a:p>
            <a:pPr marL="457200" lvl="0" indent="-381000" rtl="0">
              <a:spcBef>
                <a:spcPts val="0"/>
              </a:spcBef>
              <a:buClr>
                <a:schemeClr val="dk1"/>
              </a:buClr>
              <a:buSzPct val="100000"/>
              <a:buFont typeface="Arial"/>
              <a:buChar char="●"/>
            </a:pPr>
            <a:r>
              <a:rPr lang="en" sz="2400" dirty="0"/>
              <a:t>Scope of shared memory is the block</a:t>
            </a:r>
          </a:p>
          <a:p>
            <a:pPr rtl="0">
              <a:spcBef>
                <a:spcPts val="0"/>
              </a:spcBef>
              <a:buNone/>
            </a:pPr>
            <a:endParaRPr sz="2400" b="1" dirty="0"/>
          </a:p>
          <a:p>
            <a:pPr algn="ctr" rtl="0">
              <a:spcBef>
                <a:spcPts val="0"/>
              </a:spcBef>
              <a:buNone/>
            </a:pPr>
            <a:r>
              <a:rPr lang="en" sz="2400" dirty="0"/>
              <a:t>Remember</a:t>
            </a:r>
          </a:p>
          <a:p>
            <a:pPr algn="ctr" rtl="0">
              <a:spcBef>
                <a:spcPts val="0"/>
              </a:spcBef>
              <a:buNone/>
            </a:pPr>
            <a:r>
              <a:rPr lang="en" sz="2400" dirty="0"/>
              <a:t>SM = streaming multiprocessor</a:t>
            </a:r>
          </a:p>
          <a:p>
            <a:pPr lvl="0" algn="ctr">
              <a:spcBef>
                <a:spcPts val="0"/>
              </a:spcBef>
              <a:buNone/>
            </a:pPr>
            <a:r>
              <a:rPr lang="en" sz="2400" dirty="0"/>
              <a:t>SM ≠ shared memory</a:t>
            </a:r>
          </a:p>
        </p:txBody>
      </p:sp>
      <p:sp>
        <p:nvSpPr>
          <p:cNvPr id="167" name="Shape 167"/>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16</a:t>
            </a:fld>
            <a:endParaRPr lang="en"/>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Shared memory syntax</a:t>
            </a:r>
          </a:p>
        </p:txBody>
      </p:sp>
      <p:sp>
        <p:nvSpPr>
          <p:cNvPr id="173" name="Shape 173"/>
          <p:cNvSpPr txBox="1">
            <a:spLocks noGrp="1"/>
          </p:cNvSpPr>
          <p:nvPr>
            <p:ph type="body" idx="1"/>
          </p:nvPr>
        </p:nvSpPr>
        <p:spPr>
          <a:xfrm>
            <a:off x="457200" y="1408113"/>
            <a:ext cx="8229600" cy="3401613"/>
          </a:xfrm>
          <a:prstGeom prst="rect">
            <a:avLst/>
          </a:prstGeom>
        </p:spPr>
        <p:txBody>
          <a:bodyPr lIns="91425" tIns="91425" rIns="91425" bIns="91425" anchor="t" anchorCtr="0">
            <a:noAutofit/>
          </a:bodyPr>
          <a:lstStyle/>
          <a:p>
            <a:r>
              <a:rPr lang="en" sz="1800" dirty="0"/>
              <a:t>Can allocate shared memory statically (size known at compile time) or dynamically (size not known until runtime)</a:t>
            </a:r>
          </a:p>
          <a:p>
            <a:r>
              <a:rPr lang="en" sz="1800" dirty="0"/>
              <a:t>Static allocation syntax:</a:t>
            </a:r>
          </a:p>
          <a:p>
            <a:pPr lvl="1"/>
            <a:r>
              <a:rPr lang="en" sz="1800" dirty="0">
                <a:latin typeface="Consolas"/>
                <a:ea typeface="Consolas"/>
                <a:cs typeface="Consolas"/>
                <a:sym typeface="Consolas"/>
              </a:rPr>
              <a:t>__shared__ </a:t>
            </a:r>
            <a:r>
              <a:rPr lang="en" sz="1800" dirty="0">
                <a:solidFill>
                  <a:srgbClr val="000088"/>
                </a:solidFill>
                <a:latin typeface="Consolas"/>
                <a:ea typeface="Consolas"/>
                <a:cs typeface="Consolas"/>
                <a:sym typeface="Consolas"/>
              </a:rPr>
              <a:t>float</a:t>
            </a:r>
            <a:r>
              <a:rPr lang="en" sz="1800" dirty="0">
                <a:latin typeface="Consolas"/>
                <a:ea typeface="Consolas"/>
                <a:cs typeface="Consolas"/>
                <a:sym typeface="Consolas"/>
              </a:rPr>
              <a:t> data</a:t>
            </a:r>
            <a:r>
              <a:rPr lang="en" sz="1800" dirty="0">
                <a:solidFill>
                  <a:srgbClr val="666600"/>
                </a:solidFill>
                <a:latin typeface="Consolas"/>
                <a:ea typeface="Consolas"/>
                <a:cs typeface="Consolas"/>
                <a:sym typeface="Consolas"/>
              </a:rPr>
              <a:t>[</a:t>
            </a:r>
            <a:r>
              <a:rPr lang="en" sz="1800" dirty="0">
                <a:solidFill>
                  <a:srgbClr val="006666"/>
                </a:solidFill>
                <a:latin typeface="Consolas"/>
                <a:ea typeface="Consolas"/>
                <a:cs typeface="Consolas"/>
                <a:sym typeface="Consolas"/>
              </a:rPr>
              <a:t>1024</a:t>
            </a:r>
            <a:r>
              <a:rPr lang="en" sz="1800" dirty="0">
                <a:solidFill>
                  <a:srgbClr val="666600"/>
                </a:solidFill>
                <a:latin typeface="Consolas"/>
                <a:ea typeface="Consolas"/>
                <a:cs typeface="Consolas"/>
                <a:sym typeface="Consolas"/>
              </a:rPr>
              <a:t>];</a:t>
            </a:r>
          </a:p>
          <a:p>
            <a:pPr lvl="1"/>
            <a:r>
              <a:rPr lang="en" sz="1800" dirty="0">
                <a:solidFill>
                  <a:srgbClr val="000000"/>
                </a:solidFill>
                <a:latin typeface="Calibri"/>
                <a:ea typeface="Consolas"/>
                <a:cs typeface="Consolas"/>
                <a:sym typeface="Consolas"/>
              </a:rPr>
              <a:t>Declared </a:t>
            </a:r>
            <a:r>
              <a:rPr lang="en" sz="1800" dirty="0">
                <a:solidFill>
                  <a:srgbClr val="000000"/>
                </a:solidFill>
              </a:rPr>
              <a:t>in the kernel, nothing in host code</a:t>
            </a:r>
          </a:p>
          <a:p>
            <a:r>
              <a:rPr lang="en" sz="1800" dirty="0">
                <a:solidFill>
                  <a:srgbClr val="000000"/>
                </a:solidFill>
              </a:rPr>
              <a:t>Dynamic allocation syntax</a:t>
            </a:r>
          </a:p>
          <a:p>
            <a:pPr lvl="1"/>
            <a:r>
              <a:rPr lang="en" sz="1800" dirty="0">
                <a:solidFill>
                  <a:srgbClr val="404040"/>
                </a:solidFill>
                <a:latin typeface="Calibri" charset="0"/>
              </a:rPr>
              <a:t>Host:</a:t>
            </a:r>
            <a:endParaRPr lang="en" sz="1800" dirty="0">
              <a:solidFill>
                <a:srgbClr val="000000"/>
              </a:solidFill>
              <a:latin typeface="Calibri" charset="0"/>
            </a:endParaRPr>
          </a:p>
          <a:p>
            <a:pPr lvl="2"/>
            <a:r>
              <a:rPr lang="en" sz="1400" dirty="0">
                <a:solidFill>
                  <a:srgbClr val="404040"/>
                </a:solidFill>
                <a:latin typeface="Calibri" charset="0"/>
              </a:rPr>
              <a:t>kernel</a:t>
            </a:r>
            <a:r>
              <a:rPr lang="en" sz="1400" dirty="0">
                <a:solidFill>
                  <a:srgbClr val="666600"/>
                </a:solidFill>
                <a:latin typeface="Calibri" charset="0"/>
              </a:rPr>
              <a:t>&lt;&lt;&lt;</a:t>
            </a:r>
            <a:r>
              <a:rPr lang="en" sz="1400" dirty="0" err="1">
                <a:solidFill>
                  <a:srgbClr val="404040"/>
                </a:solidFill>
                <a:latin typeface="Calibri" charset="0"/>
              </a:rPr>
              <a:t>grid_dim</a:t>
            </a:r>
            <a:r>
              <a:rPr lang="en" sz="1400" dirty="0">
                <a:solidFill>
                  <a:srgbClr val="666600"/>
                </a:solidFill>
                <a:latin typeface="Calibri" charset="0"/>
              </a:rPr>
              <a:t>,</a:t>
            </a:r>
            <a:r>
              <a:rPr lang="en" sz="1400" dirty="0">
                <a:solidFill>
                  <a:srgbClr val="404040"/>
                </a:solidFill>
                <a:latin typeface="Calibri" charset="0"/>
              </a:rPr>
              <a:t> </a:t>
            </a:r>
            <a:r>
              <a:rPr lang="en" sz="1400" dirty="0" err="1">
                <a:solidFill>
                  <a:srgbClr val="404040"/>
                </a:solidFill>
                <a:latin typeface="Calibri" charset="0"/>
              </a:rPr>
              <a:t>block_dim</a:t>
            </a:r>
            <a:r>
              <a:rPr lang="en" sz="1400" dirty="0">
                <a:solidFill>
                  <a:srgbClr val="666600"/>
                </a:solidFill>
                <a:latin typeface="Calibri" charset="0"/>
              </a:rPr>
              <a:t>,</a:t>
            </a:r>
            <a:r>
              <a:rPr lang="en" sz="1400" dirty="0">
                <a:solidFill>
                  <a:srgbClr val="404040"/>
                </a:solidFill>
                <a:latin typeface="Calibri" charset="0"/>
              </a:rPr>
              <a:t> </a:t>
            </a:r>
            <a:r>
              <a:rPr lang="en" sz="1400" dirty="0" err="1">
                <a:solidFill>
                  <a:srgbClr val="404040"/>
                </a:solidFill>
                <a:latin typeface="Calibri" charset="0"/>
              </a:rPr>
              <a:t>numBytesShMem</a:t>
            </a:r>
            <a:r>
              <a:rPr lang="en" sz="1400" dirty="0">
                <a:solidFill>
                  <a:srgbClr val="666600"/>
                </a:solidFill>
                <a:latin typeface="Calibri" charset="0"/>
              </a:rPr>
              <a:t>&gt;&gt;&gt;(</a:t>
            </a:r>
            <a:r>
              <a:rPr lang="en" sz="1400" dirty="0" err="1">
                <a:solidFill>
                  <a:srgbClr val="404040"/>
                </a:solidFill>
                <a:latin typeface="Calibri" charset="0"/>
              </a:rPr>
              <a:t>args</a:t>
            </a:r>
            <a:r>
              <a:rPr lang="en" sz="1400" dirty="0">
                <a:solidFill>
                  <a:srgbClr val="404040"/>
                </a:solidFill>
                <a:latin typeface="Calibri" charset="0"/>
              </a:rPr>
              <a:t>)</a:t>
            </a:r>
            <a:r>
              <a:rPr lang="en" sz="1400" dirty="0">
                <a:solidFill>
                  <a:srgbClr val="666600"/>
                </a:solidFill>
                <a:latin typeface="Calibri" charset="0"/>
              </a:rPr>
              <a:t>;</a:t>
            </a:r>
            <a:r>
              <a:rPr lang="en-US" sz="1400" dirty="0">
                <a:solidFill>
                  <a:srgbClr val="000000"/>
                </a:solidFill>
                <a:latin typeface="Calibri" charset="0"/>
              </a:rPr>
              <a:t> </a:t>
            </a:r>
            <a:endParaRPr lang="en" sz="1400" dirty="0">
              <a:solidFill>
                <a:srgbClr val="000000"/>
              </a:solidFill>
              <a:latin typeface="Calibri" charset="0"/>
            </a:endParaRPr>
          </a:p>
          <a:p>
            <a:pPr lvl="1"/>
            <a:r>
              <a:rPr lang="en" sz="1800" dirty="0">
                <a:solidFill>
                  <a:srgbClr val="404040"/>
                </a:solidFill>
                <a:latin typeface="Calibri" charset="0"/>
              </a:rPr>
              <a:t>Device (in kernel):</a:t>
            </a:r>
          </a:p>
          <a:p>
            <a:pPr lvl="2"/>
            <a:r>
              <a:rPr lang="en" sz="1200" dirty="0">
                <a:solidFill>
                  <a:srgbClr val="000088"/>
                </a:solidFill>
                <a:latin typeface="Calibri" charset="0"/>
              </a:rPr>
              <a:t>extern</a:t>
            </a:r>
            <a:r>
              <a:rPr lang="en" sz="1200" dirty="0">
                <a:solidFill>
                  <a:srgbClr val="404040"/>
                </a:solidFill>
                <a:latin typeface="Calibri" charset="0"/>
              </a:rPr>
              <a:t> __shared__ </a:t>
            </a:r>
            <a:r>
              <a:rPr lang="en" sz="1200" dirty="0">
                <a:solidFill>
                  <a:srgbClr val="000088"/>
                </a:solidFill>
                <a:latin typeface="Calibri" charset="0"/>
              </a:rPr>
              <a:t>float</a:t>
            </a:r>
            <a:r>
              <a:rPr lang="en" sz="1200" dirty="0">
                <a:solidFill>
                  <a:srgbClr val="404040"/>
                </a:solidFill>
                <a:latin typeface="Calibri" charset="0"/>
              </a:rPr>
              <a:t> s</a:t>
            </a:r>
            <a:r>
              <a:rPr lang="en" sz="1200" dirty="0">
                <a:solidFill>
                  <a:srgbClr val="666600"/>
                </a:solidFill>
                <a:latin typeface="Calibri" charset="0"/>
              </a:rPr>
              <a:t>[];</a:t>
            </a:r>
            <a:r>
              <a:rPr lang="en" sz="1200" dirty="0">
                <a:solidFill>
                  <a:srgbClr val="000000"/>
                </a:solidFill>
                <a:latin typeface="Calibri" charset="0"/>
              </a:rPr>
              <a:t> </a:t>
            </a:r>
          </a:p>
          <a:p>
            <a:pPr lvl="1"/>
            <a:r>
              <a:rPr lang="en" sz="1800" dirty="0">
                <a:solidFill>
                  <a:srgbClr val="000000"/>
                </a:solidFill>
                <a:latin typeface="Calibri" charset="0"/>
              </a:rPr>
              <a:t>For multiple dynamically sized variables, see </a:t>
            </a:r>
            <a:r>
              <a:rPr lang="en" sz="1800" dirty="0">
                <a:solidFill>
                  <a:srgbClr val="000000"/>
                </a:solidFill>
                <a:latin typeface="Calibri" charset="0"/>
                <a:hlinkClick r:id="rId3"/>
              </a:rPr>
              <a:t>this blog post</a:t>
            </a:r>
            <a:endParaRPr lang="en" sz="1800" dirty="0">
              <a:solidFill>
                <a:srgbClr val="000000"/>
              </a:solidFill>
              <a:latin typeface="Calibri" charset="0"/>
            </a:endParaRPr>
          </a:p>
          <a:p>
            <a:pPr lvl="2"/>
            <a:r>
              <a:rPr lang="en" sz="1600" dirty="0">
                <a:solidFill>
                  <a:srgbClr val="000000"/>
                </a:solidFill>
                <a:latin typeface="Calibri" charset="0"/>
              </a:rPr>
              <a:t>Little bit more complicated and there are easy alternatives</a:t>
            </a:r>
          </a:p>
        </p:txBody>
      </p:sp>
      <p:sp>
        <p:nvSpPr>
          <p:cNvPr id="174" name="Shape 174"/>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17</a:t>
            </a:fld>
            <a:endParaRPr lang="en"/>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 shared memory application</a:t>
            </a:r>
          </a:p>
        </p:txBody>
      </p:sp>
      <p:sp>
        <p:nvSpPr>
          <p:cNvPr id="187" name="Shape 187"/>
          <p:cNvSpPr txBox="1">
            <a:spLocks noGrp="1"/>
          </p:cNvSpPr>
          <p:nvPr>
            <p:ph type="body" idx="1"/>
          </p:nvPr>
        </p:nvSpPr>
        <p:spPr>
          <a:xfrm>
            <a:off x="457200" y="1414462"/>
            <a:ext cx="8229600" cy="3511551"/>
          </a:xfrm>
          <a:prstGeom prst="rect">
            <a:avLst/>
          </a:prstGeom>
        </p:spPr>
        <p:txBody>
          <a:bodyPr lIns="91425" tIns="91425" rIns="91425" bIns="91425" anchor="t" anchorCtr="0">
            <a:noAutofit/>
          </a:bodyPr>
          <a:lstStyle/>
          <a:p>
            <a:pPr rtl="0">
              <a:spcBef>
                <a:spcPts val="0"/>
              </a:spcBef>
              <a:buNone/>
            </a:pPr>
            <a:r>
              <a:rPr lang="en" sz="2400" dirty="0"/>
              <a:t>Task: Compute byte frequency counts</a:t>
            </a:r>
          </a:p>
          <a:p>
            <a:pPr rtl="0">
              <a:spcBef>
                <a:spcPts val="0"/>
              </a:spcBef>
              <a:buNone/>
            </a:pPr>
            <a:r>
              <a:rPr lang="en" sz="2400" dirty="0"/>
              <a:t>Input: array of bytes of length </a:t>
            </a:r>
            <a:r>
              <a:rPr lang="en" sz="2400" dirty="0">
                <a:latin typeface="Consolas"/>
                <a:ea typeface="Consolas"/>
                <a:cs typeface="Consolas"/>
                <a:sym typeface="Consolas"/>
              </a:rPr>
              <a:t>n</a:t>
            </a:r>
          </a:p>
          <a:p>
            <a:pPr rtl="0">
              <a:spcBef>
                <a:spcPts val="0"/>
              </a:spcBef>
              <a:buNone/>
            </a:pPr>
            <a:r>
              <a:rPr lang="en" sz="2400" dirty="0"/>
              <a:t>Output: 256 element array of integers containing number of</a:t>
            </a:r>
          </a:p>
          <a:p>
            <a:pPr rtl="0">
              <a:spcBef>
                <a:spcPts val="0"/>
              </a:spcBef>
              <a:buNone/>
            </a:pPr>
            <a:r>
              <a:rPr lang="en" sz="2400"/>
              <a:t>		   </a:t>
            </a:r>
            <a:r>
              <a:rPr lang="en" sz="2400" dirty="0"/>
              <a:t>occurrences of each byte</a:t>
            </a:r>
          </a:p>
          <a:p>
            <a:pPr rtl="0">
              <a:spcBef>
                <a:spcPts val="0"/>
              </a:spcBef>
              <a:buNone/>
            </a:pPr>
            <a:endParaRPr sz="2400" dirty="0"/>
          </a:p>
          <a:p>
            <a:pPr rtl="0">
              <a:spcBef>
                <a:spcPts val="0"/>
              </a:spcBef>
              <a:buNone/>
            </a:pPr>
            <a:r>
              <a:rPr lang="en" sz="2400" dirty="0"/>
              <a:t>Naive: build output in global memory, </a:t>
            </a:r>
            <a:r>
              <a:rPr lang="en" sz="2400" dirty="0">
                <a:latin typeface="Consolas"/>
                <a:ea typeface="Consolas"/>
                <a:cs typeface="Consolas"/>
                <a:sym typeface="Consolas"/>
              </a:rPr>
              <a:t>n</a:t>
            </a:r>
            <a:r>
              <a:rPr lang="en" sz="2400" dirty="0"/>
              <a:t> global stores</a:t>
            </a:r>
          </a:p>
          <a:p>
            <a:pPr>
              <a:spcBef>
                <a:spcPts val="0"/>
              </a:spcBef>
              <a:buNone/>
            </a:pPr>
            <a:r>
              <a:rPr lang="en" sz="2400" dirty="0"/>
              <a:t>Smart: build output in shared memory, copy to global memory at end, 256 global stores</a:t>
            </a:r>
          </a:p>
        </p:txBody>
      </p:sp>
      <p:sp>
        <p:nvSpPr>
          <p:cNvPr id="188" name="Shape 188"/>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18</a:t>
            </a:fld>
            <a:endParaRPr lang="en"/>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Computational Intensity</a:t>
            </a:r>
          </a:p>
        </p:txBody>
      </p:sp>
      <p:sp>
        <p:nvSpPr>
          <p:cNvPr id="194" name="Shape 194"/>
          <p:cNvSpPr txBox="1">
            <a:spLocks noGrp="1"/>
          </p:cNvSpPr>
          <p:nvPr>
            <p:ph type="body" idx="1"/>
          </p:nvPr>
        </p:nvSpPr>
        <p:spPr>
          <a:xfrm>
            <a:off x="457200" y="1407549"/>
            <a:ext cx="8229600" cy="3518464"/>
          </a:xfrm>
          <a:prstGeom prst="rect">
            <a:avLst/>
          </a:prstGeom>
        </p:spPr>
        <p:txBody>
          <a:bodyPr lIns="91425" tIns="91425" rIns="91425" bIns="91425" anchor="t" anchorCtr="0">
            <a:noAutofit/>
          </a:bodyPr>
          <a:lstStyle/>
          <a:p>
            <a:r>
              <a:rPr lang="en" sz="2400" b="1" dirty="0"/>
              <a:t>Computational intensity</a:t>
            </a:r>
            <a:r>
              <a:rPr lang="en" sz="2400" dirty="0"/>
              <a:t> is a representation of how many operations must be done on a single data point (FLOPs / IO)</a:t>
            </a:r>
          </a:p>
          <a:p>
            <a:pPr lvl="1"/>
            <a:r>
              <a:rPr lang="en" sz="2300" dirty="0"/>
              <a:t>Vaguely similar to the big O notation in concept and usage</a:t>
            </a:r>
          </a:p>
          <a:p>
            <a:pPr lvl="1"/>
            <a:r>
              <a:rPr lang="en" sz="2400" dirty="0"/>
              <a:t>e.x.</a:t>
            </a:r>
          </a:p>
          <a:p>
            <a:pPr lvl="2"/>
            <a:r>
              <a:rPr lang="en" sz="1600" dirty="0"/>
              <a:t>Matrix multiplication: n</a:t>
            </a:r>
            <a:r>
              <a:rPr lang="en" sz="1600" baseline="30000" dirty="0"/>
              <a:t>3</a:t>
            </a:r>
            <a:r>
              <a:rPr lang="en" sz="1600" dirty="0"/>
              <a:t> / n</a:t>
            </a:r>
            <a:r>
              <a:rPr lang="en" sz="1600" baseline="30000" dirty="0"/>
              <a:t>2</a:t>
            </a:r>
            <a:r>
              <a:rPr lang="en" sz="1600" dirty="0"/>
              <a:t> = n</a:t>
            </a:r>
          </a:p>
          <a:p>
            <a:pPr lvl="2"/>
            <a:r>
              <a:rPr lang="en" sz="1600" dirty="0"/>
              <a:t>n-body simulation: n</a:t>
            </a:r>
            <a:r>
              <a:rPr lang="en" sz="1600" baseline="30000" dirty="0"/>
              <a:t>2</a:t>
            </a:r>
            <a:r>
              <a:rPr lang="en" sz="1600" dirty="0"/>
              <a:t> / n = n</a:t>
            </a:r>
          </a:p>
          <a:p>
            <a:r>
              <a:rPr lang="en" sz="2400" dirty="0"/>
              <a:t>If computational intensity is &gt; 1, then same data used in more than 1 computation</a:t>
            </a:r>
          </a:p>
          <a:p>
            <a:pPr lvl="1"/>
            <a:r>
              <a:rPr lang="en" sz="2300" dirty="0"/>
              <a:t>Do as few global loads and as many shared loads as possible</a:t>
            </a:r>
          </a:p>
        </p:txBody>
      </p:sp>
      <p:sp>
        <p:nvSpPr>
          <p:cNvPr id="195" name="Shape 195"/>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19</a:t>
            </a:fld>
            <a:endParaRPr lang="en"/>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Last time</a:t>
            </a:r>
          </a:p>
        </p:txBody>
      </p:sp>
      <p:sp>
        <p:nvSpPr>
          <p:cNvPr id="48" name="Shape 48"/>
          <p:cNvSpPr txBox="1">
            <a:spLocks noGrp="1"/>
          </p:cNvSpPr>
          <p:nvPr>
            <p:ph type="body" idx="1"/>
          </p:nvPr>
        </p:nvSpPr>
        <p:spPr>
          <a:xfrm>
            <a:off x="457200" y="1386809"/>
            <a:ext cx="8229600" cy="3539204"/>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 sz="2400" dirty="0"/>
              <a:t>Thread block organization: a grid of blocks of threads</a:t>
            </a:r>
          </a:p>
          <a:p>
            <a:pPr marL="457200" lvl="0" indent="-381000" rtl="0">
              <a:spcBef>
                <a:spcPts val="0"/>
              </a:spcBef>
              <a:buClr>
                <a:schemeClr val="dk1"/>
              </a:buClr>
              <a:buSzPct val="100000"/>
              <a:buFont typeface="Arial"/>
              <a:buChar char="●"/>
            </a:pPr>
            <a:r>
              <a:rPr lang="en" sz="2400" dirty="0"/>
              <a:t>Streaming multiprocessor (SM): </a:t>
            </a:r>
            <a:r>
              <a:rPr lang="en" sz="2300" dirty="0"/>
              <a:t>CUDA cores and cache</a:t>
            </a:r>
          </a:p>
          <a:p>
            <a:pPr marL="676656" lvl="1" indent="-381000">
              <a:buClr>
                <a:schemeClr val="dk1"/>
              </a:buClr>
              <a:buSzPct val="100000"/>
              <a:buFont typeface="Arial"/>
              <a:buChar char="●"/>
            </a:pPr>
            <a:r>
              <a:rPr lang="en" sz="2200" dirty="0"/>
              <a:t>A block is assigned to and executed on a single SM</a:t>
            </a:r>
            <a:endParaRPr lang="en-US" sz="2300" dirty="0"/>
          </a:p>
          <a:p>
            <a:pPr marL="457200" lvl="0" indent="-381000" rtl="0">
              <a:spcBef>
                <a:spcPts val="0"/>
              </a:spcBef>
              <a:buClr>
                <a:schemeClr val="dk1"/>
              </a:buClr>
              <a:buSzPct val="100000"/>
              <a:buFont typeface="Arial"/>
              <a:buChar char="●"/>
            </a:pPr>
            <a:r>
              <a:rPr lang="en-US" sz="2400" dirty="0"/>
              <a:t>Warp: </a:t>
            </a:r>
            <a:r>
              <a:rPr lang="en-US" sz="2300" dirty="0"/>
              <a:t>A group of up to 32 threads within a block</a:t>
            </a:r>
            <a:endParaRPr lang="en" sz="2300" dirty="0"/>
          </a:p>
          <a:p>
            <a:pPr marL="676656" lvl="1" indent="-381000">
              <a:buClr>
                <a:schemeClr val="dk1"/>
              </a:buClr>
              <a:buFont typeface="Arial"/>
              <a:buChar char="●"/>
            </a:pPr>
            <a:r>
              <a:rPr lang="en" sz="2300" dirty="0"/>
              <a:t>Threads in a single warp can only run 1 set of instructions at once</a:t>
            </a:r>
          </a:p>
          <a:p>
            <a:pPr marL="676656" lvl="1" indent="-381000">
              <a:buClr>
                <a:schemeClr val="dk1"/>
              </a:buClr>
              <a:buFont typeface="Arial"/>
              <a:buChar char="●"/>
            </a:pPr>
            <a:r>
              <a:rPr lang="en" sz="2300" dirty="0"/>
              <a:t>Performing different tasks can cause warp divergence and affect performance</a:t>
            </a:r>
          </a:p>
          <a:p>
            <a:pPr>
              <a:buNone/>
            </a:pPr>
            <a:endParaRPr sz="2400" dirty="0"/>
          </a:p>
          <a:p>
            <a:pPr>
              <a:spcBef>
                <a:spcPts val="0"/>
              </a:spcBef>
              <a:buNone/>
            </a:pPr>
            <a:endParaRPr sz="2400" dirty="0"/>
          </a:p>
        </p:txBody>
      </p:sp>
      <p:sp>
        <p:nvSpPr>
          <p:cNvPr id="49" name="Shape 4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a:t>
            </a:fld>
            <a:endParaRPr lang="en"/>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A common pattern in kernels</a:t>
            </a:r>
          </a:p>
        </p:txBody>
      </p:sp>
      <p:sp>
        <p:nvSpPr>
          <p:cNvPr id="201" name="Shape 201"/>
          <p:cNvSpPr txBox="1">
            <a:spLocks noGrp="1"/>
          </p:cNvSpPr>
          <p:nvPr>
            <p:ph type="body" idx="1"/>
          </p:nvPr>
        </p:nvSpPr>
        <p:spPr>
          <a:xfrm>
            <a:off x="457200" y="1386809"/>
            <a:ext cx="8229600" cy="3539204"/>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AutoNum type="arabicParenBoth"/>
            </a:pPr>
            <a:r>
              <a:rPr lang="en" dirty="0"/>
              <a:t>copy from global memory to shared memory</a:t>
            </a:r>
          </a:p>
          <a:p>
            <a:pPr marL="457200" lvl="0" indent="-419100" rtl="0">
              <a:spcBef>
                <a:spcPts val="0"/>
              </a:spcBef>
              <a:buClr>
                <a:schemeClr val="dk1"/>
              </a:buClr>
              <a:buSzPct val="100000"/>
              <a:buFont typeface="Arial"/>
              <a:buAutoNum type="arabicParenBoth"/>
            </a:pPr>
            <a:r>
              <a:rPr lang="en" dirty="0">
                <a:latin typeface="Consolas"/>
                <a:ea typeface="Consolas"/>
                <a:cs typeface="Consolas"/>
                <a:sym typeface="Consolas"/>
              </a:rPr>
              <a:t>__</a:t>
            </a:r>
            <a:r>
              <a:rPr lang="en" dirty="0" err="1">
                <a:latin typeface="Consolas"/>
                <a:ea typeface="Consolas"/>
                <a:cs typeface="Consolas"/>
                <a:sym typeface="Consolas"/>
              </a:rPr>
              <a:t>syncthreads</a:t>
            </a:r>
            <a:r>
              <a:rPr lang="en" dirty="0">
                <a:latin typeface="Consolas"/>
                <a:ea typeface="Consolas"/>
                <a:cs typeface="Consolas"/>
                <a:sym typeface="Consolas"/>
              </a:rPr>
              <a:t>()</a:t>
            </a:r>
          </a:p>
          <a:p>
            <a:pPr marL="457200" lvl="0" indent="-419100" rtl="0">
              <a:spcBef>
                <a:spcPts val="0"/>
              </a:spcBef>
              <a:buClr>
                <a:schemeClr val="dk1"/>
              </a:buClr>
              <a:buSzPct val="100000"/>
              <a:buFont typeface="Arial"/>
              <a:buAutoNum type="arabicParenBoth"/>
            </a:pPr>
            <a:r>
              <a:rPr lang="en" dirty="0"/>
              <a:t>perform computation, incrementally storing output in shared memory, </a:t>
            </a:r>
            <a:r>
              <a:rPr lang="en" dirty="0">
                <a:latin typeface="Consolas"/>
                <a:ea typeface="Consolas"/>
                <a:cs typeface="Consolas"/>
                <a:sym typeface="Consolas"/>
              </a:rPr>
              <a:t>__</a:t>
            </a:r>
            <a:r>
              <a:rPr lang="en" dirty="0" err="1">
                <a:latin typeface="Consolas"/>
                <a:ea typeface="Consolas"/>
                <a:cs typeface="Consolas"/>
                <a:sym typeface="Consolas"/>
              </a:rPr>
              <a:t>syncthreads</a:t>
            </a:r>
            <a:r>
              <a:rPr lang="en" dirty="0">
                <a:latin typeface="Consolas"/>
                <a:ea typeface="Consolas"/>
                <a:cs typeface="Consolas"/>
                <a:sym typeface="Consolas"/>
              </a:rPr>
              <a:t>()</a:t>
            </a:r>
            <a:r>
              <a:rPr lang="en" dirty="0"/>
              <a:t> as necessary</a:t>
            </a:r>
          </a:p>
          <a:p>
            <a:pPr marL="457200" lvl="0" indent="-419100" rtl="0">
              <a:spcBef>
                <a:spcPts val="0"/>
              </a:spcBef>
              <a:buClr>
                <a:schemeClr val="dk1"/>
              </a:buClr>
              <a:buSzPct val="100000"/>
              <a:buFont typeface="Arial"/>
              <a:buAutoNum type="arabicParenBoth"/>
            </a:pPr>
            <a:r>
              <a:rPr lang="en" dirty="0"/>
              <a:t>copy output from shared memory to output array in global memory</a:t>
            </a:r>
          </a:p>
        </p:txBody>
      </p:sp>
      <p:sp>
        <p:nvSpPr>
          <p:cNvPr id="202" name="Shape 202"/>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20</a:t>
            </a:fld>
            <a:endParaRPr lang="en"/>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457200" y="206375"/>
            <a:ext cx="8229600" cy="1018263"/>
          </a:xfrm>
          <a:prstGeom prst="rect">
            <a:avLst/>
          </a:prstGeom>
        </p:spPr>
        <p:txBody>
          <a:bodyPr lIns="91425" tIns="91425" rIns="91425" bIns="91425" anchor="b" anchorCtr="0">
            <a:noAutofit/>
          </a:bodyPr>
          <a:lstStyle/>
          <a:p>
            <a:pPr>
              <a:spcBef>
                <a:spcPts val="0"/>
              </a:spcBef>
              <a:buNone/>
            </a:pPr>
            <a:r>
              <a:rPr lang="en" dirty="0"/>
              <a:t>Bank Conflicts</a:t>
            </a:r>
          </a:p>
        </p:txBody>
      </p:sp>
      <p:sp>
        <p:nvSpPr>
          <p:cNvPr id="208" name="Shape 208"/>
          <p:cNvSpPr txBox="1">
            <a:spLocks noGrp="1"/>
          </p:cNvSpPr>
          <p:nvPr>
            <p:ph type="body" idx="1"/>
          </p:nvPr>
        </p:nvSpPr>
        <p:spPr>
          <a:xfrm>
            <a:off x="457200" y="1386809"/>
            <a:ext cx="8229600" cy="3539204"/>
          </a:xfrm>
          <a:prstGeom prst="rect">
            <a:avLst/>
          </a:prstGeom>
        </p:spPr>
        <p:txBody>
          <a:bodyPr lIns="91425" tIns="91425" rIns="91425" bIns="91425" anchor="t" anchorCtr="0">
            <a:noAutofit/>
          </a:bodyPr>
          <a:lstStyle/>
          <a:p>
            <a:r>
              <a:rPr lang="en" sz="2400" dirty="0"/>
              <a:t>Shared memory is setup as 32 </a:t>
            </a:r>
            <a:r>
              <a:rPr lang="en" sz="2400" b="1" dirty="0"/>
              <a:t>banks</a:t>
            </a:r>
            <a:endParaRPr lang="en-US" sz="2400" dirty="0"/>
          </a:p>
          <a:p>
            <a:pPr lvl="1"/>
            <a:r>
              <a:rPr lang="en" sz="2300" dirty="0"/>
              <a:t>If you divide the shared memory into 4 byte-long elements, element </a:t>
            </a:r>
            <a:r>
              <a:rPr lang="en" sz="2300" dirty="0" err="1">
                <a:latin typeface="Consolas"/>
              </a:rPr>
              <a:t>i</a:t>
            </a:r>
            <a:r>
              <a:rPr lang="en" sz="2300" dirty="0">
                <a:latin typeface="Consolas"/>
              </a:rPr>
              <a:t> lies</a:t>
            </a:r>
            <a:r>
              <a:rPr lang="en" sz="2300" dirty="0">
                <a:latin typeface="Calibri"/>
              </a:rPr>
              <a:t> </a:t>
            </a:r>
            <a:r>
              <a:rPr lang="en" sz="2300" dirty="0"/>
              <a:t>in bank </a:t>
            </a:r>
            <a:r>
              <a:rPr lang="en" sz="2300" dirty="0" err="1">
                <a:latin typeface="Consolas"/>
                <a:ea typeface="Consolas"/>
                <a:cs typeface="Consolas"/>
                <a:sym typeface="Consolas"/>
              </a:rPr>
              <a:t>i</a:t>
            </a:r>
            <a:r>
              <a:rPr lang="en" sz="2300" dirty="0">
                <a:latin typeface="Consolas"/>
                <a:ea typeface="Consolas"/>
                <a:cs typeface="Consolas"/>
                <a:sym typeface="Consolas"/>
              </a:rPr>
              <a:t> % 32.</a:t>
            </a:r>
          </a:p>
          <a:p>
            <a:r>
              <a:rPr lang="en" sz="2400" dirty="0"/>
              <a:t>A </a:t>
            </a:r>
            <a:r>
              <a:rPr lang="en" sz="2400" b="1" dirty="0"/>
              <a:t>bank conflict </a:t>
            </a:r>
            <a:r>
              <a:rPr lang="en" sz="2400" dirty="0"/>
              <a:t>occurs when 2 threads in a warp access different elements in the same bank.</a:t>
            </a:r>
          </a:p>
          <a:p>
            <a:pPr lvl="1"/>
            <a:r>
              <a:rPr lang="en" sz="2300" dirty="0"/>
              <a:t>Bank conflicts cause serial memory accesses rather than parallel</a:t>
            </a:r>
          </a:p>
          <a:p>
            <a:pPr lvl="2"/>
            <a:r>
              <a:rPr lang="en" sz="1700" dirty="0"/>
              <a:t>Serial </a:t>
            </a:r>
            <a:r>
              <a:rPr lang="en" sz="1700" i="1" dirty="0"/>
              <a:t>anything </a:t>
            </a:r>
            <a:r>
              <a:rPr lang="en" sz="1700" dirty="0"/>
              <a:t>in GPU programming = bad for performance</a:t>
            </a:r>
          </a:p>
        </p:txBody>
      </p:sp>
      <p:sp>
        <p:nvSpPr>
          <p:cNvPr id="209" name="Shape 20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21</a:t>
            </a:fld>
            <a:endParaRPr lang="en"/>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
              <a:t>Bank conflict examples</a:t>
            </a:r>
          </a:p>
        </p:txBody>
      </p:sp>
      <p:sp>
        <p:nvSpPr>
          <p:cNvPr id="220" name="Shape 220"/>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22</a:t>
            </a:fld>
            <a:endParaRPr lang="en"/>
          </a:p>
        </p:txBody>
      </p:sp>
      <p:pic>
        <p:nvPicPr>
          <p:cNvPr id="215" name="Shape 215"/>
          <p:cNvPicPr preferRelativeResize="0"/>
          <p:nvPr/>
        </p:nvPicPr>
        <p:blipFill>
          <a:blip r:embed="rId3">
            <a:alphaModFix/>
          </a:blip>
          <a:stretch>
            <a:fillRect/>
          </a:stretch>
        </p:blipFill>
        <p:spPr>
          <a:xfrm>
            <a:off x="4531513" y="178468"/>
            <a:ext cx="2880649" cy="4239950"/>
          </a:xfrm>
          <a:prstGeom prst="rect">
            <a:avLst/>
          </a:prstGeom>
          <a:noFill/>
          <a:ln>
            <a:noFill/>
          </a:ln>
        </p:spPr>
      </p:pic>
      <p:sp>
        <p:nvSpPr>
          <p:cNvPr id="216" name="Shape 216"/>
          <p:cNvSpPr/>
          <p:nvPr/>
        </p:nvSpPr>
        <p:spPr>
          <a:xfrm>
            <a:off x="4531513" y="178493"/>
            <a:ext cx="903600" cy="4239900"/>
          </a:xfrm>
          <a:prstGeom prst="rect">
            <a:avLst/>
          </a:prstGeom>
          <a:noFill/>
          <a:ln w="19050" cap="flat">
            <a:solidFill>
              <a:srgbClr val="00FF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7" name="Shape 217"/>
          <p:cNvSpPr/>
          <p:nvPr/>
        </p:nvSpPr>
        <p:spPr>
          <a:xfrm>
            <a:off x="5470713" y="173243"/>
            <a:ext cx="953399" cy="4250400"/>
          </a:xfrm>
          <a:prstGeom prst="rect">
            <a:avLst/>
          </a:prstGeom>
          <a:noFill/>
          <a:ln w="19050" cap="flat">
            <a:solidFill>
              <a:srgbClr val="FF0000"/>
            </a:solidFill>
            <a:prstDash val="dash"/>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18" name="Shape 218"/>
          <p:cNvSpPr/>
          <p:nvPr/>
        </p:nvSpPr>
        <p:spPr>
          <a:xfrm>
            <a:off x="6459713" y="173243"/>
            <a:ext cx="953399" cy="4250400"/>
          </a:xfrm>
          <a:prstGeom prst="rect">
            <a:avLst/>
          </a:prstGeom>
          <a:noFill/>
          <a:ln w="19050" cap="flat">
            <a:solidFill>
              <a:srgbClr val="00FF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1" name="Shape 226"/>
          <p:cNvPicPr preferRelativeResize="0"/>
          <p:nvPr/>
        </p:nvPicPr>
        <p:blipFill>
          <a:blip r:embed="rId4">
            <a:alphaModFix/>
          </a:blip>
          <a:stretch>
            <a:fillRect/>
          </a:stretch>
        </p:blipFill>
        <p:spPr>
          <a:xfrm>
            <a:off x="1735396" y="164297"/>
            <a:ext cx="2804099" cy="4183249"/>
          </a:xfrm>
          <a:prstGeom prst="rect">
            <a:avLst/>
          </a:prstGeom>
          <a:noFill/>
          <a:ln>
            <a:noFill/>
          </a:ln>
        </p:spPr>
      </p:pic>
      <p:sp>
        <p:nvSpPr>
          <p:cNvPr id="12" name="Shape 216"/>
          <p:cNvSpPr/>
          <p:nvPr/>
        </p:nvSpPr>
        <p:spPr>
          <a:xfrm>
            <a:off x="1735396" y="169547"/>
            <a:ext cx="903600" cy="4239900"/>
          </a:xfrm>
          <a:prstGeom prst="rect">
            <a:avLst/>
          </a:prstGeom>
          <a:noFill/>
          <a:ln w="19050" cap="flat">
            <a:solidFill>
              <a:srgbClr val="00FF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 name="Shape 216"/>
          <p:cNvSpPr/>
          <p:nvPr/>
        </p:nvSpPr>
        <p:spPr>
          <a:xfrm>
            <a:off x="2639094" y="169835"/>
            <a:ext cx="965917" cy="4231267"/>
          </a:xfrm>
          <a:prstGeom prst="rect">
            <a:avLst/>
          </a:prstGeom>
          <a:noFill/>
          <a:ln w="19050" cap="flat">
            <a:solidFill>
              <a:srgbClr val="00FF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 name="Shape 216"/>
          <p:cNvSpPr/>
          <p:nvPr/>
        </p:nvSpPr>
        <p:spPr>
          <a:xfrm>
            <a:off x="3605011" y="177772"/>
            <a:ext cx="912095" cy="4222323"/>
          </a:xfrm>
          <a:prstGeom prst="rect">
            <a:avLst/>
          </a:prstGeom>
          <a:noFill/>
          <a:ln w="19050" cap="flat">
            <a:solidFill>
              <a:srgbClr val="00FF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Shape 23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Bank conflicts and strides</a:t>
            </a:r>
          </a:p>
        </p:txBody>
      </p:sp>
      <p:sp>
        <p:nvSpPr>
          <p:cNvPr id="236" name="Shape 236"/>
          <p:cNvSpPr txBox="1">
            <a:spLocks noGrp="1"/>
          </p:cNvSpPr>
          <p:nvPr>
            <p:ph type="body" idx="1"/>
          </p:nvPr>
        </p:nvSpPr>
        <p:spPr>
          <a:xfrm>
            <a:off x="457200" y="1379895"/>
            <a:ext cx="8229600" cy="3546118"/>
          </a:xfrm>
          <a:prstGeom prst="rect">
            <a:avLst/>
          </a:prstGeom>
        </p:spPr>
        <p:txBody>
          <a:bodyPr lIns="91425" tIns="91425" rIns="91425" bIns="91425" anchor="t" anchorCtr="0">
            <a:noAutofit/>
          </a:bodyPr>
          <a:lstStyle/>
          <a:p>
            <a:pPr rtl="0">
              <a:spcBef>
                <a:spcPts val="0"/>
              </a:spcBef>
              <a:buNone/>
            </a:pPr>
            <a:r>
              <a:rPr lang="en" sz="1800" b="1" dirty="0"/>
              <a:t>Stride </a:t>
            </a:r>
            <a:r>
              <a:rPr lang="en" sz="1800" dirty="0"/>
              <a:t>is the distance from thread </a:t>
            </a:r>
            <a:r>
              <a:rPr lang="en-US" sz="1800" dirty="0"/>
              <a:t>i</a:t>
            </a:r>
            <a:r>
              <a:rPr lang="en" sz="1800" dirty="0"/>
              <a:t> access to thread </a:t>
            </a:r>
            <a:r>
              <a:rPr lang="en-US" sz="1800" dirty="0"/>
              <a:t>i</a:t>
            </a:r>
            <a:r>
              <a:rPr lang="en" sz="1800" dirty="0"/>
              <a:t> + 1 access</a:t>
            </a:r>
            <a:endParaRPr lang="en" sz="1800" b="1" dirty="0"/>
          </a:p>
          <a:p>
            <a:pPr rtl="0">
              <a:spcBef>
                <a:spcPts val="0"/>
              </a:spcBef>
              <a:buNone/>
            </a:pPr>
            <a:endParaRPr lang="en" sz="1800" dirty="0"/>
          </a:p>
          <a:p>
            <a:pPr rtl="0">
              <a:spcBef>
                <a:spcPts val="0"/>
              </a:spcBef>
              <a:buNone/>
            </a:pPr>
            <a:r>
              <a:rPr lang="en" sz="1800" dirty="0"/>
              <a:t>Stride 1 ⇒ 32 x 1-way “bank conflicts” (so conflict-free)</a:t>
            </a:r>
          </a:p>
          <a:p>
            <a:pPr rtl="0">
              <a:spcBef>
                <a:spcPts val="0"/>
              </a:spcBef>
              <a:buNone/>
            </a:pPr>
            <a:r>
              <a:rPr lang="en" sz="1800" dirty="0"/>
              <a:t>Stride 2 ⇒ 16 x 2-way bank conflicts</a:t>
            </a:r>
          </a:p>
          <a:p>
            <a:pPr rtl="0">
              <a:spcBef>
                <a:spcPts val="0"/>
              </a:spcBef>
              <a:buNone/>
            </a:pPr>
            <a:r>
              <a:rPr lang="en" sz="1800" dirty="0"/>
              <a:t>Stride 3 ⇒ 32 x 1-way “bank conflicts” (so conflict-free)</a:t>
            </a:r>
          </a:p>
          <a:p>
            <a:pPr rtl="0">
              <a:spcBef>
                <a:spcPts val="0"/>
              </a:spcBef>
              <a:buNone/>
            </a:pPr>
            <a:r>
              <a:rPr lang="en" sz="1800" dirty="0"/>
              <a:t>Stride 4 ⇒ 8 x 4-way bank conflicts</a:t>
            </a:r>
          </a:p>
          <a:p>
            <a:pPr rtl="0">
              <a:spcBef>
                <a:spcPts val="0"/>
              </a:spcBef>
              <a:buNone/>
            </a:pPr>
            <a:r>
              <a:rPr lang="en" sz="1800" dirty="0"/>
              <a:t>…</a:t>
            </a:r>
          </a:p>
          <a:p>
            <a:pPr rtl="0">
              <a:spcBef>
                <a:spcPts val="0"/>
              </a:spcBef>
              <a:buNone/>
            </a:pPr>
            <a:r>
              <a:rPr lang="en" sz="1800" dirty="0"/>
              <a:t>Stride 32 ⇒ 1 x 32-way bank conflict :(</a:t>
            </a:r>
          </a:p>
        </p:txBody>
      </p:sp>
      <p:sp>
        <p:nvSpPr>
          <p:cNvPr id="238" name="Shape 238"/>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23</a:t>
            </a:fld>
            <a:endParaRPr lang="en"/>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Padding to avoid bank conflicts</a:t>
            </a:r>
          </a:p>
        </p:txBody>
      </p:sp>
      <p:sp>
        <p:nvSpPr>
          <p:cNvPr id="244" name="Shape 244"/>
          <p:cNvSpPr txBox="1">
            <a:spLocks noGrp="1"/>
          </p:cNvSpPr>
          <p:nvPr>
            <p:ph type="body" idx="1"/>
          </p:nvPr>
        </p:nvSpPr>
        <p:spPr>
          <a:xfrm>
            <a:off x="457200" y="1421375"/>
            <a:ext cx="8229600" cy="3504638"/>
          </a:xfrm>
          <a:prstGeom prst="rect">
            <a:avLst/>
          </a:prstGeom>
        </p:spPr>
        <p:txBody>
          <a:bodyPr lIns="91425" tIns="91425" rIns="91425" bIns="91425" anchor="t" anchorCtr="0">
            <a:noAutofit/>
          </a:bodyPr>
          <a:lstStyle/>
          <a:p>
            <a:pPr rtl="0">
              <a:spcBef>
                <a:spcPts val="0"/>
              </a:spcBef>
              <a:buNone/>
            </a:pPr>
            <a:r>
              <a:rPr lang="en" sz="2400"/>
              <a:t>To fix the stride 32 case, we’ll waste a byte on padding and make the stride 33 :)</a:t>
            </a:r>
          </a:p>
          <a:p>
            <a:pPr rtl="0">
              <a:spcBef>
                <a:spcPts val="0"/>
              </a:spcBef>
              <a:buNone/>
            </a:pPr>
            <a:endParaRPr sz="2400"/>
          </a:p>
          <a:p>
            <a:pPr rtl="0">
              <a:spcBef>
                <a:spcPts val="0"/>
              </a:spcBef>
              <a:buNone/>
            </a:pPr>
            <a:r>
              <a:rPr lang="en" sz="2400"/>
              <a:t>Don’t store any data in slots 32, 65, 98, ....</a:t>
            </a:r>
          </a:p>
          <a:p>
            <a:pPr rtl="0">
              <a:spcBef>
                <a:spcPts val="0"/>
              </a:spcBef>
              <a:buNone/>
            </a:pPr>
            <a:r>
              <a:rPr lang="en" sz="2400"/>
              <a:t>Now we have</a:t>
            </a:r>
          </a:p>
          <a:p>
            <a:pPr rtl="0">
              <a:spcBef>
                <a:spcPts val="0"/>
              </a:spcBef>
              <a:buNone/>
            </a:pPr>
            <a:r>
              <a:rPr lang="en" sz="2400"/>
              <a:t>thread 0 ⇒ index 0 (bank 0)</a:t>
            </a:r>
          </a:p>
          <a:p>
            <a:pPr rtl="0">
              <a:spcBef>
                <a:spcPts val="0"/>
              </a:spcBef>
              <a:buNone/>
            </a:pPr>
            <a:r>
              <a:rPr lang="en" sz="2400"/>
              <a:t>thread 1 ⇒ index 33 (bank 1)</a:t>
            </a:r>
          </a:p>
          <a:p>
            <a:pPr>
              <a:spcBef>
                <a:spcPts val="0"/>
              </a:spcBef>
              <a:buNone/>
            </a:pPr>
            <a:r>
              <a:rPr lang="en" sz="2400"/>
              <a:t>thread </a:t>
            </a:r>
            <a:r>
              <a:rPr lang="en" sz="2400">
                <a:latin typeface="Consolas"/>
                <a:ea typeface="Consolas"/>
                <a:cs typeface="Consolas"/>
                <a:sym typeface="Consolas"/>
              </a:rPr>
              <a:t>i </a:t>
            </a:r>
            <a:r>
              <a:rPr lang="en" sz="2400"/>
              <a:t>⇒ index </a:t>
            </a:r>
            <a:r>
              <a:rPr lang="en" sz="2400">
                <a:latin typeface="Consolas"/>
                <a:ea typeface="Consolas"/>
                <a:cs typeface="Consolas"/>
                <a:sym typeface="Consolas"/>
              </a:rPr>
              <a:t>33 * i </a:t>
            </a:r>
            <a:r>
              <a:rPr lang="en" sz="2400"/>
              <a:t>(bank </a:t>
            </a:r>
            <a:r>
              <a:rPr lang="en" sz="2400">
                <a:latin typeface="Consolas"/>
                <a:ea typeface="Consolas"/>
                <a:cs typeface="Consolas"/>
                <a:sym typeface="Consolas"/>
              </a:rPr>
              <a:t>i</a:t>
            </a:r>
            <a:r>
              <a:rPr lang="en" sz="2400"/>
              <a:t>)</a:t>
            </a:r>
          </a:p>
        </p:txBody>
      </p:sp>
      <p:sp>
        <p:nvSpPr>
          <p:cNvPr id="245" name="Shape 245"/>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24</a:t>
            </a:fld>
            <a:endParaRPr lang="en"/>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457200" y="206375"/>
            <a:ext cx="8229600" cy="1080880"/>
          </a:xfrm>
          <a:prstGeom prst="rect">
            <a:avLst/>
          </a:prstGeom>
        </p:spPr>
        <p:txBody>
          <a:bodyPr lIns="91425" tIns="91425" rIns="91425" bIns="91425" anchor="b" anchorCtr="0">
            <a:noAutofit/>
          </a:bodyPr>
          <a:lstStyle/>
          <a:p>
            <a:pPr>
              <a:spcBef>
                <a:spcPts val="0"/>
              </a:spcBef>
              <a:buNone/>
            </a:pPr>
            <a:r>
              <a:rPr lang="en"/>
              <a:t>Registers</a:t>
            </a:r>
          </a:p>
        </p:txBody>
      </p:sp>
      <p:sp>
        <p:nvSpPr>
          <p:cNvPr id="258" name="Shape 258"/>
          <p:cNvSpPr txBox="1">
            <a:spLocks noGrp="1"/>
          </p:cNvSpPr>
          <p:nvPr>
            <p:ph type="body" idx="1"/>
          </p:nvPr>
        </p:nvSpPr>
        <p:spPr>
          <a:xfrm>
            <a:off x="457200" y="1449029"/>
            <a:ext cx="8229600" cy="3476984"/>
          </a:xfrm>
          <a:prstGeom prst="rect">
            <a:avLst/>
          </a:prstGeom>
        </p:spPr>
        <p:txBody>
          <a:bodyPr lIns="91425" tIns="91425" rIns="91425" bIns="91425" anchor="t" anchorCtr="0">
            <a:noAutofit/>
          </a:bodyPr>
          <a:lstStyle/>
          <a:p>
            <a:r>
              <a:rPr lang="en" sz="2000" dirty="0"/>
              <a:t>A </a:t>
            </a:r>
            <a:r>
              <a:rPr lang="en" sz="2000" b="1" dirty="0"/>
              <a:t>Register</a:t>
            </a:r>
            <a:r>
              <a:rPr lang="en" sz="2000" dirty="0"/>
              <a:t> is a piece of memory used directly by the processor</a:t>
            </a:r>
            <a:endParaRPr lang="en-US" sz="2000" dirty="0"/>
          </a:p>
          <a:p>
            <a:pPr lvl="1"/>
            <a:r>
              <a:rPr lang="en" sz="2000" dirty="0"/>
              <a:t>Fastest “memory” possible, about 10x faster than shared memory</a:t>
            </a:r>
          </a:p>
          <a:p>
            <a:pPr lvl="1"/>
            <a:r>
              <a:rPr lang="en" sz="2000" dirty="0"/>
              <a:t>There are tens of thousands of registers in each SM</a:t>
            </a:r>
          </a:p>
          <a:p>
            <a:pPr lvl="2"/>
            <a:r>
              <a:rPr lang="en" sz="2000" dirty="0"/>
              <a:t>Generally works out to a maximum of 32 or 64 32-bit registers per thread</a:t>
            </a:r>
          </a:p>
          <a:p>
            <a:r>
              <a:rPr lang="en" sz="2000" dirty="0"/>
              <a:t>Most stack variables declared in kernels are stored in registers</a:t>
            </a:r>
          </a:p>
          <a:p>
            <a:pPr lvl="1"/>
            <a:r>
              <a:rPr lang="en" sz="1900" dirty="0"/>
              <a:t>example: </a:t>
            </a:r>
            <a:r>
              <a:rPr lang="en" sz="1900" dirty="0">
                <a:solidFill>
                  <a:srgbClr val="000088"/>
                </a:solidFill>
                <a:latin typeface="Consolas"/>
                <a:ea typeface="Consolas"/>
                <a:cs typeface="Consolas"/>
                <a:sym typeface="Consolas"/>
              </a:rPr>
              <a:t>float</a:t>
            </a:r>
            <a:r>
              <a:rPr lang="en" sz="1900" dirty="0">
                <a:latin typeface="Consolas"/>
                <a:ea typeface="Consolas"/>
                <a:cs typeface="Consolas"/>
                <a:sym typeface="Consolas"/>
              </a:rPr>
              <a:t> x; (duh...)</a:t>
            </a:r>
            <a:endParaRPr lang="en" sz="1900" dirty="0"/>
          </a:p>
          <a:p>
            <a:r>
              <a:rPr lang="en" sz="2000" dirty="0"/>
              <a:t>Statically indexed arrays stored on the stack are sometimes put in registers</a:t>
            </a:r>
          </a:p>
        </p:txBody>
      </p:sp>
      <p:sp>
        <p:nvSpPr>
          <p:cNvPr id="259" name="Shape 25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25</a:t>
            </a:fld>
            <a:endParaRPr lang="en"/>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Local Memory</a:t>
            </a:r>
          </a:p>
        </p:txBody>
      </p:sp>
      <p:sp>
        <p:nvSpPr>
          <p:cNvPr id="265" name="Shape 265"/>
          <p:cNvSpPr txBox="1">
            <a:spLocks noGrp="1"/>
          </p:cNvSpPr>
          <p:nvPr>
            <p:ph type="body" idx="1"/>
          </p:nvPr>
        </p:nvSpPr>
        <p:spPr>
          <a:xfrm>
            <a:off x="457200" y="1393722"/>
            <a:ext cx="8229600" cy="3532291"/>
          </a:xfrm>
          <a:prstGeom prst="rect">
            <a:avLst/>
          </a:prstGeom>
        </p:spPr>
        <p:txBody>
          <a:bodyPr lIns="91425" tIns="91425" rIns="91425" bIns="91425" anchor="t" anchorCtr="0">
            <a:noAutofit/>
          </a:bodyPr>
          <a:lstStyle/>
          <a:p>
            <a:r>
              <a:rPr lang="en" sz="2400" b="1" dirty="0"/>
              <a:t>Local memory</a:t>
            </a:r>
            <a:r>
              <a:rPr lang="en" sz="2400" dirty="0"/>
              <a:t> is everything on the stack that can’t fit in registers</a:t>
            </a:r>
            <a:endParaRPr lang="en-US" sz="2400" dirty="0"/>
          </a:p>
          <a:p>
            <a:r>
              <a:rPr lang="en" sz="2400" dirty="0"/>
              <a:t>The scope of local memory is just the thread.</a:t>
            </a:r>
          </a:p>
          <a:p>
            <a:r>
              <a:rPr lang="en" sz="2400" dirty="0"/>
              <a:t>Local memory is stored in global memory</a:t>
            </a:r>
          </a:p>
          <a:p>
            <a:pPr lvl="1"/>
            <a:r>
              <a:rPr lang="en" sz="2300" dirty="0"/>
              <a:t>much slower than registers</a:t>
            </a:r>
            <a:endParaRPr lang="en" sz="2200" dirty="0"/>
          </a:p>
        </p:txBody>
      </p:sp>
      <p:sp>
        <p:nvSpPr>
          <p:cNvPr id="266" name="Shape 266"/>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26</a:t>
            </a:fld>
            <a:endParaRPr lang="en"/>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Register spilling example</a:t>
            </a:r>
          </a:p>
        </p:txBody>
      </p:sp>
      <p:sp>
        <p:nvSpPr>
          <p:cNvPr id="272" name="Shape 272"/>
          <p:cNvSpPr txBox="1">
            <a:spLocks noGrp="1"/>
          </p:cNvSpPr>
          <p:nvPr>
            <p:ph type="body" idx="1"/>
          </p:nvPr>
        </p:nvSpPr>
        <p:spPr>
          <a:xfrm>
            <a:off x="457200" y="1372982"/>
            <a:ext cx="3994150" cy="3553031"/>
          </a:xfrm>
          <a:prstGeom prst="rect">
            <a:avLst/>
          </a:prstGeom>
        </p:spPr>
        <p:txBody>
          <a:bodyPr lIns="91425" tIns="91425" rIns="91425" bIns="91425" anchor="t" anchorCtr="0">
            <a:noAutofit/>
          </a:bodyPr>
          <a:lstStyle/>
          <a:p>
            <a:pPr>
              <a:buNone/>
            </a:pPr>
            <a:r>
              <a:rPr lang="en" sz="1800" dirty="0"/>
              <a:t>When we have enough registers, this code does 4 loads from local memory and 0 stores.</a:t>
            </a:r>
            <a:endParaRPr lang="en-US" sz="1800" dirty="0"/>
          </a:p>
          <a:p>
            <a:pPr rtl="0">
              <a:spcBef>
                <a:spcPts val="0"/>
              </a:spcBef>
              <a:buNone/>
            </a:pPr>
            <a:endParaRPr sz="1800" dirty="0"/>
          </a:p>
          <a:p>
            <a:pPr>
              <a:spcBef>
                <a:spcPts val="0"/>
              </a:spcBef>
              <a:buNone/>
            </a:pPr>
            <a:r>
              <a:rPr lang="en" sz="1800" dirty="0"/>
              <a:t>Now assume we only have 3 free registers before any of this code is executed (but don’t worry about </a:t>
            </a:r>
            <a:r>
              <a:rPr lang="en" sz="1800" dirty="0">
                <a:latin typeface="Consolas"/>
                <a:ea typeface="Consolas"/>
                <a:cs typeface="Consolas"/>
                <a:sym typeface="Consolas"/>
              </a:rPr>
              <a:t>z0 </a:t>
            </a:r>
            <a:r>
              <a:rPr lang="en" sz="1800" dirty="0"/>
              <a:t>and </a:t>
            </a:r>
            <a:r>
              <a:rPr lang="en" sz="1800" dirty="0">
                <a:latin typeface="Consolas"/>
                <a:ea typeface="Consolas"/>
                <a:cs typeface="Consolas"/>
                <a:sym typeface="Consolas"/>
              </a:rPr>
              <a:t>z1</a:t>
            </a:r>
            <a:r>
              <a:rPr lang="en" sz="1800" dirty="0"/>
              <a:t>)</a:t>
            </a:r>
          </a:p>
        </p:txBody>
      </p:sp>
      <p:sp>
        <p:nvSpPr>
          <p:cNvPr id="273" name="Shape 273"/>
          <p:cNvSpPr txBox="1">
            <a:spLocks noGrp="1"/>
          </p:cNvSpPr>
          <p:nvPr>
            <p:ph type="body" idx="2"/>
          </p:nvPr>
        </p:nvSpPr>
        <p:spPr>
          <a:prstGeom prst="rect">
            <a:avLst/>
          </a:prstGeom>
        </p:spPr>
        <p:txBody>
          <a:bodyPr lIns="91425" tIns="91425" rIns="91425" bIns="91425" anchor="t" anchorCtr="0">
            <a:noAutofit/>
          </a:bodyPr>
          <a:lstStyle/>
          <a:p>
            <a:pPr lvl="0" rtl="0">
              <a:lnSpc>
                <a:spcPct val="120000"/>
              </a:lnSpc>
              <a:spcBef>
                <a:spcPts val="0"/>
              </a:spcBef>
              <a:buClr>
                <a:schemeClr val="dk1"/>
              </a:buClr>
              <a:buSzPct val="45833"/>
              <a:buFont typeface="Arial"/>
              <a:buNone/>
            </a:pPr>
            <a:r>
              <a:rPr lang="en" sz="2400">
                <a:latin typeface="Consolas"/>
                <a:ea typeface="Consolas"/>
                <a:cs typeface="Consolas"/>
                <a:sym typeface="Consolas"/>
              </a:rPr>
              <a:t>x0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0</a:t>
            </a:r>
            <a:r>
              <a:rPr lang="en" sz="2400">
                <a:solidFill>
                  <a:srgbClr val="666600"/>
                </a:solidFill>
                <a:latin typeface="Consolas"/>
                <a:ea typeface="Consolas"/>
                <a:cs typeface="Consolas"/>
                <a:sym typeface="Consolas"/>
              </a:rPr>
              <a:t>];</a:t>
            </a:r>
          </a:p>
          <a:p>
            <a:pPr lvl="0" rtl="0">
              <a:lnSpc>
                <a:spcPct val="120000"/>
              </a:lnSpc>
              <a:spcBef>
                <a:spcPts val="0"/>
              </a:spcBef>
              <a:buClr>
                <a:schemeClr val="dk1"/>
              </a:buClr>
              <a:buSzPct val="45833"/>
              <a:buFont typeface="Arial"/>
              <a:buNone/>
            </a:pPr>
            <a:r>
              <a:rPr lang="en" sz="2400">
                <a:latin typeface="Consolas"/>
                <a:ea typeface="Consolas"/>
                <a:cs typeface="Consolas"/>
                <a:sym typeface="Consolas"/>
              </a:rPr>
              <a:t>y0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0</a:t>
            </a:r>
            <a:r>
              <a:rPr lang="en" sz="2400">
                <a:solidFill>
                  <a:srgbClr val="666600"/>
                </a:solidFill>
                <a:latin typeface="Consolas"/>
                <a:ea typeface="Consolas"/>
                <a:cs typeface="Consolas"/>
                <a:sym typeface="Consolas"/>
              </a:rPr>
              <a:t>];</a:t>
            </a:r>
          </a:p>
          <a:p>
            <a:pPr lvl="0" rtl="0">
              <a:lnSpc>
                <a:spcPct val="120000"/>
              </a:lnSpc>
              <a:spcBef>
                <a:spcPts val="0"/>
              </a:spcBef>
              <a:buClr>
                <a:schemeClr val="dk1"/>
              </a:buClr>
              <a:buSzPct val="45833"/>
              <a:buFont typeface="Arial"/>
              <a:buNone/>
            </a:pPr>
            <a:r>
              <a:rPr lang="en" sz="2400">
                <a:latin typeface="Consolas"/>
                <a:ea typeface="Consolas"/>
                <a:cs typeface="Consolas"/>
                <a:sym typeface="Consolas"/>
              </a:rPr>
              <a:t>x1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1</a:t>
            </a:r>
            <a:r>
              <a:rPr lang="en" sz="2400">
                <a:solidFill>
                  <a:srgbClr val="666600"/>
                </a:solidFill>
                <a:latin typeface="Consolas"/>
                <a:ea typeface="Consolas"/>
                <a:cs typeface="Consolas"/>
                <a:sym typeface="Consolas"/>
              </a:rPr>
              <a:t>];</a:t>
            </a:r>
          </a:p>
          <a:p>
            <a:pPr lvl="0" rtl="0">
              <a:lnSpc>
                <a:spcPct val="120000"/>
              </a:lnSpc>
              <a:spcBef>
                <a:spcPts val="0"/>
              </a:spcBef>
              <a:buClr>
                <a:schemeClr val="dk1"/>
              </a:buClr>
              <a:buSzPct val="45833"/>
              <a:buFont typeface="Arial"/>
              <a:buNone/>
            </a:pPr>
            <a:r>
              <a:rPr lang="en" sz="2400">
                <a:latin typeface="Consolas"/>
                <a:ea typeface="Consolas"/>
                <a:cs typeface="Consolas"/>
                <a:sym typeface="Consolas"/>
              </a:rPr>
              <a:t>y1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1</a:t>
            </a:r>
            <a:r>
              <a:rPr lang="en" sz="2400">
                <a:solidFill>
                  <a:srgbClr val="666600"/>
                </a:solidFill>
                <a:latin typeface="Consolas"/>
                <a:ea typeface="Consolas"/>
                <a:cs typeface="Consolas"/>
                <a:sym typeface="Consolas"/>
              </a:rPr>
              <a:t>];</a:t>
            </a:r>
          </a:p>
          <a:p>
            <a:pPr lvl="0" rtl="0">
              <a:lnSpc>
                <a:spcPct val="115000"/>
              </a:lnSpc>
              <a:spcBef>
                <a:spcPts val="0"/>
              </a:spcBef>
              <a:buClr>
                <a:schemeClr val="dk1"/>
              </a:buClr>
              <a:buFont typeface="Arial"/>
              <a:buNone/>
            </a:pPr>
            <a:endParaRPr sz="2400">
              <a:solidFill>
                <a:srgbClr val="666600"/>
              </a:solidFill>
              <a:latin typeface="Consolas"/>
              <a:ea typeface="Consolas"/>
              <a:cs typeface="Consolas"/>
              <a:sym typeface="Consolas"/>
            </a:endParaRPr>
          </a:p>
          <a:p>
            <a:pPr lvl="0" rtl="0">
              <a:lnSpc>
                <a:spcPct val="120000"/>
              </a:lnSpc>
              <a:spcBef>
                <a:spcPts val="0"/>
              </a:spcBef>
              <a:buClr>
                <a:schemeClr val="dk1"/>
              </a:buClr>
              <a:buSzPct val="45833"/>
              <a:buFont typeface="Arial"/>
              <a:buNone/>
            </a:pPr>
            <a:r>
              <a:rPr lang="en" sz="2400">
                <a:latin typeface="Consolas"/>
                <a:ea typeface="Consolas"/>
                <a:cs typeface="Consolas"/>
                <a:sym typeface="Consolas"/>
              </a:rPr>
              <a:t>z0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y0;</a:t>
            </a:r>
          </a:p>
          <a:p>
            <a:pPr>
              <a:spcBef>
                <a:spcPts val="0"/>
              </a:spcBef>
              <a:buNone/>
            </a:pPr>
            <a:r>
              <a:rPr lang="en" sz="2400">
                <a:latin typeface="Consolas"/>
                <a:ea typeface="Consolas"/>
                <a:cs typeface="Consolas"/>
                <a:sym typeface="Consolas"/>
              </a:rPr>
              <a:t>z1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y1;</a:t>
            </a:r>
          </a:p>
        </p:txBody>
      </p:sp>
      <p:sp>
        <p:nvSpPr>
          <p:cNvPr id="274" name="Shape 274"/>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27</a:t>
            </a:fld>
            <a:endParaRPr lang="en"/>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Shape 279"/>
          <p:cNvSpPr txBox="1">
            <a:spLocks noGrp="1"/>
          </p:cNvSpPr>
          <p:nvPr>
            <p:ph type="title"/>
          </p:nvPr>
        </p:nvSpPr>
        <p:spPr>
          <a:prstGeom prst="rect">
            <a:avLst/>
          </a:prstGeom>
        </p:spPr>
        <p:txBody>
          <a:bodyPr lIns="91425" tIns="91425" rIns="91425" bIns="91425" anchor="b" anchorCtr="0">
            <a:noAutofit/>
          </a:bodyPr>
          <a:lstStyle/>
          <a:p>
            <a:pPr lvl="0" rtl="0">
              <a:spcBef>
                <a:spcPts val="0"/>
              </a:spcBef>
              <a:buNone/>
            </a:pPr>
            <a:r>
              <a:rPr lang="en"/>
              <a:t>Register spilling example</a:t>
            </a:r>
          </a:p>
        </p:txBody>
      </p:sp>
      <p:sp>
        <p:nvSpPr>
          <p:cNvPr id="280" name="Shape 280"/>
          <p:cNvSpPr txBox="1">
            <a:spLocks noGrp="1"/>
          </p:cNvSpPr>
          <p:nvPr>
            <p:ph type="body" idx="1"/>
          </p:nvPr>
        </p:nvSpPr>
        <p:spPr>
          <a:xfrm>
            <a:off x="3259574" y="1200150"/>
            <a:ext cx="2502600" cy="3725699"/>
          </a:xfrm>
          <a:prstGeom prst="rect">
            <a:avLst/>
          </a:prstGeom>
        </p:spPr>
        <p:txBody>
          <a:bodyPr lIns="91425" tIns="91425" rIns="91425" bIns="91425" anchor="t" anchorCtr="0">
            <a:noAutofit/>
          </a:bodyPr>
          <a:lstStyle/>
          <a:p>
            <a:pPr lvl="0" rtl="0">
              <a:lnSpc>
                <a:spcPct val="120000"/>
              </a:lnSpc>
              <a:spcBef>
                <a:spcPts val="0"/>
              </a:spcBef>
              <a:buNone/>
            </a:pPr>
            <a:r>
              <a:rPr lang="en" sz="2400">
                <a:latin typeface="Consolas"/>
                <a:ea typeface="Consolas"/>
                <a:cs typeface="Consolas"/>
                <a:sym typeface="Consolas"/>
              </a:rPr>
              <a:t>x0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0</a:t>
            </a:r>
            <a:r>
              <a:rPr lang="en" sz="2400">
                <a:solidFill>
                  <a:srgbClr val="666600"/>
                </a:solidFill>
                <a:latin typeface="Consolas"/>
                <a:ea typeface="Consolas"/>
                <a:cs typeface="Consolas"/>
                <a:sym typeface="Consolas"/>
              </a:rPr>
              <a:t>];</a:t>
            </a:r>
          </a:p>
          <a:p>
            <a:pPr lvl="0" rtl="0">
              <a:lnSpc>
                <a:spcPct val="120000"/>
              </a:lnSpc>
              <a:spcBef>
                <a:spcPts val="0"/>
              </a:spcBef>
              <a:buNone/>
            </a:pPr>
            <a:r>
              <a:rPr lang="en" sz="2400">
                <a:latin typeface="Consolas"/>
                <a:ea typeface="Consolas"/>
                <a:cs typeface="Consolas"/>
                <a:sym typeface="Consolas"/>
              </a:rPr>
              <a:t>y0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0</a:t>
            </a:r>
            <a:r>
              <a:rPr lang="en" sz="2400">
                <a:solidFill>
                  <a:srgbClr val="666600"/>
                </a:solidFill>
                <a:latin typeface="Consolas"/>
                <a:ea typeface="Consolas"/>
                <a:cs typeface="Consolas"/>
                <a:sym typeface="Consolas"/>
              </a:rPr>
              <a:t>];</a:t>
            </a:r>
          </a:p>
          <a:p>
            <a:pPr lvl="0" rtl="0">
              <a:lnSpc>
                <a:spcPct val="120000"/>
              </a:lnSpc>
              <a:spcBef>
                <a:spcPts val="0"/>
              </a:spcBef>
              <a:buNone/>
            </a:pPr>
            <a:r>
              <a:rPr lang="en" sz="2400">
                <a:latin typeface="Consolas"/>
                <a:ea typeface="Consolas"/>
                <a:cs typeface="Consolas"/>
                <a:sym typeface="Consolas"/>
              </a:rPr>
              <a:t>x1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1</a:t>
            </a:r>
            <a:r>
              <a:rPr lang="en" sz="2400">
                <a:solidFill>
                  <a:srgbClr val="666600"/>
                </a:solidFill>
                <a:latin typeface="Consolas"/>
                <a:ea typeface="Consolas"/>
                <a:cs typeface="Consolas"/>
                <a:sym typeface="Consolas"/>
              </a:rPr>
              <a:t>];</a:t>
            </a:r>
          </a:p>
          <a:p>
            <a:pPr lvl="0" rtl="0">
              <a:lnSpc>
                <a:spcPct val="120000"/>
              </a:lnSpc>
              <a:spcBef>
                <a:spcPts val="0"/>
              </a:spcBef>
              <a:buNone/>
            </a:pPr>
            <a:r>
              <a:rPr lang="en" sz="2400">
                <a:latin typeface="Consolas"/>
                <a:ea typeface="Consolas"/>
                <a:cs typeface="Consolas"/>
                <a:sym typeface="Consolas"/>
              </a:rPr>
              <a:t>y1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a:t>
            </a:r>
            <a:r>
              <a:rPr lang="en" sz="2400">
                <a:solidFill>
                  <a:srgbClr val="666600"/>
                </a:solidFill>
                <a:latin typeface="Consolas"/>
                <a:ea typeface="Consolas"/>
                <a:cs typeface="Consolas"/>
                <a:sym typeface="Consolas"/>
              </a:rPr>
              <a:t>[</a:t>
            </a:r>
            <a:r>
              <a:rPr lang="en" sz="2400">
                <a:solidFill>
                  <a:srgbClr val="006666"/>
                </a:solidFill>
                <a:latin typeface="Consolas"/>
                <a:ea typeface="Consolas"/>
                <a:cs typeface="Consolas"/>
                <a:sym typeface="Consolas"/>
              </a:rPr>
              <a:t>1</a:t>
            </a:r>
            <a:r>
              <a:rPr lang="en" sz="2400">
                <a:solidFill>
                  <a:srgbClr val="666600"/>
                </a:solidFill>
                <a:latin typeface="Consolas"/>
                <a:ea typeface="Consolas"/>
                <a:cs typeface="Consolas"/>
                <a:sym typeface="Consolas"/>
              </a:rPr>
              <a:t>];</a:t>
            </a:r>
          </a:p>
          <a:p>
            <a:pPr lvl="0" rtl="0">
              <a:lnSpc>
                <a:spcPct val="115000"/>
              </a:lnSpc>
              <a:spcBef>
                <a:spcPts val="0"/>
              </a:spcBef>
              <a:buNone/>
            </a:pPr>
            <a:endParaRPr sz="2400">
              <a:solidFill>
                <a:srgbClr val="666600"/>
              </a:solidFill>
              <a:latin typeface="Consolas"/>
              <a:ea typeface="Consolas"/>
              <a:cs typeface="Consolas"/>
              <a:sym typeface="Consolas"/>
            </a:endParaRPr>
          </a:p>
          <a:p>
            <a:pPr lvl="0" rtl="0">
              <a:lnSpc>
                <a:spcPct val="120000"/>
              </a:lnSpc>
              <a:spcBef>
                <a:spcPts val="0"/>
              </a:spcBef>
              <a:buNone/>
            </a:pPr>
            <a:r>
              <a:rPr lang="en" sz="2400">
                <a:latin typeface="Consolas"/>
                <a:ea typeface="Consolas"/>
                <a:cs typeface="Consolas"/>
                <a:sym typeface="Consolas"/>
              </a:rPr>
              <a:t>z0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x0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y0;</a:t>
            </a:r>
          </a:p>
          <a:p>
            <a:pPr lvl="0" rtl="0">
              <a:spcBef>
                <a:spcPts val="0"/>
              </a:spcBef>
              <a:buNone/>
            </a:pPr>
            <a:r>
              <a:rPr lang="en" sz="2400">
                <a:latin typeface="Consolas"/>
                <a:ea typeface="Consolas"/>
                <a:cs typeface="Consolas"/>
                <a:sym typeface="Consolas"/>
              </a:rPr>
              <a:t>z1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x1 </a:t>
            </a:r>
            <a:r>
              <a:rPr lang="en" sz="2400">
                <a:solidFill>
                  <a:srgbClr val="666600"/>
                </a:solidFill>
                <a:latin typeface="Consolas"/>
                <a:ea typeface="Consolas"/>
                <a:cs typeface="Consolas"/>
                <a:sym typeface="Consolas"/>
              </a:rPr>
              <a:t>+</a:t>
            </a:r>
            <a:r>
              <a:rPr lang="en" sz="2400">
                <a:latin typeface="Consolas"/>
                <a:ea typeface="Consolas"/>
                <a:cs typeface="Consolas"/>
                <a:sym typeface="Consolas"/>
              </a:rPr>
              <a:t> y1;</a:t>
            </a:r>
          </a:p>
        </p:txBody>
      </p:sp>
      <p:sp>
        <p:nvSpPr>
          <p:cNvPr id="281" name="Shape 281"/>
          <p:cNvSpPr txBox="1">
            <a:spLocks noGrp="1"/>
          </p:cNvSpPr>
          <p:nvPr>
            <p:ph type="body" idx="2"/>
          </p:nvPr>
        </p:nvSpPr>
        <p:spPr>
          <a:xfrm>
            <a:off x="389325" y="1310225"/>
            <a:ext cx="2006399" cy="604199"/>
          </a:xfrm>
          <a:prstGeom prst="rect">
            <a:avLst/>
          </a:prstGeom>
        </p:spPr>
        <p:txBody>
          <a:bodyPr lIns="91425" tIns="91425" rIns="91425" bIns="91425" anchor="t" anchorCtr="0">
            <a:noAutofit/>
          </a:bodyPr>
          <a:lstStyle/>
          <a:p>
            <a:pPr lvl="0" rtl="0">
              <a:spcBef>
                <a:spcPts val="0"/>
              </a:spcBef>
              <a:buNone/>
            </a:pPr>
            <a:r>
              <a:rPr lang="en" sz="1800"/>
              <a:t>starting with only 3 free registers...</a:t>
            </a:r>
          </a:p>
        </p:txBody>
      </p:sp>
      <p:sp>
        <p:nvSpPr>
          <p:cNvPr id="288" name="Shape 288"/>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28</a:t>
            </a:fld>
            <a:endParaRPr lang="en"/>
          </a:p>
        </p:txBody>
      </p:sp>
      <p:cxnSp>
        <p:nvCxnSpPr>
          <p:cNvPr id="282" name="Shape 282"/>
          <p:cNvCxnSpPr/>
          <p:nvPr/>
        </p:nvCxnSpPr>
        <p:spPr>
          <a:xfrm rot="10800000" flipH="1">
            <a:off x="2216125" y="1302624"/>
            <a:ext cx="1422600" cy="224700"/>
          </a:xfrm>
          <a:prstGeom prst="straightConnector1">
            <a:avLst/>
          </a:prstGeom>
          <a:noFill/>
          <a:ln w="19050" cap="flat">
            <a:solidFill>
              <a:schemeClr val="dk2"/>
            </a:solidFill>
            <a:prstDash val="solid"/>
            <a:round/>
            <a:headEnd type="none" w="lg" len="lg"/>
            <a:tailEnd type="triangle" w="lg" len="lg"/>
          </a:ln>
        </p:spPr>
      </p:cxnSp>
      <p:sp>
        <p:nvSpPr>
          <p:cNvPr id="283" name="Shape 283"/>
          <p:cNvSpPr txBox="1"/>
          <p:nvPr/>
        </p:nvSpPr>
        <p:spPr>
          <a:xfrm>
            <a:off x="389325" y="2208575"/>
            <a:ext cx="2313600" cy="1070700"/>
          </a:xfrm>
          <a:prstGeom prst="rect">
            <a:avLst/>
          </a:prstGeom>
          <a:noFill/>
          <a:ln>
            <a:noFill/>
          </a:ln>
        </p:spPr>
        <p:txBody>
          <a:bodyPr lIns="91425" tIns="91425" rIns="91425" bIns="91425" anchor="t" anchorCtr="0">
            <a:noAutofit/>
          </a:bodyPr>
          <a:lstStyle/>
          <a:p>
            <a:pPr>
              <a:spcBef>
                <a:spcPts val="0"/>
              </a:spcBef>
              <a:buNone/>
            </a:pPr>
            <a:r>
              <a:rPr lang="en"/>
              <a:t>cannot load </a:t>
            </a:r>
            <a:r>
              <a:rPr lang="en">
                <a:latin typeface="Consolas"/>
                <a:ea typeface="Consolas"/>
                <a:cs typeface="Consolas"/>
                <a:sym typeface="Consolas"/>
              </a:rPr>
              <a:t>y[1]</a:t>
            </a:r>
            <a:r>
              <a:rPr lang="en"/>
              <a:t> until we free a register. store </a:t>
            </a:r>
            <a:r>
              <a:rPr lang="en">
                <a:latin typeface="Consolas"/>
                <a:ea typeface="Consolas"/>
                <a:cs typeface="Consolas"/>
                <a:sym typeface="Consolas"/>
              </a:rPr>
              <a:t>x1 </a:t>
            </a:r>
            <a:r>
              <a:rPr lang="en"/>
              <a:t>to make space.</a:t>
            </a:r>
          </a:p>
        </p:txBody>
      </p:sp>
      <p:cxnSp>
        <p:nvCxnSpPr>
          <p:cNvPr id="284" name="Shape 284"/>
          <p:cNvCxnSpPr/>
          <p:nvPr/>
        </p:nvCxnSpPr>
        <p:spPr>
          <a:xfrm>
            <a:off x="2590475" y="2560525"/>
            <a:ext cx="726300" cy="194700"/>
          </a:xfrm>
          <a:prstGeom prst="straightConnector1">
            <a:avLst/>
          </a:prstGeom>
          <a:noFill/>
          <a:ln w="19050" cap="flat">
            <a:solidFill>
              <a:schemeClr val="dk2"/>
            </a:solidFill>
            <a:prstDash val="solid"/>
            <a:round/>
            <a:headEnd type="none" w="lg" len="lg"/>
            <a:tailEnd type="triangle" w="lg" len="lg"/>
          </a:ln>
        </p:spPr>
      </p:cxnSp>
      <p:sp>
        <p:nvSpPr>
          <p:cNvPr id="285" name="Shape 285"/>
          <p:cNvSpPr txBox="1"/>
          <p:nvPr/>
        </p:nvSpPr>
        <p:spPr>
          <a:xfrm>
            <a:off x="569000" y="3623650"/>
            <a:ext cx="2313600" cy="604199"/>
          </a:xfrm>
          <a:prstGeom prst="rect">
            <a:avLst/>
          </a:prstGeom>
          <a:noFill/>
          <a:ln>
            <a:noFill/>
          </a:ln>
        </p:spPr>
        <p:txBody>
          <a:bodyPr lIns="91425" tIns="91425" rIns="91425" bIns="91425" anchor="t" anchorCtr="0">
            <a:noAutofit/>
          </a:bodyPr>
          <a:lstStyle/>
          <a:p>
            <a:pPr>
              <a:spcBef>
                <a:spcPts val="0"/>
              </a:spcBef>
              <a:buNone/>
            </a:pPr>
            <a:r>
              <a:rPr lang="en"/>
              <a:t>Now we need to load </a:t>
            </a:r>
            <a:r>
              <a:rPr lang="en">
                <a:latin typeface="Consolas"/>
                <a:ea typeface="Consolas"/>
                <a:cs typeface="Consolas"/>
                <a:sym typeface="Consolas"/>
              </a:rPr>
              <a:t>x1 </a:t>
            </a:r>
            <a:r>
              <a:rPr lang="en"/>
              <a:t>again.</a:t>
            </a:r>
          </a:p>
        </p:txBody>
      </p:sp>
      <p:cxnSp>
        <p:nvCxnSpPr>
          <p:cNvPr id="286" name="Shape 286"/>
          <p:cNvCxnSpPr/>
          <p:nvPr/>
        </p:nvCxnSpPr>
        <p:spPr>
          <a:xfrm>
            <a:off x="2654125" y="3915625"/>
            <a:ext cx="655200" cy="164700"/>
          </a:xfrm>
          <a:prstGeom prst="straightConnector1">
            <a:avLst/>
          </a:prstGeom>
          <a:noFill/>
          <a:ln w="19050" cap="flat">
            <a:solidFill>
              <a:schemeClr val="dk2"/>
            </a:solidFill>
            <a:prstDash val="solid"/>
            <a:round/>
            <a:headEnd type="none" w="lg" len="lg"/>
            <a:tailEnd type="triangle" w="lg" len="lg"/>
          </a:ln>
        </p:spPr>
      </p:cxnSp>
      <p:sp>
        <p:nvSpPr>
          <p:cNvPr id="287" name="Shape 287"/>
          <p:cNvSpPr txBox="1"/>
          <p:nvPr/>
        </p:nvSpPr>
        <p:spPr>
          <a:xfrm>
            <a:off x="5794850" y="1437475"/>
            <a:ext cx="3189299" cy="3196800"/>
          </a:xfrm>
          <a:prstGeom prst="rect">
            <a:avLst/>
          </a:prstGeom>
          <a:noFill/>
          <a:ln>
            <a:noFill/>
          </a:ln>
        </p:spPr>
        <p:txBody>
          <a:bodyPr lIns="91425" tIns="91425" rIns="91425" bIns="91425" anchor="t" anchorCtr="0">
            <a:noAutofit/>
          </a:bodyPr>
          <a:lstStyle/>
          <a:p>
            <a:pPr rtl="0">
              <a:spcBef>
                <a:spcPts val="0"/>
              </a:spcBef>
              <a:buNone/>
            </a:pPr>
            <a:r>
              <a:rPr lang="en" sz="1800"/>
              <a:t>Register spilling cost:</a:t>
            </a:r>
          </a:p>
          <a:p>
            <a:pPr rtl="0">
              <a:spcBef>
                <a:spcPts val="0"/>
              </a:spcBef>
              <a:buNone/>
            </a:pPr>
            <a:r>
              <a:rPr lang="en" sz="1800"/>
              <a:t>1 extra load</a:t>
            </a:r>
          </a:p>
          <a:p>
            <a:pPr rtl="0">
              <a:spcBef>
                <a:spcPts val="0"/>
              </a:spcBef>
              <a:buNone/>
            </a:pPr>
            <a:r>
              <a:rPr lang="en" sz="1800"/>
              <a:t>1 extra store</a:t>
            </a:r>
          </a:p>
          <a:p>
            <a:pPr rtl="0">
              <a:spcBef>
                <a:spcPts val="0"/>
              </a:spcBef>
              <a:buNone/>
            </a:pPr>
            <a:r>
              <a:rPr lang="en" sz="1800"/>
              <a:t>2 extra pairs of consecutive</a:t>
            </a:r>
          </a:p>
          <a:p>
            <a:pPr>
              <a:spcBef>
                <a:spcPts val="0"/>
              </a:spcBef>
              <a:buNone/>
            </a:pPr>
            <a:r>
              <a:rPr lang="en" sz="1800"/>
              <a:t>   dependent instructions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Questions?</a:t>
            </a:r>
            <a:endParaRPr lang="en-US" dirty="0"/>
          </a:p>
        </p:txBody>
      </p:sp>
      <p:sp>
        <p:nvSpPr>
          <p:cNvPr id="78" name="Shape 78"/>
          <p:cNvSpPr txBox="1">
            <a:spLocks noGrp="1"/>
          </p:cNvSpPr>
          <p:nvPr>
            <p:ph type="body" idx="1"/>
          </p:nvPr>
        </p:nvSpPr>
        <p:spPr>
          <a:xfrm>
            <a:off x="457200" y="1379895"/>
            <a:ext cx="8229600" cy="3546118"/>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sz="1800" dirty="0"/>
              <a:t>Global memory</a:t>
            </a:r>
            <a:endParaRPr lang="en-US" sz="1800" dirty="0"/>
          </a:p>
          <a:p>
            <a:pPr marL="457200" lvl="0" indent="-419100" rtl="0">
              <a:spcBef>
                <a:spcPts val="0"/>
              </a:spcBef>
              <a:buClr>
                <a:schemeClr val="dk1"/>
              </a:buClr>
              <a:buSzPct val="100000"/>
              <a:buFont typeface="Arial"/>
              <a:buChar char="●"/>
            </a:pPr>
            <a:r>
              <a:rPr lang="en" sz="1800" dirty="0"/>
              <a:t>Local memory</a:t>
            </a:r>
          </a:p>
          <a:p>
            <a:pPr marL="457200" indent="-419100">
              <a:buClr>
                <a:schemeClr val="dk1"/>
              </a:buClr>
              <a:buFont typeface="Arial"/>
              <a:buChar char="●"/>
            </a:pPr>
            <a:r>
              <a:rPr lang="en" sz="1800" dirty="0"/>
              <a:t>Shared memory</a:t>
            </a:r>
          </a:p>
          <a:p>
            <a:pPr marL="457200" indent="-419100">
              <a:buClr>
                <a:schemeClr val="dk1"/>
              </a:buClr>
              <a:buFont typeface="Arial"/>
              <a:buChar char="●"/>
            </a:pPr>
            <a:r>
              <a:rPr lang="en" sz="1800" dirty="0"/>
              <a:t>Registers</a:t>
            </a:r>
          </a:p>
        </p:txBody>
      </p:sp>
      <p:sp>
        <p:nvSpPr>
          <p:cNvPr id="79" name="Shape 7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29</a:t>
            </a:fld>
            <a:endParaRPr lang="en"/>
          </a:p>
        </p:txBody>
      </p:sp>
    </p:spTree>
    <p:extLst>
      <p:ext uri="{BB962C8B-B14F-4D97-AF65-F5344CB8AC3E}">
        <p14:creationId xmlns:p14="http://schemas.microsoft.com/office/powerpoint/2010/main" val="2989712621"/>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This time</a:t>
            </a:r>
          </a:p>
        </p:txBody>
      </p:sp>
      <p:sp>
        <p:nvSpPr>
          <p:cNvPr id="48" name="Shape 48"/>
          <p:cNvSpPr txBox="1">
            <a:spLocks noGrp="1"/>
          </p:cNvSpPr>
          <p:nvPr>
            <p:ph type="body" idx="1"/>
          </p:nvPr>
        </p:nvSpPr>
        <p:spPr>
          <a:xfrm>
            <a:off x="457200" y="1386809"/>
            <a:ext cx="8229600" cy="3539204"/>
          </a:xfrm>
          <a:prstGeom prst="rect">
            <a:avLst/>
          </a:prstGeom>
        </p:spPr>
        <p:txBody>
          <a:bodyPr lIns="91425" tIns="91425" rIns="91425" bIns="91425" anchor="t" anchorCtr="0">
            <a:noAutofit/>
          </a:bodyPr>
          <a:lstStyle/>
          <a:p>
            <a:pPr marL="457200" lvl="0" indent="-381000" rtl="0">
              <a:spcBef>
                <a:spcPts val="0"/>
              </a:spcBef>
              <a:buClr>
                <a:schemeClr val="dk1"/>
              </a:buClr>
              <a:buSzPct val="100000"/>
              <a:buFont typeface="Arial"/>
              <a:buChar char="●"/>
            </a:pPr>
            <a:r>
              <a:rPr lang="en-US" sz="2400" dirty="0"/>
              <a:t>Latency and Throughput</a:t>
            </a:r>
          </a:p>
          <a:p>
            <a:pPr marL="457200" lvl="0" indent="-381000" rtl="0">
              <a:spcBef>
                <a:spcPts val="0"/>
              </a:spcBef>
              <a:buClr>
                <a:schemeClr val="dk1"/>
              </a:buClr>
              <a:buSzPct val="100000"/>
              <a:buFont typeface="Arial"/>
              <a:buChar char="●"/>
            </a:pPr>
            <a:r>
              <a:rPr lang="en-US" sz="2400" dirty="0"/>
              <a:t>GPU Memory Systems</a:t>
            </a:r>
          </a:p>
          <a:p>
            <a:pPr marL="457200" lvl="0" indent="-381000" rtl="0">
              <a:spcBef>
                <a:spcPts val="0"/>
              </a:spcBef>
              <a:buClr>
                <a:schemeClr val="dk1"/>
              </a:buClr>
              <a:buSzPct val="100000"/>
              <a:buFont typeface="Arial"/>
              <a:buChar char="●"/>
            </a:pPr>
            <a:endParaRPr lang="en" sz="2300" dirty="0"/>
          </a:p>
          <a:p>
            <a:pPr>
              <a:buNone/>
            </a:pPr>
            <a:endParaRPr sz="2400" dirty="0"/>
          </a:p>
          <a:p>
            <a:pPr>
              <a:spcBef>
                <a:spcPts val="0"/>
              </a:spcBef>
              <a:buNone/>
            </a:pPr>
            <a:endParaRPr sz="2400" dirty="0"/>
          </a:p>
        </p:txBody>
      </p:sp>
      <p:sp>
        <p:nvSpPr>
          <p:cNvPr id="49" name="Shape 4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a:t>
            </a:fld>
            <a:endParaRPr lang="en"/>
          </a:p>
        </p:txBody>
      </p:sp>
    </p:spTree>
    <p:extLst>
      <p:ext uri="{BB962C8B-B14F-4D97-AF65-F5344CB8AC3E}">
        <p14:creationId xmlns:p14="http://schemas.microsoft.com/office/powerpoint/2010/main" val="2472783565"/>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b" anchorCtr="0">
            <a:noAutofit/>
          </a:bodyPr>
          <a:lstStyle/>
          <a:p>
            <a:pPr>
              <a:spcBef>
                <a:spcPts val="0"/>
              </a:spcBef>
            </a:pPr>
            <a:r>
              <a:rPr lang="en" dirty="0"/>
              <a:t>Part 2</a:t>
            </a:r>
            <a:endParaRPr lang="en-US" dirty="0"/>
          </a:p>
        </p:txBody>
      </p:sp>
      <p:sp>
        <p:nvSpPr>
          <p:cNvPr id="78" name="Shape 78"/>
          <p:cNvSpPr txBox="1">
            <a:spLocks noGrp="1"/>
          </p:cNvSpPr>
          <p:nvPr>
            <p:ph type="body" idx="1"/>
          </p:nvPr>
        </p:nvSpPr>
        <p:spPr>
          <a:xfrm>
            <a:off x="457200" y="1379895"/>
            <a:ext cx="8229600" cy="3546118"/>
          </a:xfrm>
          <a:prstGeom prst="rect">
            <a:avLst/>
          </a:prstGeom>
        </p:spPr>
        <p:txBody>
          <a:bodyPr lIns="91425" tIns="91425" rIns="91425" bIns="91425" anchor="t" anchorCtr="0">
            <a:noAutofit/>
          </a:bodyPr>
          <a:lstStyle/>
          <a:p>
            <a:pPr marL="457200" indent="-419100">
              <a:buClr>
                <a:schemeClr val="dk1"/>
              </a:buClr>
              <a:buFont typeface="Arial"/>
              <a:buChar char="●"/>
            </a:pPr>
            <a:r>
              <a:rPr lang="en" sz="1800" dirty="0"/>
              <a:t>L1/L2/</a:t>
            </a:r>
            <a:r>
              <a:rPr lang="en-US" sz="1800" dirty="0"/>
              <a:t>L3</a:t>
            </a:r>
            <a:r>
              <a:rPr lang="en" sz="1800" dirty="0"/>
              <a:t> cache</a:t>
            </a:r>
            <a:endParaRPr lang="en-US" sz="1800" dirty="0"/>
          </a:p>
          <a:p>
            <a:pPr marL="457200" indent="-419100">
              <a:buClr>
                <a:schemeClr val="dk1"/>
              </a:buClr>
              <a:buFont typeface="Arial"/>
              <a:buChar char="●"/>
            </a:pPr>
            <a:r>
              <a:rPr lang="en" sz="1800" dirty="0"/>
              <a:t>Constant memory</a:t>
            </a:r>
          </a:p>
          <a:p>
            <a:pPr marL="457200" lvl="0" indent="-419100" rtl="0">
              <a:spcBef>
                <a:spcPts val="0"/>
              </a:spcBef>
              <a:buClr>
                <a:schemeClr val="dk1"/>
              </a:buClr>
              <a:buSzPct val="100000"/>
              <a:buFont typeface="Arial"/>
              <a:buChar char="●"/>
            </a:pPr>
            <a:r>
              <a:rPr lang="en" sz="1800" dirty="0"/>
              <a:t>Texture memory</a:t>
            </a:r>
          </a:p>
          <a:p>
            <a:pPr marL="457200" lvl="0" indent="-419100" rtl="0">
              <a:spcBef>
                <a:spcPts val="0"/>
              </a:spcBef>
              <a:buClr>
                <a:schemeClr val="dk1"/>
              </a:buClr>
              <a:buSzPct val="100000"/>
              <a:buFont typeface="Arial"/>
              <a:buChar char="●"/>
            </a:pPr>
            <a:r>
              <a:rPr lang="en" sz="1800" dirty="0"/>
              <a:t>read-only cache (CC 3.5)</a:t>
            </a:r>
          </a:p>
        </p:txBody>
      </p:sp>
      <p:sp>
        <p:nvSpPr>
          <p:cNvPr id="79" name="Shape 7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652569885"/>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L1 Cache</a:t>
            </a:r>
          </a:p>
        </p:txBody>
      </p:sp>
      <p:sp>
        <p:nvSpPr>
          <p:cNvPr id="294" name="Shape 294"/>
          <p:cNvSpPr txBox="1">
            <a:spLocks noGrp="1"/>
          </p:cNvSpPr>
          <p:nvPr>
            <p:ph type="body" idx="1"/>
          </p:nvPr>
        </p:nvSpPr>
        <p:spPr>
          <a:xfrm>
            <a:off x="457200" y="1393722"/>
            <a:ext cx="8229600" cy="3532291"/>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dirty="0"/>
              <a:t>Fermi - caches local &amp; global memory</a:t>
            </a:r>
          </a:p>
          <a:p>
            <a:pPr marL="457200" lvl="0" indent="-419100" rtl="0">
              <a:spcBef>
                <a:spcPts val="0"/>
              </a:spcBef>
              <a:buClr>
                <a:schemeClr val="dk1"/>
              </a:buClr>
              <a:buSzPct val="100000"/>
              <a:buFont typeface="Arial"/>
              <a:buChar char="●"/>
            </a:pPr>
            <a:r>
              <a:rPr lang="en" dirty="0"/>
              <a:t>Kepler, Maxwell - only caches local memory</a:t>
            </a:r>
          </a:p>
          <a:p>
            <a:pPr marL="457200" lvl="0" indent="-419100" rtl="0">
              <a:spcBef>
                <a:spcPts val="0"/>
              </a:spcBef>
              <a:buClr>
                <a:schemeClr val="dk1"/>
              </a:buClr>
              <a:buSzPct val="100000"/>
              <a:buFont typeface="Arial"/>
              <a:buChar char="●"/>
            </a:pPr>
            <a:r>
              <a:rPr lang="en" dirty="0"/>
              <a:t>same hardware as shared memory</a:t>
            </a:r>
          </a:p>
          <a:p>
            <a:pPr marL="457200" lvl="0" indent="-419100" rtl="0">
              <a:spcBef>
                <a:spcPts val="0"/>
              </a:spcBef>
              <a:buClr>
                <a:schemeClr val="dk1"/>
              </a:buClr>
              <a:buSzPct val="100000"/>
              <a:buFont typeface="Arial"/>
              <a:buChar char="●"/>
            </a:pPr>
            <a:r>
              <a:rPr lang="en-US" dirty="0"/>
              <a:t>Nvidia used to allow a </a:t>
            </a:r>
            <a:r>
              <a:rPr lang="en" dirty="0"/>
              <a:t>configurable size (16, 32, 48KB), </a:t>
            </a:r>
            <a:r>
              <a:rPr lang="en-US" dirty="0"/>
              <a:t>but dropped that in recent generations</a:t>
            </a:r>
            <a:endParaRPr lang="en" dirty="0"/>
          </a:p>
          <a:p>
            <a:pPr marL="457200" lvl="0" indent="-419100">
              <a:spcBef>
                <a:spcPts val="0"/>
              </a:spcBef>
              <a:buClr>
                <a:schemeClr val="dk1"/>
              </a:buClr>
              <a:buSzPct val="100000"/>
              <a:buFont typeface="Arial"/>
              <a:buChar char="●"/>
            </a:pPr>
            <a:r>
              <a:rPr lang="en" dirty="0"/>
              <a:t>each SM has its own L1 cache</a:t>
            </a:r>
          </a:p>
        </p:txBody>
      </p:sp>
      <p:sp>
        <p:nvSpPr>
          <p:cNvPr id="295" name="Shape 295"/>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31</a:t>
            </a:fld>
            <a:endParaRPr lang="en"/>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L2 cache</a:t>
            </a:r>
          </a:p>
        </p:txBody>
      </p:sp>
      <p:sp>
        <p:nvSpPr>
          <p:cNvPr id="301" name="Shape 301"/>
          <p:cNvSpPr txBox="1">
            <a:spLocks noGrp="1"/>
          </p:cNvSpPr>
          <p:nvPr>
            <p:ph type="body" idx="1"/>
          </p:nvPr>
        </p:nvSpPr>
        <p:spPr>
          <a:xfrm>
            <a:off x="457200" y="1372982"/>
            <a:ext cx="8229600" cy="3553031"/>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a:t>caches all global &amp; local memory accesses</a:t>
            </a:r>
          </a:p>
          <a:p>
            <a:pPr marL="457200" lvl="0" indent="-419100" rtl="0">
              <a:spcBef>
                <a:spcPts val="0"/>
              </a:spcBef>
              <a:buClr>
                <a:schemeClr val="dk1"/>
              </a:buClr>
              <a:buSzPct val="100000"/>
              <a:buFont typeface="Arial"/>
              <a:buChar char="●"/>
            </a:pPr>
            <a:r>
              <a:rPr lang="en"/>
              <a:t>~1MB in size</a:t>
            </a:r>
          </a:p>
          <a:p>
            <a:pPr marL="457200" lvl="0" indent="-419100">
              <a:spcBef>
                <a:spcPts val="0"/>
              </a:spcBef>
              <a:buClr>
                <a:schemeClr val="dk1"/>
              </a:buClr>
              <a:buSzPct val="100000"/>
              <a:buFont typeface="Arial"/>
              <a:buChar char="●"/>
            </a:pPr>
            <a:r>
              <a:rPr lang="en"/>
              <a:t>shared by all SM’s</a:t>
            </a:r>
          </a:p>
        </p:txBody>
      </p:sp>
      <p:sp>
        <p:nvSpPr>
          <p:cNvPr id="302" name="Shape 302"/>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32</a:t>
            </a:fld>
            <a:endParaRPr lang="en"/>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5D6B-5269-4721-9793-2F45C07D8C5C}"/>
              </a:ext>
            </a:extLst>
          </p:cNvPr>
          <p:cNvSpPr>
            <a:spLocks noGrp="1"/>
          </p:cNvSpPr>
          <p:nvPr>
            <p:ph type="title"/>
          </p:nvPr>
        </p:nvSpPr>
        <p:spPr/>
        <p:txBody>
          <a:bodyPr/>
          <a:lstStyle/>
          <a:p>
            <a:r>
              <a:rPr lang="en-US" dirty="0"/>
              <a:t>L3 Cache</a:t>
            </a:r>
          </a:p>
        </p:txBody>
      </p:sp>
      <p:sp>
        <p:nvSpPr>
          <p:cNvPr id="3" name="Text Placeholder 2">
            <a:extLst>
              <a:ext uri="{FF2B5EF4-FFF2-40B4-BE49-F238E27FC236}">
                <a16:creationId xmlns:a16="http://schemas.microsoft.com/office/drawing/2014/main" id="{24C244C2-4034-4E78-B135-B3F5406E828E}"/>
              </a:ext>
            </a:extLst>
          </p:cNvPr>
          <p:cNvSpPr>
            <a:spLocks noGrp="1"/>
          </p:cNvSpPr>
          <p:nvPr>
            <p:ph type="body" idx="1"/>
          </p:nvPr>
        </p:nvSpPr>
        <p:spPr/>
        <p:txBody>
          <a:bodyPr>
            <a:normAutofit/>
          </a:bodyPr>
          <a:lstStyle/>
          <a:p>
            <a:pPr lvl="1"/>
            <a:r>
              <a:rPr lang="en-US" sz="1900" dirty="0"/>
              <a:t>Another level of cache above L2 cache</a:t>
            </a:r>
          </a:p>
          <a:p>
            <a:pPr lvl="1"/>
            <a:r>
              <a:rPr lang="en-US" sz="1900" dirty="0"/>
              <a:t>Slightly slower (increased latency) than L2 cache but also larger.</a:t>
            </a:r>
          </a:p>
          <a:p>
            <a:pPr marL="150876" lvl="1" indent="0">
              <a:buNone/>
            </a:pPr>
            <a:endParaRPr lang="en-US" sz="1900" dirty="0"/>
          </a:p>
        </p:txBody>
      </p:sp>
      <p:sp>
        <p:nvSpPr>
          <p:cNvPr id="4" name="Slide Number Placeholder 3">
            <a:extLst>
              <a:ext uri="{FF2B5EF4-FFF2-40B4-BE49-F238E27FC236}">
                <a16:creationId xmlns:a16="http://schemas.microsoft.com/office/drawing/2014/main" id="{8FDA1EF0-B0A8-4027-9BF5-590C6BB423BF}"/>
              </a:ext>
            </a:extLst>
          </p:cNvPr>
          <p:cNvSpPr>
            <a:spLocks noGrp="1"/>
          </p:cNvSpPr>
          <p:nvPr>
            <p:ph type="sldNum" idx="12"/>
          </p:nvPr>
        </p:nvSpPr>
        <p:spPr/>
        <p:txBody>
          <a:bodyPr/>
          <a:lstStyle/>
          <a:p>
            <a:pPr>
              <a:spcBef>
                <a:spcPts val="0"/>
              </a:spcBef>
              <a:buNone/>
            </a:pPr>
            <a:fld id="{00000000-1234-1234-1234-123412341234}" type="slidenum">
              <a:rPr lang="en" smtClean="0"/>
              <a:t>33</a:t>
            </a:fld>
            <a:endParaRPr lang="en"/>
          </a:p>
        </p:txBody>
      </p:sp>
    </p:spTree>
    <p:extLst>
      <p:ext uri="{BB962C8B-B14F-4D97-AF65-F5344CB8AC3E}">
        <p14:creationId xmlns:p14="http://schemas.microsoft.com/office/powerpoint/2010/main" val="2415587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Constant Memory</a:t>
            </a:r>
          </a:p>
        </p:txBody>
      </p:sp>
      <p:sp>
        <p:nvSpPr>
          <p:cNvPr id="308" name="Shape 308"/>
          <p:cNvSpPr txBox="1">
            <a:spLocks noGrp="1"/>
          </p:cNvSpPr>
          <p:nvPr>
            <p:ph type="body" idx="1"/>
          </p:nvPr>
        </p:nvSpPr>
        <p:spPr>
          <a:xfrm>
            <a:off x="457200" y="1393722"/>
            <a:ext cx="8229600" cy="3532291"/>
          </a:xfrm>
          <a:prstGeom prst="rect">
            <a:avLst/>
          </a:prstGeom>
        </p:spPr>
        <p:txBody>
          <a:bodyPr lIns="91425" tIns="91425" rIns="91425" bIns="91425" anchor="t" anchorCtr="0">
            <a:noAutofit/>
          </a:bodyPr>
          <a:lstStyle/>
          <a:p>
            <a:pPr marL="76200" indent="0">
              <a:buClr>
                <a:schemeClr val="dk1"/>
              </a:buClr>
              <a:buNone/>
            </a:pPr>
            <a:r>
              <a:rPr lang="en" sz="2400" dirty="0"/>
              <a:t>Constant memory is global memory with a special cache</a:t>
            </a:r>
            <a:endParaRPr lang="en-US" sz="2400" dirty="0"/>
          </a:p>
          <a:p>
            <a:pPr marL="638556" lvl="1" indent="-342900">
              <a:buClr>
                <a:schemeClr val="dk1"/>
              </a:buClr>
              <a:buSzPct val="100000"/>
            </a:pPr>
            <a:r>
              <a:rPr lang="en" sz="2300" dirty="0"/>
              <a:t>Used for constants that cannot be compiled into program</a:t>
            </a:r>
            <a:endParaRPr lang="en-US" sz="2300" dirty="0"/>
          </a:p>
          <a:p>
            <a:pPr marL="638556" lvl="1" indent="-342900">
              <a:buClr>
                <a:schemeClr val="dk1"/>
              </a:buClr>
              <a:buSzPct val="100000"/>
            </a:pPr>
            <a:r>
              <a:rPr lang="en" sz="2200" dirty="0"/>
              <a:t>Constants must be set from host before running kernel.</a:t>
            </a:r>
          </a:p>
          <a:p>
            <a:pPr marL="76200" indent="0">
              <a:buClr>
                <a:schemeClr val="dk1"/>
              </a:buClr>
              <a:buNone/>
            </a:pPr>
            <a:r>
              <a:rPr lang="en" sz="2400" dirty="0"/>
              <a:t>~64KB for user, ~64KB for compiler</a:t>
            </a:r>
          </a:p>
          <a:p>
            <a:pPr marL="638556" lvl="1" indent="-342900">
              <a:buClr>
                <a:schemeClr val="dk1"/>
              </a:buClr>
            </a:pPr>
            <a:r>
              <a:rPr lang="en" sz="2300" dirty="0"/>
              <a:t>kernel arguments are passed through constant memory</a:t>
            </a:r>
            <a:endParaRPr lang="en" sz="2200" dirty="0"/>
          </a:p>
        </p:txBody>
      </p:sp>
      <p:sp>
        <p:nvSpPr>
          <p:cNvPr id="309" name="Shape 30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34</a:t>
            </a:fld>
            <a:endParaRPr lang="en"/>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Constant Cache</a:t>
            </a:r>
          </a:p>
        </p:txBody>
      </p:sp>
      <p:sp>
        <p:nvSpPr>
          <p:cNvPr id="315" name="Shape 315"/>
          <p:cNvSpPr txBox="1">
            <a:spLocks noGrp="1"/>
          </p:cNvSpPr>
          <p:nvPr>
            <p:ph type="body" idx="1"/>
          </p:nvPr>
        </p:nvSpPr>
        <p:spPr>
          <a:xfrm>
            <a:off x="457200" y="1407549"/>
            <a:ext cx="8229600" cy="3518464"/>
          </a:xfrm>
          <a:prstGeom prst="rect">
            <a:avLst/>
          </a:prstGeom>
        </p:spPr>
        <p:txBody>
          <a:bodyPr lIns="91425" tIns="91425" rIns="91425" bIns="91425" anchor="t" anchorCtr="0">
            <a:noAutofit/>
          </a:bodyPr>
          <a:lstStyle/>
          <a:p>
            <a:r>
              <a:rPr lang="en" sz="1800" dirty="0"/>
              <a:t>8KB cache on each SM specially designed to broadcast a single memory address to all threads in a warp (called static indexing)</a:t>
            </a:r>
          </a:p>
          <a:p>
            <a:pPr lvl="1"/>
            <a:r>
              <a:rPr lang="en" sz="1600" dirty="0"/>
              <a:t>Can also load any statically indexed data through constant cache using “load uniform” (LDU) instruction</a:t>
            </a:r>
          </a:p>
          <a:p>
            <a:pPr lvl="1"/>
            <a:r>
              <a:rPr lang="en" sz="1600" dirty="0"/>
              <a:t>Go to </a:t>
            </a:r>
            <a:r>
              <a:rPr lang="en-US" sz="1600" dirty="0">
                <a:latin typeface="Calibri" charset="0"/>
                <a:hlinkClick r:id="rId3"/>
              </a:rPr>
              <a:t>http://www.nvidia.com/object/sc10_cuda_tutorial.html</a:t>
            </a:r>
            <a:r>
              <a:rPr lang="en-US" sz="1600" dirty="0">
                <a:latin typeface="Calibri" charset="0"/>
              </a:rPr>
              <a:t> for more details</a:t>
            </a:r>
          </a:p>
        </p:txBody>
      </p:sp>
      <p:sp>
        <p:nvSpPr>
          <p:cNvPr id="316" name="Shape 316"/>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35</a:t>
            </a:fld>
            <a:endParaRPr lang="en"/>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Shape 321"/>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Constant memory syntax</a:t>
            </a:r>
          </a:p>
        </p:txBody>
      </p:sp>
      <p:sp>
        <p:nvSpPr>
          <p:cNvPr id="322" name="Shape 322"/>
          <p:cNvSpPr txBox="1">
            <a:spLocks noGrp="1"/>
          </p:cNvSpPr>
          <p:nvPr>
            <p:ph type="body" idx="1"/>
          </p:nvPr>
        </p:nvSpPr>
        <p:spPr>
          <a:xfrm>
            <a:off x="457200" y="1372982"/>
            <a:ext cx="8229600" cy="3553031"/>
          </a:xfrm>
          <a:prstGeom prst="rect">
            <a:avLst/>
          </a:prstGeom>
        </p:spPr>
        <p:txBody>
          <a:bodyPr lIns="91425" tIns="91425" rIns="91425" bIns="91425" anchor="t" anchorCtr="0">
            <a:noAutofit/>
          </a:bodyPr>
          <a:lstStyle/>
          <a:p>
            <a:r>
              <a:rPr lang="en" sz="2400" dirty="0"/>
              <a:t>In global scope (outside of kernel, at top level of program):</a:t>
            </a:r>
          </a:p>
          <a:p>
            <a:pPr algn="ctr"/>
            <a:r>
              <a:rPr lang="en" sz="1800" dirty="0">
                <a:latin typeface="Consolas"/>
                <a:ea typeface="Consolas"/>
                <a:cs typeface="Consolas"/>
                <a:sym typeface="Consolas"/>
              </a:rPr>
              <a:t>__constant__ </a:t>
            </a:r>
            <a:r>
              <a:rPr lang="en" sz="1800" dirty="0" err="1">
                <a:solidFill>
                  <a:srgbClr val="000088"/>
                </a:solidFill>
                <a:latin typeface="Consolas"/>
                <a:ea typeface="Consolas"/>
                <a:cs typeface="Consolas"/>
                <a:sym typeface="Consolas"/>
              </a:rPr>
              <a:t>int</a:t>
            </a:r>
            <a:r>
              <a:rPr lang="en" sz="1800" dirty="0">
                <a:latin typeface="Consolas"/>
                <a:ea typeface="Consolas"/>
                <a:cs typeface="Consolas"/>
                <a:sym typeface="Consolas"/>
              </a:rPr>
              <a:t> foo</a:t>
            </a:r>
            <a:r>
              <a:rPr lang="en" sz="1800" dirty="0">
                <a:solidFill>
                  <a:srgbClr val="666600"/>
                </a:solidFill>
                <a:latin typeface="Consolas"/>
                <a:ea typeface="Consolas"/>
                <a:cs typeface="Consolas"/>
                <a:sym typeface="Consolas"/>
              </a:rPr>
              <a:t>[</a:t>
            </a:r>
            <a:r>
              <a:rPr lang="en" sz="1800" dirty="0">
                <a:solidFill>
                  <a:srgbClr val="006666"/>
                </a:solidFill>
                <a:latin typeface="Consolas"/>
                <a:ea typeface="Consolas"/>
                <a:cs typeface="Consolas"/>
                <a:sym typeface="Consolas"/>
              </a:rPr>
              <a:t>1024</a:t>
            </a:r>
            <a:r>
              <a:rPr lang="en" sz="1800" dirty="0">
                <a:solidFill>
                  <a:srgbClr val="666600"/>
                </a:solidFill>
                <a:latin typeface="Consolas"/>
                <a:ea typeface="Consolas"/>
                <a:cs typeface="Consolas"/>
                <a:sym typeface="Consolas"/>
              </a:rPr>
              <a:t>];</a:t>
            </a:r>
          </a:p>
          <a:p>
            <a:pPr algn="ctr" rtl="0">
              <a:spcBef>
                <a:spcPts val="0"/>
              </a:spcBef>
              <a:buNone/>
            </a:pPr>
            <a:endParaRPr sz="2400" dirty="0">
              <a:solidFill>
                <a:srgbClr val="666600"/>
              </a:solidFill>
              <a:latin typeface="Consolas"/>
              <a:ea typeface="Consolas"/>
              <a:cs typeface="Consolas"/>
              <a:sym typeface="Consolas"/>
            </a:endParaRPr>
          </a:p>
          <a:p>
            <a:r>
              <a:rPr lang="en" sz="2400" dirty="0">
                <a:solidFill>
                  <a:srgbClr val="000000"/>
                </a:solidFill>
              </a:rPr>
              <a:t>In host code:</a:t>
            </a:r>
          </a:p>
          <a:p>
            <a:pPr lvl="0" rtl="0">
              <a:spcBef>
                <a:spcPts val="0"/>
              </a:spcBef>
              <a:buClr>
                <a:schemeClr val="dk1"/>
              </a:buClr>
              <a:buFont typeface="Arial"/>
              <a:buNone/>
            </a:pPr>
            <a:endParaRPr sz="2400" dirty="0">
              <a:solidFill>
                <a:srgbClr val="000000"/>
              </a:solidFill>
            </a:endParaRPr>
          </a:p>
          <a:p>
            <a:pPr algn="ctr">
              <a:lnSpc>
                <a:spcPct val="138000"/>
              </a:lnSpc>
              <a:buClr>
                <a:schemeClr val="dk1"/>
              </a:buClr>
              <a:buSzPct val="61111"/>
            </a:pPr>
            <a:r>
              <a:rPr lang="en" sz="1800" dirty="0" err="1">
                <a:latin typeface="Consolas"/>
                <a:ea typeface="Consolas"/>
                <a:cs typeface="Consolas"/>
                <a:sym typeface="Consolas"/>
              </a:rPr>
              <a:t>cudaMemcpyToSymbol</a:t>
            </a:r>
            <a:r>
              <a:rPr lang="en" sz="1800" dirty="0">
                <a:solidFill>
                  <a:srgbClr val="666600"/>
                </a:solidFill>
                <a:latin typeface="Consolas"/>
                <a:ea typeface="Consolas"/>
                <a:cs typeface="Consolas"/>
                <a:sym typeface="Consolas"/>
              </a:rPr>
              <a:t>(</a:t>
            </a:r>
            <a:r>
              <a:rPr lang="en" sz="1800" dirty="0">
                <a:latin typeface="Consolas"/>
                <a:ea typeface="Consolas"/>
                <a:cs typeface="Consolas"/>
                <a:sym typeface="Consolas"/>
              </a:rPr>
              <a:t>foo</a:t>
            </a:r>
            <a:r>
              <a:rPr lang="en" sz="1800" dirty="0">
                <a:solidFill>
                  <a:srgbClr val="666600"/>
                </a:solidFill>
                <a:latin typeface="Consolas"/>
                <a:ea typeface="Consolas"/>
                <a:cs typeface="Consolas"/>
                <a:sym typeface="Consolas"/>
              </a:rPr>
              <a:t>,</a:t>
            </a:r>
            <a:r>
              <a:rPr lang="en" sz="1800" dirty="0">
                <a:latin typeface="Consolas"/>
                <a:ea typeface="Consolas"/>
                <a:cs typeface="Consolas"/>
                <a:sym typeface="Consolas"/>
              </a:rPr>
              <a:t> </a:t>
            </a:r>
            <a:r>
              <a:rPr lang="en" sz="1800" dirty="0" err="1">
                <a:latin typeface="Consolas"/>
                <a:ea typeface="Consolas"/>
                <a:cs typeface="Consolas"/>
                <a:sym typeface="Consolas"/>
              </a:rPr>
              <a:t>h_src</a:t>
            </a:r>
            <a:r>
              <a:rPr lang="en" sz="1800" dirty="0">
                <a:solidFill>
                  <a:srgbClr val="666600"/>
                </a:solidFill>
                <a:latin typeface="Consolas"/>
                <a:ea typeface="Consolas"/>
                <a:cs typeface="Consolas"/>
                <a:sym typeface="Consolas"/>
              </a:rPr>
              <a:t>,</a:t>
            </a:r>
            <a:r>
              <a:rPr lang="en" sz="1800" dirty="0">
                <a:latin typeface="Consolas"/>
                <a:ea typeface="Consolas"/>
                <a:cs typeface="Consolas"/>
                <a:sym typeface="Consolas"/>
              </a:rPr>
              <a:t> </a:t>
            </a:r>
            <a:r>
              <a:rPr lang="en" sz="1800" dirty="0" err="1">
                <a:solidFill>
                  <a:srgbClr val="000088"/>
                </a:solidFill>
                <a:latin typeface="Consolas"/>
                <a:ea typeface="Consolas"/>
                <a:cs typeface="Consolas"/>
                <a:sym typeface="Consolas"/>
              </a:rPr>
              <a:t>sizeof</a:t>
            </a:r>
            <a:r>
              <a:rPr lang="en" sz="1800" dirty="0">
                <a:solidFill>
                  <a:srgbClr val="666600"/>
                </a:solidFill>
                <a:latin typeface="Consolas"/>
                <a:ea typeface="Consolas"/>
                <a:cs typeface="Consolas"/>
                <a:sym typeface="Consolas"/>
              </a:rPr>
              <a:t>(</a:t>
            </a:r>
            <a:r>
              <a:rPr lang="en" sz="1800" dirty="0" err="1">
                <a:solidFill>
                  <a:srgbClr val="000088"/>
                </a:solidFill>
                <a:latin typeface="Consolas"/>
                <a:ea typeface="Consolas"/>
                <a:cs typeface="Consolas"/>
                <a:sym typeface="Consolas"/>
              </a:rPr>
              <a:t>int</a:t>
            </a:r>
            <a:r>
              <a:rPr lang="en" sz="1800" dirty="0">
                <a:solidFill>
                  <a:srgbClr val="666600"/>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666600"/>
                </a:solidFill>
                <a:latin typeface="Consolas"/>
                <a:ea typeface="Consolas"/>
                <a:cs typeface="Consolas"/>
                <a:sym typeface="Consolas"/>
              </a:rPr>
              <a:t>*</a:t>
            </a:r>
            <a:r>
              <a:rPr lang="en" sz="1800" dirty="0">
                <a:latin typeface="Consolas"/>
                <a:ea typeface="Consolas"/>
                <a:cs typeface="Consolas"/>
                <a:sym typeface="Consolas"/>
              </a:rPr>
              <a:t> </a:t>
            </a:r>
            <a:r>
              <a:rPr lang="en" sz="1800" dirty="0">
                <a:solidFill>
                  <a:srgbClr val="006666"/>
                </a:solidFill>
                <a:latin typeface="Consolas"/>
                <a:ea typeface="Consolas"/>
                <a:cs typeface="Consolas"/>
                <a:sym typeface="Consolas"/>
              </a:rPr>
              <a:t>1024</a:t>
            </a:r>
            <a:r>
              <a:rPr lang="en" sz="1800" dirty="0">
                <a:solidFill>
                  <a:srgbClr val="666600"/>
                </a:solidFill>
                <a:latin typeface="Consolas"/>
                <a:ea typeface="Consolas"/>
                <a:cs typeface="Consolas"/>
                <a:sym typeface="Consolas"/>
              </a:rPr>
              <a:t>);</a:t>
            </a:r>
          </a:p>
          <a:p>
            <a:pPr>
              <a:spcBef>
                <a:spcPts val="0"/>
              </a:spcBef>
              <a:buNone/>
            </a:pPr>
            <a:endParaRPr sz="2400" dirty="0">
              <a:solidFill>
                <a:srgbClr val="000000"/>
              </a:solidFill>
            </a:endParaRPr>
          </a:p>
        </p:txBody>
      </p:sp>
      <p:sp>
        <p:nvSpPr>
          <p:cNvPr id="323" name="Shape 323"/>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36</a:t>
            </a:fld>
            <a:endParaRPr lang="en"/>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Shape 328"/>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Texture Memory</a:t>
            </a:r>
          </a:p>
        </p:txBody>
      </p:sp>
      <p:sp>
        <p:nvSpPr>
          <p:cNvPr id="329" name="Shape 329"/>
          <p:cNvSpPr txBox="1">
            <a:spLocks noGrp="1"/>
          </p:cNvSpPr>
          <p:nvPr>
            <p:ph type="body" idx="1"/>
          </p:nvPr>
        </p:nvSpPr>
        <p:spPr>
          <a:xfrm>
            <a:off x="457200" y="1379895"/>
            <a:ext cx="8229600" cy="3546118"/>
          </a:xfrm>
          <a:prstGeom prst="rect">
            <a:avLst/>
          </a:prstGeom>
        </p:spPr>
        <p:txBody>
          <a:bodyPr lIns="91425" tIns="91425" rIns="91425" bIns="91425" anchor="t" anchorCtr="0">
            <a:noAutofit/>
          </a:bodyPr>
          <a:lstStyle/>
          <a:p>
            <a:pPr rtl="0">
              <a:spcBef>
                <a:spcPts val="0"/>
              </a:spcBef>
              <a:buNone/>
            </a:pPr>
            <a:r>
              <a:rPr lang="en" sz="1800" dirty="0"/>
              <a:t>Complicated and only marginally useful for general purpose computation</a:t>
            </a:r>
          </a:p>
          <a:p>
            <a:pPr rtl="0">
              <a:spcBef>
                <a:spcPts val="0"/>
              </a:spcBef>
              <a:buNone/>
            </a:pPr>
            <a:r>
              <a:rPr lang="en" sz="1800" dirty="0"/>
              <a:t>Useful characteristics:</a:t>
            </a:r>
          </a:p>
          <a:p>
            <a:pPr marL="457200" lvl="0" indent="-342900" rtl="0">
              <a:spcBef>
                <a:spcPts val="0"/>
              </a:spcBef>
              <a:buClr>
                <a:schemeClr val="dk1"/>
              </a:buClr>
              <a:buSzPct val="100000"/>
              <a:buFont typeface="Arial"/>
              <a:buChar char="●"/>
            </a:pPr>
            <a:r>
              <a:rPr lang="en" sz="1800" dirty="0"/>
              <a:t>2D or 3D data locality for caching purposes through “CUDA arrays”. Goes into special texture cache.</a:t>
            </a:r>
          </a:p>
          <a:p>
            <a:pPr marL="457200" lvl="0" indent="-342900" rtl="0">
              <a:spcBef>
                <a:spcPts val="0"/>
              </a:spcBef>
              <a:buClr>
                <a:schemeClr val="dk1"/>
              </a:buClr>
              <a:buSzPct val="100000"/>
              <a:buFont typeface="Arial"/>
              <a:buChar char="●"/>
            </a:pPr>
            <a:r>
              <a:rPr lang="en" sz="1800" dirty="0"/>
              <a:t>fast interpolation on 1D, 2D, or 3D array</a:t>
            </a:r>
          </a:p>
          <a:p>
            <a:pPr marL="457200" lvl="0" indent="-342900" rtl="0">
              <a:spcBef>
                <a:spcPts val="0"/>
              </a:spcBef>
              <a:buClr>
                <a:schemeClr val="dk1"/>
              </a:buClr>
              <a:buSzPct val="100000"/>
              <a:buFont typeface="Arial"/>
              <a:buChar char="●"/>
            </a:pPr>
            <a:r>
              <a:rPr lang="en" sz="1800" dirty="0"/>
              <a:t>converting integers to “unitized” floating point numbers</a:t>
            </a:r>
          </a:p>
          <a:p>
            <a:pPr rtl="0">
              <a:spcBef>
                <a:spcPts val="0"/>
              </a:spcBef>
              <a:buNone/>
            </a:pPr>
            <a:r>
              <a:rPr lang="en" sz="1800" dirty="0"/>
              <a:t>Use cases:</a:t>
            </a:r>
          </a:p>
          <a:p>
            <a:pPr marL="457200" lvl="0" indent="-342900" rtl="0">
              <a:spcBef>
                <a:spcPts val="0"/>
              </a:spcBef>
              <a:buClr>
                <a:schemeClr val="dk1"/>
              </a:buClr>
              <a:buSzPct val="100000"/>
              <a:buFont typeface="Arial"/>
              <a:buAutoNum type="arabicParenBoth"/>
            </a:pPr>
            <a:r>
              <a:rPr lang="en" sz="1800" dirty="0"/>
              <a:t>Read input data through texture cache and CUDA array to take advantage of spatial caching. This is the most common use case.</a:t>
            </a:r>
          </a:p>
          <a:p>
            <a:pPr marL="457200" lvl="0" indent="-342900" rtl="0">
              <a:spcBef>
                <a:spcPts val="0"/>
              </a:spcBef>
              <a:buClr>
                <a:schemeClr val="dk1"/>
              </a:buClr>
              <a:buSzPct val="100000"/>
              <a:buFont typeface="Arial"/>
              <a:buAutoNum type="arabicParenBoth"/>
            </a:pPr>
            <a:r>
              <a:rPr lang="en" sz="1800" dirty="0"/>
              <a:t>Take advantage of numerical texture capabilities.</a:t>
            </a:r>
          </a:p>
          <a:p>
            <a:pPr marL="457200" lvl="0" indent="-342900">
              <a:spcBef>
                <a:spcPts val="0"/>
              </a:spcBef>
              <a:buClr>
                <a:schemeClr val="dk1"/>
              </a:buClr>
              <a:buSzPct val="100000"/>
              <a:buFont typeface="Arial"/>
              <a:buAutoNum type="arabicParenBoth"/>
            </a:pPr>
            <a:r>
              <a:rPr lang="en" sz="1800" dirty="0"/>
              <a:t>Interaction with OpenGL and general computer graphics</a:t>
            </a:r>
          </a:p>
        </p:txBody>
      </p:sp>
      <p:sp>
        <p:nvSpPr>
          <p:cNvPr id="330" name="Shape 330"/>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37</a:t>
            </a:fld>
            <a:endParaRPr lang="en"/>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Shape 335"/>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Texture Memory</a:t>
            </a:r>
          </a:p>
        </p:txBody>
      </p:sp>
      <p:sp>
        <p:nvSpPr>
          <p:cNvPr id="336" name="Shape 336"/>
          <p:cNvSpPr txBox="1">
            <a:spLocks noGrp="1"/>
          </p:cNvSpPr>
          <p:nvPr>
            <p:ph type="body" idx="1"/>
          </p:nvPr>
        </p:nvSpPr>
        <p:spPr>
          <a:prstGeom prst="rect">
            <a:avLst/>
          </a:prstGeom>
        </p:spPr>
        <p:txBody>
          <a:bodyPr lIns="91425" tIns="91425" rIns="91425" bIns="91425" anchor="ctr" anchorCtr="0">
            <a:noAutofit/>
          </a:bodyPr>
          <a:lstStyle/>
          <a:p>
            <a:pPr algn="ctr" rtl="0">
              <a:spcBef>
                <a:spcPts val="0"/>
              </a:spcBef>
              <a:buNone/>
            </a:pPr>
            <a:r>
              <a:rPr lang="en" dirty="0"/>
              <a:t>And that’s all we’re going to say on texture memor</a:t>
            </a:r>
            <a:r>
              <a:rPr lang="en-US" dirty="0"/>
              <a:t>y.</a:t>
            </a:r>
            <a:endParaRPr dirty="0"/>
          </a:p>
          <a:p>
            <a:pPr algn="ctr">
              <a:spcBef>
                <a:spcPts val="0"/>
              </a:spcBef>
              <a:buNone/>
            </a:pPr>
            <a:r>
              <a:rPr lang="en" dirty="0"/>
              <a:t>It’s a complex topic, you can learn everything you want to know about it from </a:t>
            </a:r>
            <a:r>
              <a:rPr lang="en-US" dirty="0"/>
              <a:t>the textbook</a:t>
            </a:r>
            <a:endParaRPr lang="en" dirty="0"/>
          </a:p>
        </p:txBody>
      </p:sp>
      <p:sp>
        <p:nvSpPr>
          <p:cNvPr id="337" name="Shape 337"/>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38</a:t>
            </a:fld>
            <a:endParaRPr lang="en"/>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Shape 342"/>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Read-Only Cache (CC 3.5+)</a:t>
            </a:r>
            <a:endParaRPr lang="en-US" dirty="0"/>
          </a:p>
        </p:txBody>
      </p:sp>
      <p:sp>
        <p:nvSpPr>
          <p:cNvPr id="343" name="Shape 343"/>
          <p:cNvSpPr txBox="1">
            <a:spLocks noGrp="1"/>
          </p:cNvSpPr>
          <p:nvPr>
            <p:ph type="body" idx="1"/>
          </p:nvPr>
        </p:nvSpPr>
        <p:spPr>
          <a:xfrm>
            <a:off x="457200" y="1373342"/>
            <a:ext cx="8229600" cy="3552671"/>
          </a:xfrm>
          <a:prstGeom prst="rect">
            <a:avLst/>
          </a:prstGeom>
        </p:spPr>
        <p:txBody>
          <a:bodyPr lIns="91425" tIns="91425" rIns="91425" bIns="91425" anchor="t" anchorCtr="0">
            <a:noAutofit/>
          </a:bodyPr>
          <a:lstStyle/>
          <a:p>
            <a:r>
              <a:rPr lang="en" sz="1800" dirty="0"/>
              <a:t>Many CUDA programs don’t use textures, but we should take advantage of the texture cache hardware.</a:t>
            </a:r>
          </a:p>
          <a:p>
            <a:r>
              <a:rPr lang="en" sz="1800" dirty="0"/>
              <a:t>CC ≥ 3.5 makes it much easier to use texture cache.</a:t>
            </a:r>
          </a:p>
          <a:p>
            <a:pPr lvl="1"/>
            <a:r>
              <a:rPr lang="en" sz="1700" dirty="0"/>
              <a:t>Many </a:t>
            </a:r>
            <a:r>
              <a:rPr lang="en" sz="1700" dirty="0" err="1">
                <a:latin typeface="Consolas"/>
                <a:ea typeface="Consolas"/>
                <a:cs typeface="Consolas"/>
                <a:sym typeface="Consolas"/>
              </a:rPr>
              <a:t>const</a:t>
            </a:r>
            <a:r>
              <a:rPr lang="en" sz="1700" dirty="0">
                <a:latin typeface="Consolas"/>
                <a:ea typeface="Consolas"/>
                <a:cs typeface="Consolas"/>
                <a:sym typeface="Consolas"/>
              </a:rPr>
              <a:t> restrict</a:t>
            </a:r>
            <a:r>
              <a:rPr lang="en" sz="1700" dirty="0"/>
              <a:t> variables will automatically load through texture cache (also called read-only cache).</a:t>
            </a:r>
          </a:p>
          <a:p>
            <a:pPr lvl="1"/>
            <a:r>
              <a:rPr lang="en" sz="1700" dirty="0"/>
              <a:t>Can also force loading through cache with </a:t>
            </a:r>
            <a:r>
              <a:rPr lang="en" sz="1700" dirty="0">
                <a:latin typeface="Consolas"/>
                <a:ea typeface="Consolas"/>
                <a:cs typeface="Consolas"/>
                <a:sym typeface="Consolas"/>
              </a:rPr>
              <a:t>__</a:t>
            </a:r>
            <a:r>
              <a:rPr lang="en" sz="1700" dirty="0" err="1">
                <a:latin typeface="Consolas"/>
                <a:ea typeface="Consolas"/>
                <a:cs typeface="Consolas"/>
                <a:sym typeface="Consolas"/>
              </a:rPr>
              <a:t>ldg</a:t>
            </a:r>
            <a:r>
              <a:rPr lang="en" sz="1700" dirty="0">
                <a:latin typeface="Consolas"/>
                <a:ea typeface="Consolas"/>
                <a:cs typeface="Consolas"/>
                <a:sym typeface="Consolas"/>
              </a:rPr>
              <a:t> </a:t>
            </a:r>
            <a:r>
              <a:rPr lang="en" sz="1700" dirty="0"/>
              <a:t>intrinsic function</a:t>
            </a:r>
          </a:p>
          <a:p>
            <a:r>
              <a:rPr lang="en" sz="1800" dirty="0"/>
              <a:t>Differs from constant memory because doesn’t require static indexing</a:t>
            </a:r>
          </a:p>
        </p:txBody>
      </p:sp>
      <p:sp>
        <p:nvSpPr>
          <p:cNvPr id="344" name="Shape 344"/>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39</a:t>
            </a:fld>
            <a:endParaRPr lang="en"/>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Latency &amp; Throughput</a:t>
            </a:r>
          </a:p>
        </p:txBody>
      </p:sp>
      <p:sp>
        <p:nvSpPr>
          <p:cNvPr id="5" name="Content Placeholder 4"/>
          <p:cNvSpPr>
            <a:spLocks noGrp="1"/>
          </p:cNvSpPr>
          <p:nvPr>
            <p:ph idx="1"/>
          </p:nvPr>
        </p:nvSpPr>
        <p:spPr/>
        <p:txBody>
          <a:bodyPr vert="horz" lIns="0" tIns="45720" rIns="0" bIns="45720" rtlCol="0" anchor="t">
            <a:normAutofit fontScale="77500" lnSpcReduction="20000"/>
          </a:bodyPr>
          <a:lstStyle/>
          <a:p>
            <a:r>
              <a:rPr lang="en-US" b="1" dirty="0">
                <a:latin typeface="serif" charset="0"/>
              </a:rPr>
              <a:t>Latency</a:t>
            </a:r>
            <a:r>
              <a:rPr lang="en-US" dirty="0">
                <a:latin typeface="serif" charset="0"/>
              </a:rPr>
              <a:t> is the delay caused by the physical speed of the hardware</a:t>
            </a:r>
          </a:p>
          <a:p>
            <a:r>
              <a:rPr lang="en-US" b="1" dirty="0">
                <a:latin typeface="serif" charset="0"/>
              </a:rPr>
              <a:t>Throughput</a:t>
            </a:r>
            <a:r>
              <a:rPr lang="en-US" dirty="0">
                <a:latin typeface="serif" charset="0"/>
              </a:rPr>
              <a:t> is the maximum rate of production/processing</a:t>
            </a:r>
          </a:p>
          <a:p>
            <a:endParaRPr lang="en-US" b="1" dirty="0">
              <a:latin typeface="serif" charset="0"/>
            </a:endParaRPr>
          </a:p>
          <a:p>
            <a:r>
              <a:rPr lang="en-US" dirty="0">
                <a:latin typeface="serif" charset="0"/>
              </a:rPr>
              <a:t>CPU = low latency, low throughput</a:t>
            </a:r>
          </a:p>
          <a:p>
            <a:pPr lvl="1"/>
            <a:r>
              <a:rPr lang="en-US" dirty="0">
                <a:latin typeface="serif" charset="0"/>
              </a:rPr>
              <a:t>CPU clock = 3 GHz (3 clocks/ns)</a:t>
            </a:r>
          </a:p>
          <a:p>
            <a:pPr lvl="1"/>
            <a:r>
              <a:rPr lang="en-US" dirty="0">
                <a:latin typeface="serif" charset="0"/>
              </a:rPr>
              <a:t>CPU main memory latency: ~100+ ns</a:t>
            </a:r>
          </a:p>
          <a:p>
            <a:pPr lvl="1"/>
            <a:r>
              <a:rPr lang="en-US" dirty="0">
                <a:latin typeface="serif" charset="0"/>
              </a:rPr>
              <a:t>CPU arithmetic instruction latency: ~1+ ns</a:t>
            </a:r>
          </a:p>
          <a:p>
            <a:r>
              <a:rPr lang="en-US" dirty="0">
                <a:latin typeface="serif" charset="0"/>
              </a:rPr>
              <a:t>GPU = high latency, high throughput</a:t>
            </a:r>
          </a:p>
          <a:p>
            <a:pPr lvl="1"/>
            <a:r>
              <a:rPr lang="en-US" dirty="0">
                <a:latin typeface="serif" charset="0"/>
              </a:rPr>
              <a:t>GPU clock = 1 GHz (1 clock/ns)</a:t>
            </a:r>
          </a:p>
          <a:p>
            <a:pPr lvl="1"/>
            <a:r>
              <a:rPr lang="en-US" dirty="0">
                <a:latin typeface="serif" charset="0"/>
              </a:rPr>
              <a:t>GPU main memory latency: ~300+ ns</a:t>
            </a:r>
            <a:endParaRPr lang="en-US" dirty="0">
              <a:latin typeface="sans-serif" charset="0"/>
            </a:endParaRPr>
          </a:p>
          <a:p>
            <a:pPr lvl="1"/>
            <a:r>
              <a:rPr lang="en-US" dirty="0">
                <a:latin typeface="serif" charset="0"/>
              </a:rPr>
              <a:t>GPU arithmetic instruction latency: ~10+ ns</a:t>
            </a:r>
          </a:p>
          <a:p>
            <a:r>
              <a:rPr lang="en-US" sz="1400" dirty="0">
                <a:latin typeface="serif" charset="0"/>
              </a:rPr>
              <a:t>Above numbers were for Kepler GPUs (e.g. GTX 700 series)</a:t>
            </a:r>
          </a:p>
          <a:p>
            <a:r>
              <a:rPr lang="en-US" sz="1400" dirty="0">
                <a:latin typeface="serif" charset="0"/>
              </a:rPr>
              <a:t>For Fermi, latencies tend to be double that of Kepler GPUs</a:t>
            </a:r>
          </a:p>
          <a:p>
            <a:endParaRPr lang="en-US" dirty="0">
              <a:latin typeface="serif" charset="0"/>
            </a:endParaRPr>
          </a:p>
        </p:txBody>
      </p:sp>
      <p:sp>
        <p:nvSpPr>
          <p:cNvPr id="3" name="Slide Number Placeholder 2"/>
          <p:cNvSpPr>
            <a:spLocks noGrp="1"/>
          </p:cNvSpPr>
          <p:nvPr>
            <p:ph type="sldNum" sz="quarter" idx="12"/>
          </p:nvPr>
        </p:nvSpPr>
        <p:spPr/>
        <p:txBody>
          <a:bodyPr/>
          <a:lstStyle/>
          <a:p>
            <a:pPr>
              <a:spcBef>
                <a:spcPts val="0"/>
              </a:spcBef>
              <a:buNone/>
            </a:pPr>
            <a:fld id="{00000000-1234-1234-1234-123412341234}" type="slidenum">
              <a:rPr lang="en"/>
              <a:t>4</a:t>
            </a:fld>
            <a:endParaRPr lang="en"/>
          </a:p>
        </p:txBody>
      </p:sp>
    </p:spTree>
    <p:extLst>
      <p:ext uri="{BB962C8B-B14F-4D97-AF65-F5344CB8AC3E}">
        <p14:creationId xmlns:p14="http://schemas.microsoft.com/office/powerpoint/2010/main" val="3703142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Questions?</a:t>
            </a:r>
            <a:endParaRPr lang="en-US" dirty="0"/>
          </a:p>
        </p:txBody>
      </p:sp>
      <p:sp>
        <p:nvSpPr>
          <p:cNvPr id="78" name="Shape 78"/>
          <p:cNvSpPr txBox="1">
            <a:spLocks noGrp="1"/>
          </p:cNvSpPr>
          <p:nvPr>
            <p:ph type="body" idx="1"/>
          </p:nvPr>
        </p:nvSpPr>
        <p:spPr>
          <a:xfrm>
            <a:off x="457200" y="1379895"/>
            <a:ext cx="8229600" cy="3546118"/>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 sz="1800" dirty="0"/>
              <a:t>Registers</a:t>
            </a:r>
            <a:endParaRPr lang="en-US" sz="1800" dirty="0"/>
          </a:p>
          <a:p>
            <a:pPr marL="457200" lvl="0" indent="-419100" rtl="0">
              <a:spcBef>
                <a:spcPts val="0"/>
              </a:spcBef>
              <a:buClr>
                <a:schemeClr val="dk1"/>
              </a:buClr>
              <a:buSzPct val="100000"/>
              <a:buFont typeface="Arial"/>
              <a:buChar char="●"/>
            </a:pPr>
            <a:r>
              <a:rPr lang="en" sz="1800" dirty="0"/>
              <a:t>Global memory</a:t>
            </a:r>
            <a:endParaRPr lang="en-US" sz="1800" dirty="0"/>
          </a:p>
          <a:p>
            <a:pPr marL="457200" lvl="0" indent="-419100" rtl="0">
              <a:spcBef>
                <a:spcPts val="0"/>
              </a:spcBef>
              <a:buClr>
                <a:schemeClr val="dk1"/>
              </a:buClr>
              <a:buSzPct val="100000"/>
              <a:buFont typeface="Arial"/>
              <a:buChar char="●"/>
            </a:pPr>
            <a:r>
              <a:rPr lang="en" sz="1800" dirty="0"/>
              <a:t>Local memory</a:t>
            </a:r>
          </a:p>
          <a:p>
            <a:pPr marL="457200" indent="-419100">
              <a:buClr>
                <a:schemeClr val="dk1"/>
              </a:buClr>
              <a:buFont typeface="Arial"/>
              <a:buChar char="●"/>
            </a:pPr>
            <a:r>
              <a:rPr lang="en" sz="1800" dirty="0"/>
              <a:t>Shared memory</a:t>
            </a:r>
          </a:p>
          <a:p>
            <a:pPr marL="457200" indent="-419100">
              <a:buClr>
                <a:schemeClr val="dk1"/>
              </a:buClr>
              <a:buFont typeface="Arial"/>
              <a:buChar char="●"/>
            </a:pPr>
            <a:r>
              <a:rPr lang="en" sz="1800" dirty="0"/>
              <a:t>L1/L2/</a:t>
            </a:r>
            <a:r>
              <a:rPr lang="en-US" sz="1800" dirty="0"/>
              <a:t>L3</a:t>
            </a:r>
            <a:r>
              <a:rPr lang="en" sz="1800" dirty="0"/>
              <a:t> cache</a:t>
            </a:r>
          </a:p>
          <a:p>
            <a:pPr marL="457200" indent="-419100">
              <a:buClr>
                <a:schemeClr val="dk1"/>
              </a:buClr>
              <a:buFont typeface="Arial"/>
              <a:buChar char="●"/>
            </a:pPr>
            <a:r>
              <a:rPr lang="en" sz="1800" dirty="0"/>
              <a:t>Constant memory</a:t>
            </a:r>
          </a:p>
          <a:p>
            <a:pPr marL="457200" lvl="0" indent="-419100" rtl="0">
              <a:spcBef>
                <a:spcPts val="0"/>
              </a:spcBef>
              <a:buClr>
                <a:schemeClr val="dk1"/>
              </a:buClr>
              <a:buSzPct val="100000"/>
              <a:buFont typeface="Arial"/>
              <a:buChar char="●"/>
            </a:pPr>
            <a:r>
              <a:rPr lang="en" sz="1800" dirty="0"/>
              <a:t>Texture memory</a:t>
            </a:r>
          </a:p>
          <a:p>
            <a:pPr marL="457200" lvl="0" indent="-419100" rtl="0">
              <a:spcBef>
                <a:spcPts val="0"/>
              </a:spcBef>
              <a:buClr>
                <a:schemeClr val="dk1"/>
              </a:buClr>
              <a:buSzPct val="100000"/>
              <a:buFont typeface="Arial"/>
              <a:buChar char="●"/>
            </a:pPr>
            <a:r>
              <a:rPr lang="en" sz="1800" dirty="0"/>
              <a:t>Read-only cache (CC 3.5)</a:t>
            </a:r>
          </a:p>
        </p:txBody>
      </p:sp>
      <p:sp>
        <p:nvSpPr>
          <p:cNvPr id="79" name="Shape 7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40</a:t>
            </a:fld>
            <a:endParaRPr lang="en"/>
          </a:p>
        </p:txBody>
      </p:sp>
    </p:spTree>
    <p:extLst>
      <p:ext uri="{BB962C8B-B14F-4D97-AF65-F5344CB8AC3E}">
        <p14:creationId xmlns:p14="http://schemas.microsoft.com/office/powerpoint/2010/main" val="3310833406"/>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1030082"/>
          </a:xfrm>
        </p:spPr>
        <p:txBody>
          <a:bodyPr/>
          <a:lstStyle/>
          <a:p>
            <a:r>
              <a:rPr lang="en-US" dirty="0"/>
              <a:t>Next time.... </a:t>
            </a:r>
          </a:p>
        </p:txBody>
      </p:sp>
      <p:sp>
        <p:nvSpPr>
          <p:cNvPr id="3" name="Text Placeholder 2"/>
          <p:cNvSpPr>
            <a:spLocks noGrp="1"/>
          </p:cNvSpPr>
          <p:nvPr>
            <p:ph type="body" idx="1"/>
          </p:nvPr>
        </p:nvSpPr>
        <p:spPr>
          <a:xfrm>
            <a:off x="457200" y="1386809"/>
            <a:ext cx="8229600" cy="3539204"/>
          </a:xfrm>
        </p:spPr>
        <p:txBody>
          <a:bodyPr/>
          <a:lstStyle/>
          <a:p>
            <a:r>
              <a:rPr lang="en-US" dirty="0"/>
              <a:t>Next lecture will be the last lecture focused on basic GPU knowledge</a:t>
            </a:r>
          </a:p>
          <a:p>
            <a:r>
              <a:rPr lang="en-US" dirty="0"/>
              <a:t>Few more optimization techniques</a:t>
            </a:r>
          </a:p>
          <a:p>
            <a:r>
              <a:rPr lang="en-US" dirty="0"/>
              <a:t>Synchronization</a:t>
            </a:r>
          </a:p>
          <a:p>
            <a:r>
              <a:rPr lang="en-US" dirty="0"/>
              <a:t>Will discuss GPU specific algorithms starting next week</a:t>
            </a:r>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a:t>41</a:t>
            </a:fld>
            <a:endParaRPr lang="en"/>
          </a:p>
        </p:txBody>
      </p:sp>
    </p:spTree>
    <p:extLst>
      <p:ext uri="{BB962C8B-B14F-4D97-AF65-F5344CB8AC3E}">
        <p14:creationId xmlns:p14="http://schemas.microsoft.com/office/powerpoint/2010/main" val="269353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Shape 356"/>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a:t>Compute &amp; IO Throughput</a:t>
            </a:r>
          </a:p>
        </p:txBody>
      </p:sp>
      <p:sp>
        <p:nvSpPr>
          <p:cNvPr id="357" name="Shape 357"/>
          <p:cNvSpPr txBox="1">
            <a:spLocks noGrp="1"/>
          </p:cNvSpPr>
          <p:nvPr>
            <p:ph type="body" idx="1"/>
          </p:nvPr>
        </p:nvSpPr>
        <p:spPr>
          <a:xfrm>
            <a:off x="457200" y="1617965"/>
            <a:ext cx="8229600" cy="557400"/>
          </a:xfrm>
          <a:prstGeom prst="rect">
            <a:avLst/>
          </a:prstGeom>
        </p:spPr>
        <p:txBody>
          <a:bodyPr lIns="91425" tIns="91425" rIns="91425" bIns="91425" anchor="t" anchorCtr="0">
            <a:noAutofit/>
          </a:bodyPr>
          <a:lstStyle/>
          <a:p>
            <a:pPr lvl="0" algn="ctr" rtl="0">
              <a:spcBef>
                <a:spcPts val="0"/>
              </a:spcBef>
              <a:buNone/>
            </a:pPr>
            <a:r>
              <a:rPr lang="en"/>
              <a:t>GeForce GTX Titan Black (GK110 based)</a:t>
            </a:r>
          </a:p>
          <a:p>
            <a:pPr lvl="0">
              <a:spcBef>
                <a:spcPts val="0"/>
              </a:spcBef>
              <a:buNone/>
            </a:pPr>
            <a:endParaRPr sz="2400"/>
          </a:p>
        </p:txBody>
      </p:sp>
      <p:sp>
        <p:nvSpPr>
          <p:cNvPr id="360" name="Shape 360"/>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5</a:t>
            </a:fld>
            <a:endParaRPr lang="en"/>
          </a:p>
        </p:txBody>
      </p:sp>
      <p:graphicFrame>
        <p:nvGraphicFramePr>
          <p:cNvPr id="358" name="Shape 358"/>
          <p:cNvGraphicFramePr/>
          <p:nvPr>
            <p:extLst>
              <p:ext uri="{D42A27DB-BD31-4B8C-83A1-F6EECF244321}">
                <p14:modId xmlns:p14="http://schemas.microsoft.com/office/powerpoint/2010/main" val="2050753216"/>
              </p:ext>
            </p:extLst>
          </p:nvPr>
        </p:nvGraphicFramePr>
        <p:xfrm>
          <a:off x="952500" y="2040823"/>
          <a:ext cx="7239000" cy="792420"/>
        </p:xfrm>
        <a:graphic>
          <a:graphicData uri="http://schemas.openxmlformats.org/drawingml/2006/table">
            <a:tbl>
              <a:tblPr>
                <a:noFill/>
                <a:tableStyleId>{A43E8A51-979A-4D0C-BA6B-29C37D5B2146}</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277487">
                <a:tc>
                  <a:txBody>
                    <a:bodyPr/>
                    <a:lstStyle/>
                    <a:p>
                      <a:pPr>
                        <a:spcBef>
                          <a:spcPts val="0"/>
                        </a:spcBef>
                        <a:buNone/>
                      </a:pPr>
                      <a:r>
                        <a:rPr lang="en" dirty="0"/>
                        <a:t>Compute throughput</a:t>
                      </a:r>
                    </a:p>
                  </a:txBody>
                  <a:tcPr marL="91425" marR="91425" marT="91425" marB="91425"/>
                </a:tc>
                <a:tc>
                  <a:txBody>
                    <a:bodyPr/>
                    <a:lstStyle/>
                    <a:p>
                      <a:pPr>
                        <a:spcBef>
                          <a:spcPts val="0"/>
                        </a:spcBef>
                        <a:buNone/>
                      </a:pPr>
                      <a:r>
                        <a:rPr lang="en" dirty="0"/>
                        <a:t>5 TFLOPS (single precision)</a:t>
                      </a:r>
                    </a:p>
                  </a:txBody>
                  <a:tcPr marL="91425" marR="91425" marT="91425" marB="91425"/>
                </a:tc>
                <a:extLst>
                  <a:ext uri="{0D108BD9-81ED-4DB2-BD59-A6C34878D82A}">
                    <a16:rowId xmlns:a16="http://schemas.microsoft.com/office/drawing/2014/main" val="10000"/>
                  </a:ext>
                </a:extLst>
              </a:tr>
              <a:tr h="277487">
                <a:tc>
                  <a:txBody>
                    <a:bodyPr/>
                    <a:lstStyle/>
                    <a:p>
                      <a:pPr>
                        <a:spcBef>
                          <a:spcPts val="0"/>
                        </a:spcBef>
                        <a:buNone/>
                      </a:pPr>
                      <a:r>
                        <a:rPr lang="en" dirty="0"/>
                        <a:t>Global memory bandwidth</a:t>
                      </a:r>
                    </a:p>
                  </a:txBody>
                  <a:tcPr marL="91425" marR="91425" marT="91425" marB="91425"/>
                </a:tc>
                <a:tc>
                  <a:txBody>
                    <a:bodyPr/>
                    <a:lstStyle/>
                    <a:p>
                      <a:pPr>
                        <a:spcBef>
                          <a:spcPts val="0"/>
                        </a:spcBef>
                        <a:buNone/>
                      </a:pPr>
                      <a:r>
                        <a:rPr lang="en" dirty="0"/>
                        <a:t>336 GB/s (84 </a:t>
                      </a:r>
                      <a:r>
                        <a:rPr lang="en" dirty="0" err="1"/>
                        <a:t>Gfloat</a:t>
                      </a:r>
                      <a:r>
                        <a:rPr lang="en" dirty="0"/>
                        <a:t>/s)</a:t>
                      </a:r>
                    </a:p>
                  </a:txBody>
                  <a:tcPr marL="91425" marR="91425" marT="91425" marB="91425"/>
                </a:tc>
                <a:extLst>
                  <a:ext uri="{0D108BD9-81ED-4DB2-BD59-A6C34878D82A}">
                    <a16:rowId xmlns:a16="http://schemas.microsoft.com/office/drawing/2014/main" val="10001"/>
                  </a:ext>
                </a:extLst>
              </a:tr>
            </a:tbl>
          </a:graphicData>
        </a:graphic>
      </p:graphicFrame>
      <p:sp>
        <p:nvSpPr>
          <p:cNvPr id="359" name="Shape 359"/>
          <p:cNvSpPr txBox="1"/>
          <p:nvPr/>
        </p:nvSpPr>
        <p:spPr>
          <a:xfrm>
            <a:off x="457200" y="2976563"/>
            <a:ext cx="8229600" cy="1627341"/>
          </a:xfrm>
          <a:prstGeom prst="rect">
            <a:avLst/>
          </a:prstGeom>
          <a:noFill/>
          <a:ln>
            <a:noFill/>
          </a:ln>
        </p:spPr>
        <p:txBody>
          <a:bodyPr lIns="91425" tIns="91425" rIns="91425" bIns="91425" anchor="t" anchorCtr="0">
            <a:noAutofit/>
          </a:bodyPr>
          <a:lstStyle/>
          <a:p>
            <a:pPr marL="285750" indent="-285750" rtl="0">
              <a:spcBef>
                <a:spcPts val="0"/>
              </a:spcBef>
              <a:buFont typeface="Arial" panose="020B0604020202020204" pitchFamily="34" charset="0"/>
              <a:buChar char="•"/>
            </a:pPr>
            <a:r>
              <a:rPr lang="en" sz="1800" dirty="0"/>
              <a:t>GPU is very IO limited! IO is very often the throughput bottleneck, so its important to be smart about IO.</a:t>
            </a:r>
          </a:p>
          <a:p>
            <a:pPr marL="285750" indent="-285750">
              <a:buFont typeface="Arial" panose="020B0604020202020204" pitchFamily="34" charset="0"/>
              <a:buChar char="•"/>
            </a:pPr>
            <a:r>
              <a:rPr lang="en" sz="1800" dirty="0"/>
              <a:t>If you want to get beyond ~900 GFLOPS, need to do multiple FLOPs per shared memory load.</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a:t>
            </a:r>
          </a:p>
        </p:txBody>
      </p:sp>
      <p:sp>
        <p:nvSpPr>
          <p:cNvPr id="3" name="Text Placeholder 2"/>
          <p:cNvSpPr>
            <a:spLocks noGrp="1"/>
          </p:cNvSpPr>
          <p:nvPr>
            <p:ph type="body" idx="1"/>
          </p:nvPr>
        </p:nvSpPr>
        <p:spPr>
          <a:xfrm>
            <a:off x="457200" y="1423988"/>
            <a:ext cx="8229600" cy="3153162"/>
          </a:xfrm>
        </p:spPr>
        <p:txBody>
          <a:bodyPr/>
          <a:lstStyle/>
          <a:p>
            <a:r>
              <a:rPr lang="en-US" dirty="0"/>
              <a:t>A </a:t>
            </a:r>
            <a:r>
              <a:rPr lang="en-US" b="1" dirty="0"/>
              <a:t>cache</a:t>
            </a:r>
            <a:r>
              <a:rPr lang="en-US" dirty="0"/>
              <a:t> is a chunk of memory that sits in between a larger pool of memory and the processor</a:t>
            </a:r>
          </a:p>
          <a:p>
            <a:pPr lvl="1"/>
            <a:r>
              <a:rPr lang="en-US" sz="1500" dirty="0"/>
              <a:t>Often times implemented at hardware level</a:t>
            </a:r>
          </a:p>
          <a:p>
            <a:pPr lvl="1"/>
            <a:r>
              <a:rPr lang="en-US" dirty="0"/>
              <a:t>Has much faster access speed than the larger pool of memory</a:t>
            </a:r>
          </a:p>
          <a:p>
            <a:r>
              <a:rPr lang="en-US" dirty="0"/>
              <a:t>When memory is requested, extra memory near the requested memory is read into a cache</a:t>
            </a:r>
          </a:p>
          <a:p>
            <a:pPr lvl="1"/>
            <a:r>
              <a:rPr lang="en-US" sz="1500" dirty="0"/>
              <a:t>Amount read is cache and memory pool specific</a:t>
            </a:r>
          </a:p>
          <a:p>
            <a:pPr lvl="2"/>
            <a:r>
              <a:rPr lang="en-US" sz="1500" dirty="0"/>
              <a:t>Regions of memory that will always be cached together are called </a:t>
            </a:r>
            <a:r>
              <a:rPr lang="en-US" sz="1500" b="1" dirty="0"/>
              <a:t>cache lines</a:t>
            </a:r>
          </a:p>
          <a:p>
            <a:pPr lvl="1"/>
            <a:r>
              <a:rPr lang="en-US" sz="1500" dirty="0"/>
              <a:t>This makes future accesses likely to be found in the cache</a:t>
            </a:r>
          </a:p>
          <a:p>
            <a:pPr lvl="2"/>
            <a:r>
              <a:rPr lang="en-US" sz="1500" dirty="0"/>
              <a:t>Such accesses are called </a:t>
            </a:r>
            <a:r>
              <a:rPr lang="en-US" sz="1500" b="1" dirty="0"/>
              <a:t>cache hits</a:t>
            </a:r>
            <a:r>
              <a:rPr lang="en-US" sz="1500" dirty="0"/>
              <a:t> and allow much faster access</a:t>
            </a:r>
          </a:p>
          <a:p>
            <a:pPr lvl="2"/>
            <a:r>
              <a:rPr lang="en-US" sz="1500" dirty="0"/>
              <a:t>If an access is not found in the cache, it's called a </a:t>
            </a:r>
            <a:r>
              <a:rPr lang="en-US" sz="1500" b="1" dirty="0"/>
              <a:t>cache miss</a:t>
            </a:r>
            <a:r>
              <a:rPr lang="en-US" sz="1500" dirty="0"/>
              <a:t> (and there is obviously no performance gain)</a:t>
            </a:r>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69385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prstGeom prst="rect">
            <a:avLst/>
          </a:prstGeom>
        </p:spPr>
        <p:txBody>
          <a:bodyPr lIns="91425" tIns="91425" rIns="91425" bIns="91425" anchor="b" anchorCtr="0">
            <a:noAutofit/>
          </a:bodyPr>
          <a:lstStyle/>
          <a:p>
            <a:pPr>
              <a:spcBef>
                <a:spcPts val="0"/>
              </a:spcBef>
              <a:buNone/>
            </a:pPr>
            <a:r>
              <a:rPr lang="en" dirty="0"/>
              <a:t>GPU Memory Breakdown</a:t>
            </a:r>
          </a:p>
        </p:txBody>
      </p:sp>
      <p:sp>
        <p:nvSpPr>
          <p:cNvPr id="78" name="Shape 78"/>
          <p:cNvSpPr txBox="1">
            <a:spLocks noGrp="1"/>
          </p:cNvSpPr>
          <p:nvPr>
            <p:ph type="body" idx="1"/>
          </p:nvPr>
        </p:nvSpPr>
        <p:spPr>
          <a:xfrm>
            <a:off x="457200" y="1379895"/>
            <a:ext cx="8229600" cy="3546118"/>
          </a:xfrm>
          <a:prstGeom prst="rect">
            <a:avLst/>
          </a:prstGeom>
        </p:spPr>
        <p:txBody>
          <a:bodyPr lIns="91425" tIns="91425" rIns="91425" bIns="91425" anchor="t" anchorCtr="0">
            <a:noAutofit/>
          </a:bodyPr>
          <a:lstStyle/>
          <a:p>
            <a:pPr marL="457200" indent="-419100">
              <a:buClr>
                <a:schemeClr val="dk1"/>
              </a:buClr>
              <a:buFont typeface="Arial"/>
              <a:buChar char="●"/>
            </a:pPr>
            <a:r>
              <a:rPr lang="en" sz="1800" dirty="0">
                <a:latin typeface="Calibri"/>
              </a:rPr>
              <a:t>Registers</a:t>
            </a:r>
          </a:p>
          <a:p>
            <a:pPr marL="457200" indent="-419100">
              <a:buClr>
                <a:schemeClr val="dk1"/>
              </a:buClr>
              <a:buFont typeface="Arial"/>
              <a:buChar char="●"/>
            </a:pPr>
            <a:r>
              <a:rPr lang="en" sz="1800" dirty="0">
                <a:latin typeface="Calibri"/>
              </a:rPr>
              <a:t>Local memory</a:t>
            </a:r>
          </a:p>
          <a:p>
            <a:pPr marL="457200" lvl="0" indent="-419100" rtl="0">
              <a:spcBef>
                <a:spcPts val="0"/>
              </a:spcBef>
              <a:buClr>
                <a:schemeClr val="dk1"/>
              </a:buClr>
              <a:buSzPct val="100000"/>
              <a:buFont typeface="Arial"/>
              <a:buChar char="●"/>
            </a:pPr>
            <a:r>
              <a:rPr lang="en" sz="1800" dirty="0"/>
              <a:t>Global memory</a:t>
            </a:r>
            <a:endParaRPr lang="en-US" sz="1800" dirty="0"/>
          </a:p>
          <a:p>
            <a:pPr marL="457200" indent="-419100">
              <a:buClr>
                <a:schemeClr val="dk1"/>
              </a:buClr>
              <a:buFont typeface="Arial"/>
              <a:buChar char="●"/>
            </a:pPr>
            <a:r>
              <a:rPr lang="en" sz="1800" dirty="0"/>
              <a:t>Shared memory</a:t>
            </a:r>
          </a:p>
          <a:p>
            <a:pPr marL="457200" indent="-419100">
              <a:buClr>
                <a:schemeClr val="dk1"/>
              </a:buClr>
              <a:buFont typeface="Arial"/>
              <a:buChar char="●"/>
            </a:pPr>
            <a:r>
              <a:rPr lang="en" sz="1800" dirty="0"/>
              <a:t>L1/L2/</a:t>
            </a:r>
            <a:r>
              <a:rPr lang="en-US" sz="1800" dirty="0"/>
              <a:t>L3</a:t>
            </a:r>
            <a:r>
              <a:rPr lang="en" sz="1800" dirty="0"/>
              <a:t> cache</a:t>
            </a:r>
          </a:p>
          <a:p>
            <a:pPr marL="457200" indent="-419100">
              <a:buClr>
                <a:schemeClr val="dk1"/>
              </a:buClr>
              <a:buFont typeface="Arial"/>
              <a:buChar char="●"/>
            </a:pPr>
            <a:r>
              <a:rPr lang="en" sz="1800" dirty="0"/>
              <a:t>Constant memory</a:t>
            </a:r>
          </a:p>
          <a:p>
            <a:pPr marL="457200" lvl="0" indent="-419100" rtl="0">
              <a:spcBef>
                <a:spcPts val="0"/>
              </a:spcBef>
              <a:buClr>
                <a:schemeClr val="dk1"/>
              </a:buClr>
              <a:buSzPct val="100000"/>
              <a:buFont typeface="Arial"/>
              <a:buChar char="●"/>
            </a:pPr>
            <a:r>
              <a:rPr lang="en" sz="1800" dirty="0"/>
              <a:t>Texture memory</a:t>
            </a:r>
          </a:p>
          <a:p>
            <a:pPr marL="457200" lvl="0" indent="-419100" rtl="0">
              <a:spcBef>
                <a:spcPts val="0"/>
              </a:spcBef>
              <a:buClr>
                <a:schemeClr val="dk1"/>
              </a:buClr>
              <a:buSzPct val="100000"/>
              <a:buFont typeface="Arial"/>
              <a:buChar char="●"/>
            </a:pPr>
            <a:r>
              <a:rPr lang="en" sz="1800" dirty="0"/>
              <a:t>Read-only cache (CC 3.5+)</a:t>
            </a:r>
          </a:p>
        </p:txBody>
      </p:sp>
      <p:sp>
        <p:nvSpPr>
          <p:cNvPr id="79" name="Shape 79"/>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7</a:t>
            </a:fld>
            <a:endParaRPr lang="e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370" y="85344"/>
            <a:ext cx="3990120" cy="4664506"/>
          </a:xfrm>
          <a:prstGeom prst="rect">
            <a:avLst/>
          </a:prstGeom>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Part 1</a:t>
            </a:r>
            <a:endParaRPr lang="en-US" dirty="0"/>
          </a:p>
        </p:txBody>
      </p:sp>
      <p:sp>
        <p:nvSpPr>
          <p:cNvPr id="3" name="Text Placeholder 2"/>
          <p:cNvSpPr>
            <a:spLocks noGrp="1"/>
          </p:cNvSpPr>
          <p:nvPr>
            <p:ph type="body" idx="1"/>
          </p:nvPr>
        </p:nvSpPr>
        <p:spPr>
          <a:xfrm>
            <a:off x="457200" y="1304925"/>
            <a:ext cx="8229600" cy="3725699"/>
          </a:xfrm>
        </p:spPr>
        <p:txBody>
          <a:bodyPr/>
          <a:lstStyle/>
          <a:p>
            <a:r>
              <a:rPr lang="en-US" dirty="0"/>
              <a:t>Registers: The fastest form of memory on the multi-processor. Is only accessible by the thread. Has the lifetime of the thread. </a:t>
            </a:r>
          </a:p>
          <a:p>
            <a:endParaRPr lang="en-US" dirty="0"/>
          </a:p>
          <a:p>
            <a:r>
              <a:rPr lang="en-US" dirty="0"/>
              <a:t>Local memory: Resides in global memory and can be 150x slower than register or shared memory. Is only accessible by the thread. Has the lifetime of the thread.</a:t>
            </a:r>
          </a:p>
          <a:p>
            <a:endParaRPr lang="en-US" dirty="0"/>
          </a:p>
          <a:p>
            <a:r>
              <a:rPr lang="en-US" dirty="0"/>
              <a:t>Shared Memory: Can be as fast as a register when there are no bank conflicts or when reading from the same address. Accessible by any thread of the block from which it was created. Has the lifetime of the block. </a:t>
            </a:r>
          </a:p>
          <a:p>
            <a:endParaRPr lang="en-US" dirty="0"/>
          </a:p>
          <a:p>
            <a:r>
              <a:rPr lang="en-US" dirty="0"/>
              <a:t>Global memory: Potentially 150x slower than register or shared memory -- watch out for </a:t>
            </a:r>
            <a:r>
              <a:rPr lang="en-US" dirty="0" err="1"/>
              <a:t>uncoalesced</a:t>
            </a:r>
            <a:r>
              <a:rPr lang="en-US" dirty="0"/>
              <a:t> reads and writes. Accessible from either the host or device. Has the lifetime of the application—that is, it persistent between kernel launches. </a:t>
            </a:r>
          </a:p>
          <a:p>
            <a:endParaRPr lang="en-US" dirty="0"/>
          </a:p>
        </p:txBody>
      </p:sp>
      <p:sp>
        <p:nvSpPr>
          <p:cNvPr id="4" name="Slide Number Placeholder 3"/>
          <p:cNvSpPr>
            <a:spLocks noGrp="1"/>
          </p:cNvSpPr>
          <p:nvPr>
            <p:ph type="sldNum" idx="12"/>
          </p:nvPr>
        </p:nvSpPr>
        <p:spPr/>
        <p:txBody>
          <a:bodyPr/>
          <a:lstStyle/>
          <a:p>
            <a:pPr>
              <a:spcBef>
                <a:spcPts val="0"/>
              </a:spcBef>
              <a:buNone/>
            </a:pPr>
            <a:fld id="{00000000-1234-1234-1234-123412341234}" type="slidenum">
              <a:rPr lang="en" smtClean="0"/>
              <a:t>8</a:t>
            </a:fld>
            <a:endParaRPr lang="en"/>
          </a:p>
        </p:txBody>
      </p:sp>
    </p:spTree>
    <p:extLst>
      <p:ext uri="{BB962C8B-B14F-4D97-AF65-F5344CB8AC3E}">
        <p14:creationId xmlns:p14="http://schemas.microsoft.com/office/powerpoint/2010/main" val="47697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2932649" y="107075"/>
            <a:ext cx="3278704" cy="4209399"/>
          </a:xfrm>
          <a:prstGeom prst="rect">
            <a:avLst/>
          </a:prstGeom>
          <a:noFill/>
          <a:ln>
            <a:noFill/>
          </a:ln>
        </p:spPr>
      </p:pic>
      <p:sp>
        <p:nvSpPr>
          <p:cNvPr id="85" name="Shape 85"/>
          <p:cNvSpPr txBox="1">
            <a:spLocks noGrp="1"/>
          </p:cNvSpPr>
          <p:nvPr>
            <p:ph type="body" idx="1"/>
          </p:nvPr>
        </p:nvSpPr>
        <p:spPr>
          <a:prstGeom prst="rect">
            <a:avLst/>
          </a:prstGeom>
        </p:spPr>
        <p:txBody>
          <a:bodyPr lIns="91425" tIns="91425" rIns="91425" bIns="91425" anchor="t" anchorCtr="0">
            <a:noAutofit/>
          </a:bodyPr>
          <a:lstStyle/>
          <a:p>
            <a:pPr>
              <a:spcBef>
                <a:spcPts val="0"/>
              </a:spcBef>
              <a:buNone/>
            </a:pPr>
            <a:r>
              <a:rPr lang="en"/>
              <a:t>Memory Scope</a:t>
            </a:r>
          </a:p>
        </p:txBody>
      </p:sp>
      <p:sp>
        <p:nvSpPr>
          <p:cNvPr id="88" name="Shape 88"/>
          <p:cNvSpPr txBox="1">
            <a:spLocks noGrp="1"/>
          </p:cNvSpPr>
          <p:nvPr>
            <p:ph type="sldNum" idx="12"/>
          </p:nvPr>
        </p:nvSpPr>
        <p:spPr>
          <a:prstGeom prst="rect">
            <a:avLst/>
          </a:prstGeom>
        </p:spPr>
        <p:txBody>
          <a:bodyPr lIns="91425" tIns="91425" rIns="91425" bIns="91425" anchor="ctr" anchorCtr="0">
            <a:noAutofit/>
          </a:bodyPr>
          <a:lstStyle/>
          <a:p>
            <a:pPr>
              <a:spcBef>
                <a:spcPts val="0"/>
              </a:spcBef>
              <a:buNone/>
            </a:pPr>
            <a:fld id="{00000000-1234-1234-1234-123412341234}" type="slidenum">
              <a:rPr lang="en"/>
              <a:t>9</a:t>
            </a:fld>
            <a:endParaRPr lang="en"/>
          </a:p>
        </p:txBody>
      </p:sp>
    </p:spTree>
    <p:extLst>
      <p:ext uri="{BB962C8B-B14F-4D97-AF65-F5344CB8AC3E}">
        <p14:creationId xmlns:p14="http://schemas.microsoft.com/office/powerpoint/2010/main" val="4009177743"/>
      </p:ext>
    </p:extLst>
  </p:cSld>
  <p:clrMapOvr>
    <a:masterClrMapping/>
  </p:clrMapOvr>
  <p:transition spd="slow">
    <p:cut/>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555</TotalTime>
  <Words>3418</Words>
  <Application>Microsoft Macintosh PowerPoint</Application>
  <PresentationFormat>On-screen Show (16:9)</PresentationFormat>
  <Paragraphs>406</Paragraphs>
  <Slides>41</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sans-serif</vt:lpstr>
      <vt:lpstr>serif</vt:lpstr>
      <vt:lpstr>Arial</vt:lpstr>
      <vt:lpstr>Calibri</vt:lpstr>
      <vt:lpstr>Calibri Light</vt:lpstr>
      <vt:lpstr>Consolas</vt:lpstr>
      <vt:lpstr>Retrospect</vt:lpstr>
      <vt:lpstr>CS 179: GPU Programming</vt:lpstr>
      <vt:lpstr>Last time</vt:lpstr>
      <vt:lpstr>This time</vt:lpstr>
      <vt:lpstr>Latency &amp; Throughput</vt:lpstr>
      <vt:lpstr>Compute &amp; IO Throughput</vt:lpstr>
      <vt:lpstr>Cache</vt:lpstr>
      <vt:lpstr>GPU Memory Breakdown</vt:lpstr>
      <vt:lpstr>Part 1</vt:lpstr>
      <vt:lpstr>PowerPoint Presentation</vt:lpstr>
      <vt:lpstr>Global Memory</vt:lpstr>
      <vt:lpstr>PowerPoint Presentation</vt:lpstr>
      <vt:lpstr>Accessing global memory efficiently</vt:lpstr>
      <vt:lpstr>Memory Coalescing</vt:lpstr>
      <vt:lpstr>PowerPoint Presentation</vt:lpstr>
      <vt:lpstr>PowerPoint Presentation</vt:lpstr>
      <vt:lpstr>Shared Memory</vt:lpstr>
      <vt:lpstr>Shared memory syntax</vt:lpstr>
      <vt:lpstr>A shared memory application</vt:lpstr>
      <vt:lpstr>Computational Intensity</vt:lpstr>
      <vt:lpstr>A common pattern in kernels</vt:lpstr>
      <vt:lpstr>Bank Conflicts</vt:lpstr>
      <vt:lpstr>PowerPoint Presentation</vt:lpstr>
      <vt:lpstr>Bank conflicts and strides</vt:lpstr>
      <vt:lpstr>Padding to avoid bank conflicts</vt:lpstr>
      <vt:lpstr>Registers</vt:lpstr>
      <vt:lpstr>Local Memory</vt:lpstr>
      <vt:lpstr>Register spilling example</vt:lpstr>
      <vt:lpstr>Register spilling example</vt:lpstr>
      <vt:lpstr>Questions?</vt:lpstr>
      <vt:lpstr>Part 2</vt:lpstr>
      <vt:lpstr>L1 Cache</vt:lpstr>
      <vt:lpstr>L2 cache</vt:lpstr>
      <vt:lpstr>L3 Cache</vt:lpstr>
      <vt:lpstr>Constant Memory</vt:lpstr>
      <vt:lpstr>Constant Cache</vt:lpstr>
      <vt:lpstr>Constant memory syntax</vt:lpstr>
      <vt:lpstr>Texture Memory</vt:lpstr>
      <vt:lpstr>Texture Memory</vt:lpstr>
      <vt:lpstr>Read-Only Cache (CC 3.5+)</vt:lpstr>
      <vt:lpstr>Questions?</vt:lpstr>
      <vt:lpstr>Next time....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179: GPU Computing</dc:title>
  <dc:creator>tyler port</dc:creator>
  <cp:lastModifiedBy>Jenny Lee</cp:lastModifiedBy>
  <cp:revision>121</cp:revision>
  <dcterms:modified xsi:type="dcterms:W3CDTF">2019-04-08T20:50:53Z</dcterms:modified>
</cp:coreProperties>
</file>