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93" r:id="rId3"/>
    <p:sldId id="269" r:id="rId4"/>
    <p:sldId id="290" r:id="rId5"/>
    <p:sldId id="284" r:id="rId6"/>
    <p:sldId id="294" r:id="rId7"/>
    <p:sldId id="296" r:id="rId8"/>
    <p:sldId id="289" r:id="rId9"/>
    <p:sldId id="288" r:id="rId10"/>
    <p:sldId id="285" r:id="rId11"/>
    <p:sldId id="297" r:id="rId12"/>
    <p:sldId id="275" r:id="rId13"/>
    <p:sldId id="286" r:id="rId14"/>
    <p:sldId id="277" r:id="rId15"/>
    <p:sldId id="287" r:id="rId16"/>
    <p:sldId id="279" r:id="rId17"/>
    <p:sldId id="282" r:id="rId18"/>
    <p:sldId id="298" r:id="rId19"/>
    <p:sldId id="281" r:id="rId20"/>
    <p:sldId id="283" r:id="rId21"/>
    <p:sldId id="291" r:id="rId22"/>
    <p:sldId id="292" r:id="rId23"/>
    <p:sldId id="299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4"/>
    <p:restoredTop sz="71689"/>
  </p:normalViewPr>
  <p:slideViewPr>
    <p:cSldViewPr snapToGrid="0">
      <p:cViewPr>
        <p:scale>
          <a:sx n="115" d="100"/>
          <a:sy n="115" d="100"/>
        </p:scale>
        <p:origin x="1112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named because an atom is the “smallest unit” even though this isn’t really true.</a:t>
            </a:r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atomic adds solve the problem of the previous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1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Instruction dependencies are important to think about for high performance computing on x86, Nvidia architectures.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is just an unrolled for loop.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2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x0 = x[0] lines indicate loading from memory into register, about 300 clocks.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instructions can overlap? Can we do better at overlapping instructions to hide latency?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HPC involves a lot of worrying about if the compiler is doing what you want.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x0 = x[0] lines indicate loading from memory into register, about 300 clocks.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Which instructions can overlap? Can we do better at overlapping instructions to hide latency?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HPC involves a lot of worrying about if the compiler is doing what you want.</a:t>
            </a:r>
          </a:p>
        </p:txBody>
      </p:sp>
    </p:spTree>
    <p:extLst>
      <p:ext uri="{BB962C8B-B14F-4D97-AF65-F5344CB8AC3E}">
        <p14:creationId xmlns:p14="http://schemas.microsoft.com/office/powerpoint/2010/main" val="9492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Each scheduler has 2 dispatchers.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Can start 2 instructions at once only if there are no instruction dependencies.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Note that it now takes up to 80 warp instructions to hide latency of warp add (10 cycles) rather than just 10 warp instructions.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GK110 has 15 SMs, so on a single clock up to 15 * 8 = 120 warp instructions initiated =&gt; 120 * 32 = 3840 scalar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50117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We fit some integer number of blocks onto each SM.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threads/block matters because (combined with the number of blocks) let’s us know how many warps there are on the SM.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80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So what determines how many blocks are put on the SM? 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/>
              <a:t>register usage / block. You can specify __</a:t>
            </a:r>
            <a:r>
              <a:rPr lang="en-US" dirty="0" err="1"/>
              <a:t>launch_bounds</a:t>
            </a:r>
            <a:r>
              <a:rPr lang="en-US" dirty="0"/>
              <a:t>__ to limit register usage. Can easily get register usage numbers by setting a flag in </a:t>
            </a:r>
            <a:r>
              <a:rPr lang="en-US" dirty="0" err="1"/>
              <a:t>nvcc</a:t>
            </a:r>
            <a:r>
              <a:rPr lang="en-US" dirty="0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 err="1"/>
              <a:t>shmem</a:t>
            </a:r>
            <a:r>
              <a:rPr lang="en-US" dirty="0"/>
              <a:t> / block.</a:t>
            </a:r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Could also consider “register occupancy” or “shared memory occupancy”, but I’ve never heard of anyone doing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0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ask what max threads / SM and max threads / block mean about how many blocks we need to achieve full occupancy</a:t>
            </a:r>
          </a:p>
        </p:txBody>
      </p:sp>
    </p:spTree>
    <p:extLst>
      <p:ext uri="{BB962C8B-B14F-4D97-AF65-F5344CB8AC3E}">
        <p14:creationId xmlns:p14="http://schemas.microsoft.com/office/powerpoint/2010/main" val="3673083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Higher occupancy is generally better, but certainly not always. Why might lower occupancy be better?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Lower occupancy allows hiding less latency, but there is also (hopefully) less latency to hide because each thread has more resources.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Share that for my GPU matrix multiplication implementation I found 25% occupancy works best (because 128 registers/thread)</a:t>
            </a:r>
          </a:p>
        </p:txBody>
      </p:sp>
    </p:spTree>
    <p:extLst>
      <p:ext uri="{BB962C8B-B14F-4D97-AF65-F5344CB8AC3E}">
        <p14:creationId xmlns:p14="http://schemas.microsoft.com/office/powerpoint/2010/main" val="11595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I’ll mention shared memory a few more times in this lecture. shared memory is user programmable cache on SM.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0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42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For the first example, I’m assuming a thread will touch elements in shared memory that were loaded by another thread. 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/>
              <a:t>We can’t start processing until we know all threads have finished loading their data into shared memory.</a:t>
            </a:r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buNone/>
            </a:pPr>
            <a:r>
              <a:rPr lang="en-US" dirty="0"/>
              <a:t>When summing a list of numbers, multiple threads/blocks all need to write to a single memory address. Need some synchronization.</a:t>
            </a:r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dining philosophers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9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2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-US" dirty="0"/>
              <a:t>named because an atom is the “smallest unit” even though this isn’t really true.</a:t>
            </a:r>
          </a:p>
          <a:p>
            <a:pPr rtl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dirty="0"/>
              <a:t>atomic adds solve the problem of the previous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4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55545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6174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296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22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27540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378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15704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9218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0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50336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0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84267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9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content/GTC-2010/pdfs/2238_GTC2010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on-demand.gputechconf.com/gtc-express/2011/presentations/cuda_webinars_WarpsAndOccupancy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CS 179: GPU Programming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637052"/>
                </a:solidFill>
                <a:latin typeface="Calibri Light" charset="0"/>
              </a:rPr>
              <a:t>Lecture 5: </a:t>
            </a:r>
            <a:r>
              <a:rPr lang="en-US" dirty="0">
                <a:solidFill>
                  <a:srgbClr val="637052"/>
                </a:solidFill>
                <a:latin typeface="Calibri Light" charset="0"/>
              </a:rPr>
              <a:t>Synchronization and ILP</a:t>
            </a:r>
            <a:endParaRPr lang="en-US" dirty="0"/>
          </a:p>
        </p:txBody>
      </p:sp>
      <p:sp>
        <p:nvSpPr>
          <p:cNvPr id="42" name="Shape 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043909"/>
          </a:xfrm>
        </p:spPr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9720"/>
            <a:ext cx="8229600" cy="3566293"/>
          </a:xfrm>
        </p:spPr>
        <p:txBody>
          <a:bodyPr/>
          <a:lstStyle/>
          <a:p>
            <a:r>
              <a:rPr lang="en-US" sz="1600" b="1" dirty="0"/>
              <a:t>Atomic Operations</a:t>
            </a:r>
            <a:r>
              <a:rPr lang="en-US" sz="1600" dirty="0"/>
              <a:t> are operations that ONLY happen in sequence</a:t>
            </a:r>
          </a:p>
          <a:p>
            <a:pPr lvl="1"/>
            <a:r>
              <a:rPr lang="en-US" sz="1600" dirty="0"/>
              <a:t>For example, if you want to add up N numbers by adding the numbers to a variable that starts in 0, you must add one number at a time</a:t>
            </a:r>
          </a:p>
          <a:p>
            <a:pPr lvl="2"/>
            <a:r>
              <a:rPr lang="en-US" sz="1600" dirty="0"/>
              <a:t>Don't do this though. We'll talk about better ways to do this in the next lecture. Only use when you have no 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46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043909"/>
          </a:xfrm>
        </p:spPr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9720"/>
            <a:ext cx="8229600" cy="3566293"/>
          </a:xfrm>
        </p:spPr>
        <p:txBody>
          <a:bodyPr>
            <a:normAutofit/>
          </a:bodyPr>
          <a:lstStyle/>
          <a:p>
            <a:r>
              <a:rPr lang="en-US" sz="2000" dirty="0"/>
              <a:t>CUDA provides built in atomic operations</a:t>
            </a:r>
          </a:p>
          <a:p>
            <a:pPr lvl="1"/>
            <a:r>
              <a:rPr lang="en-US" sz="2000" dirty="0"/>
              <a:t>Use the functions: atomic&lt;op&gt;(float *address, float </a:t>
            </a:r>
            <a:r>
              <a:rPr lang="en-US" sz="2000" dirty="0" err="1"/>
              <a:t>val</a:t>
            </a:r>
            <a:r>
              <a:rPr lang="en-US" sz="2000" dirty="0"/>
              <a:t>);</a:t>
            </a:r>
          </a:p>
          <a:p>
            <a:pPr lvl="2"/>
            <a:r>
              <a:rPr lang="en-US" sz="1800" dirty="0"/>
              <a:t>Replace &lt;op&gt; with one of: Add, Sub, </a:t>
            </a:r>
            <a:r>
              <a:rPr lang="en-US" sz="1800" dirty="0" err="1"/>
              <a:t>Exch</a:t>
            </a:r>
            <a:r>
              <a:rPr lang="en-US" sz="1800" dirty="0"/>
              <a:t>, Min, Max, Inc, Dec, And, Or, </a:t>
            </a:r>
            <a:r>
              <a:rPr lang="en-US" sz="1800" dirty="0" err="1"/>
              <a:t>Xor</a:t>
            </a:r>
            <a:endParaRPr lang="en-US" sz="1800" dirty="0"/>
          </a:p>
          <a:p>
            <a:pPr lvl="3"/>
            <a:r>
              <a:rPr lang="en-US" sz="1800" dirty="0"/>
              <a:t>e.g. </a:t>
            </a:r>
            <a:r>
              <a:rPr lang="en-US" sz="1800" dirty="0" err="1"/>
              <a:t>atomicAdd</a:t>
            </a:r>
            <a:r>
              <a:rPr lang="en-US" sz="1800" dirty="0"/>
              <a:t>(float *address, float </a:t>
            </a:r>
            <a:r>
              <a:rPr lang="en-US" sz="1800" dirty="0" err="1"/>
              <a:t>val</a:t>
            </a:r>
            <a:r>
              <a:rPr lang="en-US" sz="1800" dirty="0"/>
              <a:t>) for atomic addition</a:t>
            </a:r>
          </a:p>
          <a:p>
            <a:pPr lvl="2"/>
            <a:r>
              <a:rPr lang="en-US" sz="1800" dirty="0"/>
              <a:t>These functions are all implemented using a function called </a:t>
            </a:r>
            <a:r>
              <a:rPr lang="en-US" sz="1800" dirty="0" err="1"/>
              <a:t>atomicCAS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*address, </a:t>
            </a:r>
            <a:r>
              <a:rPr lang="en-US" sz="1800" dirty="0" err="1"/>
              <a:t>int</a:t>
            </a:r>
            <a:r>
              <a:rPr lang="en-US" sz="1800" dirty="0"/>
              <a:t> compare,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)</a:t>
            </a:r>
          </a:p>
          <a:p>
            <a:pPr lvl="3"/>
            <a:r>
              <a:rPr lang="en-US" sz="1800" dirty="0"/>
              <a:t>CAS stands for compare and swap. The function compares *address to compare and swaps the value to </a:t>
            </a:r>
            <a:r>
              <a:rPr lang="en-US" sz="1800" dirty="0" err="1"/>
              <a:t>val</a:t>
            </a:r>
            <a:r>
              <a:rPr lang="en-US" sz="1800" dirty="0"/>
              <a:t> if the values are different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760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105773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Instruction Dependencies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5658628" y="1379895"/>
            <a:ext cx="2841625" cy="3546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x[0];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x[1];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x[2];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 err="1">
                <a:latin typeface="Consolas"/>
                <a:ea typeface="Consolas"/>
                <a:cs typeface="Consolas"/>
                <a:sym typeface="Consolas"/>
              </a:rPr>
              <a:t>acc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x[3];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...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613" y="1376363"/>
            <a:ext cx="5137794" cy="354488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 </a:t>
            </a:r>
            <a:r>
              <a:rPr lang="en-US" sz="1600" b="1" dirty="0"/>
              <a:t>Instruction Dependency</a:t>
            </a:r>
            <a:r>
              <a:rPr lang="en-US" sz="1600" dirty="0"/>
              <a:t> is a requirement relationship between instructions that force a sequential execution</a:t>
            </a:r>
          </a:p>
          <a:p>
            <a:pPr lvl="1"/>
            <a:r>
              <a:rPr lang="en-US" sz="1600" dirty="0"/>
              <a:t>In the example on the right, each summation call must happen in sequence because the value of </a:t>
            </a:r>
            <a:r>
              <a:rPr lang="en-US" sz="1600" dirty="0" err="1"/>
              <a:t>acc</a:t>
            </a:r>
            <a:r>
              <a:rPr lang="en-US" sz="1600" dirty="0"/>
              <a:t> depends on the previous summation as well</a:t>
            </a:r>
          </a:p>
          <a:p>
            <a:r>
              <a:rPr lang="en-US" sz="1600" dirty="0"/>
              <a:t>Can be caused by direct dependencies or requirements set by the execution order of code</a:t>
            </a:r>
          </a:p>
          <a:p>
            <a:pPr lvl="1"/>
            <a:r>
              <a:rPr lang="en-US" sz="1600" dirty="0"/>
              <a:t>I.e. You can't start an instruction until all previous operations have been completed in a single thread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Level Parallelism (ILP)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800" b="1" dirty="0"/>
              <a:t>Instruction Level Parallelism</a:t>
            </a:r>
            <a:r>
              <a:rPr lang="en-US" sz="1800" dirty="0"/>
              <a:t> is when you avoid performances losses caused by instruction dependencies</a:t>
            </a:r>
          </a:p>
          <a:p>
            <a:pPr lvl="1"/>
            <a:r>
              <a:rPr lang="en-US" sz="1800" dirty="0"/>
              <a:t>Idea: we do not have to wait until instruction </a:t>
            </a:r>
            <a:r>
              <a:rPr lang="en-US" sz="1800" i="1" dirty="0"/>
              <a:t>n</a:t>
            </a:r>
            <a:r>
              <a:rPr lang="en-US" sz="1800" dirty="0"/>
              <a:t> has finished to start instruction </a:t>
            </a:r>
            <a:r>
              <a:rPr lang="en-US" sz="1800" i="1" dirty="0"/>
              <a:t>n + 1</a:t>
            </a:r>
          </a:p>
          <a:p>
            <a:pPr lvl="1"/>
            <a:r>
              <a:rPr lang="en-US" sz="1800" dirty="0"/>
              <a:t>In CUDA, also removes performances losses caused by how certain operations are handled by the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610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ILP Example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330336"/>
            <a:ext cx="3200099" cy="11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z0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z1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4692273" y="1276196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x0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y0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z0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x0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y0;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x1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y1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z1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x1 </a:t>
            </a:r>
            <a:r>
              <a:rPr lang="en" sz="2400" dirty="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y1;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01" name="Shape 201"/>
          <p:cNvSpPr/>
          <p:nvPr/>
        </p:nvSpPr>
        <p:spPr>
          <a:xfrm>
            <a:off x="457200" y="1351372"/>
            <a:ext cx="3116263" cy="1021736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2" name="Shape 202"/>
          <p:cNvSpPr/>
          <p:nvPr/>
        </p:nvSpPr>
        <p:spPr>
          <a:xfrm>
            <a:off x="4595266" y="1349531"/>
            <a:ext cx="2605199" cy="284730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 rot="10800000" flipH="1">
            <a:off x="1695025" y="2449350"/>
            <a:ext cx="2713800" cy="1145999"/>
          </a:xfrm>
          <a:prstGeom prst="bentArrow">
            <a:avLst>
              <a:gd name="adj1" fmla="val 25000"/>
              <a:gd name="adj2" fmla="val 24942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312900" y="3131175"/>
            <a:ext cx="1803599" cy="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COMPILATION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31800" y="4208463"/>
            <a:ext cx="8169275" cy="472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second half of the code can't start execution until the first half completes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ILP Example</a:t>
            </a:r>
            <a:endParaRPr lang="en-US" dirty="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457200" y="1330336"/>
            <a:ext cx="3200099" cy="1145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z0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z1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x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rgbClr val="6666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4692273" y="1276196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x0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x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 charset="0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];</a:t>
            </a:r>
            <a:r>
              <a:rPr lang="en-US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y0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y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 charset="0"/>
                <a:ea typeface="Consolas"/>
                <a:cs typeface="Consolas"/>
                <a:sym typeface="Consolas"/>
              </a:rPr>
              <a:t>0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];</a:t>
            </a:r>
            <a:r>
              <a:rPr lang="en-US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x1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x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 charset="0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];</a:t>
            </a:r>
            <a:r>
              <a:rPr lang="en-US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y1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y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006666"/>
                </a:solidFill>
                <a:latin typeface="Consolas" charset="0"/>
                <a:ea typeface="Consolas"/>
                <a:cs typeface="Consolas"/>
                <a:sym typeface="Consolas"/>
              </a:rPr>
              <a:t>1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];</a:t>
            </a:r>
            <a:r>
              <a:rPr lang="en-US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404040"/>
                </a:solidFill>
                <a:latin typeface="Consolas" charset="0"/>
                <a:ea typeface="Consolas"/>
                <a:cs typeface="Consolas"/>
                <a:sym typeface="Consolas"/>
              </a:rPr>
              <a:t>z0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404040"/>
                </a:solidFill>
                <a:latin typeface="Consolas" charset="0"/>
                <a:ea typeface="Consolas"/>
                <a:cs typeface="Consolas"/>
                <a:sym typeface="Consolas"/>
              </a:rPr>
              <a:t> x0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+</a:t>
            </a:r>
            <a:r>
              <a:rPr lang="en" sz="2400" dirty="0">
                <a:solidFill>
                  <a:srgbClr val="404040"/>
                </a:solidFill>
                <a:latin typeface="Consolas" charset="0"/>
                <a:ea typeface="Consolas"/>
                <a:cs typeface="Consolas"/>
                <a:sym typeface="Consolas"/>
              </a:rPr>
              <a:t> y0;</a:t>
            </a:r>
            <a:r>
              <a:rPr lang="en-US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z1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x1 </a:t>
            </a:r>
            <a:r>
              <a:rPr lang="en" sz="2400" dirty="0">
                <a:solidFill>
                  <a:srgbClr val="666600"/>
                </a:solidFill>
                <a:latin typeface="Consolas" charset="0"/>
                <a:ea typeface="Consolas"/>
                <a:cs typeface="Consolas"/>
                <a:sym typeface="Consolas"/>
              </a:rPr>
              <a:t>+</a:t>
            </a:r>
            <a:r>
              <a:rPr lang="en" sz="2400" dirty="0">
                <a:latin typeface="Consolas" charset="0"/>
                <a:ea typeface="Consolas"/>
                <a:cs typeface="Consolas"/>
                <a:sym typeface="Consolas"/>
              </a:rPr>
              <a:t> y1;</a:t>
            </a:r>
            <a:r>
              <a:rPr lang="en-US" sz="2400" dirty="0">
                <a:latin typeface="Consolas" charset="0"/>
                <a:ea typeface="Consolas"/>
                <a:cs typeface="Consolas"/>
                <a:sym typeface="Consolas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" sz="2400" dirty="0">
              <a:latin typeface="Consolas" charset="0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201" name="Shape 201"/>
          <p:cNvSpPr/>
          <p:nvPr/>
        </p:nvSpPr>
        <p:spPr>
          <a:xfrm>
            <a:off x="457200" y="1351372"/>
            <a:ext cx="3116263" cy="1021736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2" name="Shape 202"/>
          <p:cNvSpPr/>
          <p:nvPr/>
        </p:nvSpPr>
        <p:spPr>
          <a:xfrm>
            <a:off x="4595813" y="1349375"/>
            <a:ext cx="2605087" cy="2460830"/>
          </a:xfrm>
          <a:prstGeom prst="rect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 rot="10800000" flipH="1">
            <a:off x="1695025" y="2449350"/>
            <a:ext cx="2713800" cy="1145999"/>
          </a:xfrm>
          <a:prstGeom prst="bentArrow">
            <a:avLst>
              <a:gd name="adj1" fmla="val 25000"/>
              <a:gd name="adj2" fmla="val 24942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2312900" y="3131175"/>
            <a:ext cx="1803599" cy="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COMPILATION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31800" y="3897159"/>
            <a:ext cx="8169275" cy="782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Sequential nature of the code due to instruction dependency has been minimized.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Additionally, this code minimizes the number of memory transactions required</a:t>
            </a:r>
          </a:p>
        </p:txBody>
      </p:sp>
    </p:spTree>
    <p:extLst>
      <p:ext uri="{BB962C8B-B14F-4D97-AF65-F5344CB8AC3E}">
        <p14:creationId xmlns:p14="http://schemas.microsoft.com/office/powerpoint/2010/main" val="84591334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98860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Warp Schedulers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457200" y="1372982"/>
            <a:ext cx="8229600" cy="3553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/>
              <a:t>Warp schedulers find a warp that is ready to execute its next instruction and available execution cores and then start execution</a:t>
            </a:r>
          </a:p>
          <a:p>
            <a:endParaRPr lang="en" sz="1600" dirty="0"/>
          </a:p>
          <a:p>
            <a:pPr lvl="1"/>
            <a:r>
              <a:rPr lang="en" sz="1600" dirty="0"/>
              <a:t>GK110: </a:t>
            </a:r>
          </a:p>
          <a:p>
            <a:pPr lvl="2"/>
            <a:r>
              <a:rPr lang="en" sz="1600" dirty="0"/>
              <a:t>4 warp schedulers in each SM and 2 dispatchers in each scheduler</a:t>
            </a:r>
          </a:p>
          <a:p>
            <a:pPr lvl="2"/>
            <a:r>
              <a:rPr lang="en" sz="1600" dirty="0"/>
              <a:t>Can start instructions in up to 4 warps each clock and up to 2 </a:t>
            </a:r>
            <a:r>
              <a:rPr lang="en" sz="1600" b="1" dirty="0"/>
              <a:t>subsequent, independent </a:t>
            </a:r>
            <a:r>
              <a:rPr lang="en" sz="1600" dirty="0"/>
              <a:t>instructions in each warp.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450913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41300"/>
            <a:ext cx="8229600" cy="98168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Occupancy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00038" y="1386809"/>
            <a:ext cx="8435975" cy="353920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800" dirty="0"/>
              <a:t>Idea: Need enough independent threads per SM to hide latencies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Instruction latencies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Memory access latencies </a:t>
            </a:r>
          </a:p>
          <a:p>
            <a:pPr marL="150876" lvl="1" indent="0">
              <a:buNone/>
            </a:pPr>
            <a:endParaRPr lang="en-US" sz="1800" dirty="0"/>
          </a:p>
          <a:p>
            <a:pPr marL="0">
              <a:buNone/>
            </a:pPr>
            <a:r>
              <a:rPr lang="en-US" sz="1800" dirty="0"/>
              <a:t>Occupancy: number of concurrent threads per SM</a:t>
            </a:r>
            <a:endParaRPr lang="en" sz="18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" sz="1800" dirty="0"/>
              <a:t> Occupancy = active warps per SM / max warps per SM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0" indent="0">
              <a:buNone/>
            </a:pPr>
            <a:r>
              <a:rPr lang="en-US" sz="1800" dirty="0"/>
              <a:t>Number of threads that fit per SM (max warps per SM) is determined by the hardware resources of the GPU.</a:t>
            </a:r>
          </a:p>
          <a:p>
            <a:pPr marL="0" indent="0">
              <a:buNone/>
            </a:pPr>
            <a:endParaRPr lang="en" sz="1800" dirty="0"/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796385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D647-380C-8945-84DF-B7D48881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Occupancy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A9ACE-58AE-7F44-8A2E-13A73544F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The number of active</a:t>
            </a:r>
            <a:r>
              <a:rPr lang="en" sz="1400" dirty="0"/>
              <a:t> warps per SM </a:t>
            </a:r>
            <a:r>
              <a:rPr lang="en-US" sz="1400" dirty="0"/>
              <a:t>is determined by the limiting resources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Registers per thread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 SM registers are partitioned among the threads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Shared memory per thread block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SM shared memory is partitioned among the blocks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Threads per thread block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400" dirty="0"/>
              <a:t> Threads are allocated at thread block granularity</a:t>
            </a:r>
          </a:p>
          <a:p>
            <a:pPr marL="150876" lvl="1" indent="0">
              <a:buNone/>
            </a:pPr>
            <a:endParaRPr lang="en-US" dirty="0"/>
          </a:p>
          <a:p>
            <a:pPr marL="0">
              <a:buNone/>
            </a:pPr>
            <a:r>
              <a:rPr lang="en-US" sz="1400" dirty="0"/>
              <a:t>Needed occupancy depends on the code </a:t>
            </a:r>
          </a:p>
          <a:p>
            <a:pPr marL="436626" lvl="1" indent="-285750">
              <a:buFont typeface="Courier New" panose="02070309020205020404" pitchFamily="49" charset="0"/>
              <a:buChar char="o"/>
            </a:pPr>
            <a:r>
              <a:rPr lang="en-US" dirty="0"/>
              <a:t>More independent work per thread -&gt; less occupancy is needed </a:t>
            </a:r>
          </a:p>
          <a:p>
            <a:pPr marL="436626" lvl="1" indent="-285750">
              <a:buFont typeface="Courier New" panose="02070309020205020404" pitchFamily="49" charset="0"/>
              <a:buChar char="o"/>
            </a:pPr>
            <a:r>
              <a:rPr lang="en-US" dirty="0"/>
              <a:t>Memory-bound codes tend to need more occupancy Higher latency than for arithmetic, need more work to hide it</a:t>
            </a:r>
          </a:p>
          <a:p>
            <a:pPr marL="436626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0">
              <a:buNone/>
            </a:pPr>
            <a:r>
              <a:rPr lang="en-US" sz="1400" dirty="0"/>
              <a:t>Don’t need for 100% occupancy for maximum performance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86C82-925B-A940-B5D5-97D26314D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439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10024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GK110 (Kepler) numbers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457200" y="1393722"/>
            <a:ext cx="8229600" cy="353229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max threads / SM = 2048 (64 warps)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max threads / block = 1024 (32 warps)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32 bit registers / SM = 64k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max shared memory / SM = 48KB</a:t>
            </a:r>
          </a:p>
          <a:p>
            <a:pPr marL="38100" lvl="0" indent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The number of blocks that run concurrently on a SM depends on the resource requirements of the block!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734296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3E3D-4052-AD4C-BFBD-AB9FE9B6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2DF40-A14A-7042-A2C4-AF1451E89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8507"/>
            <a:ext cx="8229600" cy="2955073"/>
          </a:xfrm>
        </p:spPr>
        <p:txBody>
          <a:bodyPr>
            <a:normAutofit/>
          </a:bodyPr>
          <a:lstStyle/>
          <a:p>
            <a:r>
              <a:rPr lang="en-US" dirty="0"/>
              <a:t>Because of the large number of students enrolled in this course, we are changing how to submit labs for this course.  Instead of emailing us with a zip file of your README and code, we are going to utilize Titan for set submission.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Instead of emailing us the solution, put a zip file in your home directory on Titan, in the format:</a:t>
            </a:r>
          </a:p>
          <a:p>
            <a:r>
              <a:rPr lang="en-US" b="1" dirty="0"/>
              <a:t>lab[N]_2019_submission.zip</a:t>
            </a:r>
            <a:endParaRPr lang="en-US" dirty="0"/>
          </a:p>
          <a:p>
            <a:br>
              <a:rPr lang="en-US" dirty="0"/>
            </a:br>
            <a:r>
              <a:rPr lang="en-US" dirty="0"/>
              <a:t>Your submission should be a single archive file (.zip) with your README file and all code.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Even if you've already emailed us with your lab 1 submission, you still need to put the zip file on Titan.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4289-DFEA-954E-98DE-95F7463A06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602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102316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GK110 Occupancy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359156"/>
            <a:ext cx="3994150" cy="356685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 dirty="0"/>
              <a:t>100% occupancy</a:t>
            </a:r>
          </a:p>
          <a:p>
            <a:pPr algn="ctr" rtl="0">
              <a:spcBef>
                <a:spcPts val="0"/>
              </a:spcBef>
              <a:buNone/>
            </a:pPr>
            <a:endParaRPr lang="en" b="1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 blocks of 1024 threads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32 registers/thread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24KB of shared memory / block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2"/>
          </p:nvPr>
        </p:nvSpPr>
        <p:spPr>
          <a:xfrm>
            <a:off x="4692650" y="1379895"/>
            <a:ext cx="3994150" cy="354611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b="1" dirty="0"/>
              <a:t>50% occupancy</a:t>
            </a:r>
          </a:p>
          <a:p>
            <a:pPr algn="ctr" rtl="0">
              <a:spcBef>
                <a:spcPts val="0"/>
              </a:spcBef>
              <a:buNone/>
            </a:pPr>
            <a:endParaRPr lang="en" b="1"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block of 1024 threads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64 registers/thread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48KB of shared memory / block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88905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0162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2982"/>
            <a:ext cx="8229600" cy="3553031"/>
          </a:xfrm>
        </p:spPr>
        <p:txBody>
          <a:bodyPr/>
          <a:lstStyle/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Instruction Dependencies</a:t>
            </a:r>
          </a:p>
          <a:p>
            <a:pPr lvl="1"/>
            <a:r>
              <a:rPr lang="en-US" dirty="0"/>
              <a:t>Instruction Level Parallelism (ILP)</a:t>
            </a:r>
          </a:p>
          <a:p>
            <a:pPr lvl="1"/>
            <a:r>
              <a:rPr lang="en-US" dirty="0"/>
              <a:t>Warp Scheduler</a:t>
            </a:r>
          </a:p>
          <a:p>
            <a:pPr lvl="1"/>
            <a:r>
              <a:rPr lang="en-US" dirty="0"/>
              <a:t>Occupancy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546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9551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7549"/>
            <a:ext cx="8229600" cy="35184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ILP</a:t>
            </a:r>
          </a:p>
          <a:p>
            <a:r>
              <a:rPr lang="en-US" dirty="0">
                <a:hlinkClick r:id="rId3"/>
              </a:rPr>
              <a:t>https://www.nvidia.com/content/GTC-2010/pdfs/2238_GTC2010.pdf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Warps and Occupancy</a:t>
            </a:r>
          </a:p>
          <a:p>
            <a:r>
              <a:rPr lang="en-US" dirty="0">
                <a:hlinkClick r:id="rId4"/>
              </a:rPr>
              <a:t>http://on-demand.gputechconf.com/gtc-express/2011/presentations/cuda_webinars_WarpsAndOccupancy.pdf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7799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995516"/>
          </a:xfrm>
        </p:spPr>
        <p:txBody>
          <a:bodyPr/>
          <a:lstStyle/>
          <a:p>
            <a:r>
              <a:rPr lang="en-US" dirty="0"/>
              <a:t>Next time...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7549"/>
            <a:ext cx="8229600" cy="3518464"/>
          </a:xfrm>
        </p:spPr>
        <p:txBody>
          <a:bodyPr/>
          <a:lstStyle/>
          <a:p>
            <a:r>
              <a:rPr lang="en-US" dirty="0"/>
              <a:t>Set 2 is out today and will be due next Wednesday (04/17)</a:t>
            </a:r>
          </a:p>
          <a:p>
            <a:r>
              <a:rPr lang="en-US" dirty="0"/>
              <a:t>Set 2 Recitation on Friday (04/12)</a:t>
            </a:r>
          </a:p>
          <a:p>
            <a:r>
              <a:rPr lang="en-US" dirty="0"/>
              <a:t>GPU based algorithms (next week, lectures will be given by George?)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61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41300"/>
            <a:ext cx="8229600" cy="100934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Last time...</a:t>
            </a:r>
            <a:endParaRPr lang="en-US" dirty="0"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366838"/>
            <a:ext cx="8229600" cy="32619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 GPU Memory System</a:t>
            </a:r>
            <a:endParaRPr lang="en-US" sz="1700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Global Memory: the slowest and largest form of memory on the GPU, shared by all grids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600" dirty="0"/>
              <a:t>Coalesced memory access minimizes the number of cache lines read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Shared Memory: very fast memory, located on the SM and shared by the block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600" dirty="0"/>
              <a:t>Setup as 32 banks that can be accessed in parallel. Each successive 32-bit words are assigned to successive banks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600" dirty="0"/>
              <a:t>A bank conflict occurs when 2 threads in a warp access different elements in the same bank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Registers: fasted memory possible, located on the SM, scope is the thread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Local Memory: located on the Global Memory, scope is the thread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L1/L2/L3 Cache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1600" dirty="0"/>
              <a:t> Texture and Constant Cache</a:t>
            </a:r>
          </a:p>
          <a:p>
            <a:pPr lvl="5"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016256"/>
          </a:xfrm>
        </p:spPr>
        <p:txBody>
          <a:bodyPr/>
          <a:lstStyle/>
          <a:p>
            <a:r>
              <a:rPr lang="en-US" dirty="0"/>
              <a:t>This lecture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2982"/>
            <a:ext cx="8229600" cy="3553031"/>
          </a:xfrm>
        </p:spPr>
        <p:txBody>
          <a:bodyPr/>
          <a:lstStyle/>
          <a:p>
            <a:pPr lvl="1"/>
            <a:r>
              <a:rPr lang="en-US" dirty="0"/>
              <a:t>Synchronization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Instruction Dependencies</a:t>
            </a:r>
          </a:p>
          <a:p>
            <a:pPr lvl="1"/>
            <a:r>
              <a:rPr lang="en-US" dirty="0"/>
              <a:t>Instruction Level Parallelism (ILP)</a:t>
            </a:r>
          </a:p>
          <a:p>
            <a:pPr lvl="1"/>
            <a:r>
              <a:rPr lang="en-US" dirty="0"/>
              <a:t>Warp Scheduler</a:t>
            </a:r>
          </a:p>
          <a:p>
            <a:pPr lvl="1"/>
            <a:r>
              <a:rPr lang="en-US" dirty="0"/>
              <a:t>Occupancy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85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74776"/>
          </a:xfrm>
        </p:spPr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895"/>
            <a:ext cx="8229600" cy="35461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Ideal case for parallelism: </a:t>
            </a:r>
          </a:p>
          <a:p>
            <a:pPr marL="457200" lvl="0" indent="-381000">
              <a:buClr>
                <a:schemeClr val="dk1"/>
              </a:buClr>
              <a:buFont typeface="Arial"/>
              <a:buChar char="●"/>
            </a:pPr>
            <a:r>
              <a:rPr lang="en-US" sz="1600" dirty="0"/>
              <a:t>no resources shared between threads</a:t>
            </a:r>
          </a:p>
          <a:p>
            <a:pPr marL="457200" lvl="0" indent="-381000">
              <a:buClr>
                <a:schemeClr val="dk1"/>
              </a:buClr>
              <a:buFont typeface="Arial"/>
              <a:buChar char="●"/>
            </a:pPr>
            <a:r>
              <a:rPr lang="en-US" sz="1600" dirty="0"/>
              <a:t>no communication needed between threads</a:t>
            </a:r>
          </a:p>
          <a:p>
            <a:pPr marL="76200" lvl="0" indent="0">
              <a:buClr>
                <a:schemeClr val="dk1"/>
              </a:buClr>
              <a:buNone/>
            </a:pPr>
            <a:endParaRPr lang="en-US" sz="1600" dirty="0"/>
          </a:p>
          <a:p>
            <a:pPr marL="76200" lvl="0" indent="0">
              <a:buClr>
                <a:schemeClr val="dk1"/>
              </a:buClr>
              <a:buNone/>
            </a:pPr>
            <a:r>
              <a:rPr lang="en-US" sz="1600" dirty="0"/>
              <a:t>However, many algorithms that require shared resources can still be accelerated by massive parallelism of the GPU.</a:t>
            </a:r>
          </a:p>
          <a:p>
            <a:pPr marL="76200" lvl="0" indent="0">
              <a:buClr>
                <a:schemeClr val="dk1"/>
              </a:buClr>
              <a:buNone/>
            </a:pPr>
            <a:endParaRPr lang="en-US" sz="1600" dirty="0"/>
          </a:p>
          <a:p>
            <a:pPr marL="76200" lvl="0" indent="0">
              <a:buClr>
                <a:schemeClr val="dk1"/>
              </a:buClr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384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74776"/>
          </a:xfrm>
        </p:spPr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895"/>
            <a:ext cx="8229600" cy="354611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Synchronization</a:t>
            </a:r>
            <a:r>
              <a:rPr lang="en-US" sz="1800" dirty="0"/>
              <a:t> is a process by which multiple threads must indirectly communicate with each other in order to make sure they do not clash with each other</a:t>
            </a:r>
          </a:p>
          <a:p>
            <a:endParaRPr lang="en-US" sz="1800" dirty="0"/>
          </a:p>
          <a:p>
            <a:pPr marL="150876" lvl="1" indent="0">
              <a:buNone/>
            </a:pPr>
            <a:r>
              <a:rPr lang="en-US" sz="1800" dirty="0"/>
              <a:t>   Example of synchronization issue:</a:t>
            </a:r>
          </a:p>
          <a:p>
            <a:pPr lvl="1"/>
            <a:endParaRPr lang="en-US" sz="1800" dirty="0"/>
          </a:p>
          <a:p>
            <a:pPr marL="288036" lvl="2" indent="0">
              <a:buNone/>
            </a:pPr>
            <a:r>
              <a:rPr lang="en-US" sz="1800" dirty="0" err="1"/>
              <a:t>int</a:t>
            </a:r>
            <a:r>
              <a:rPr lang="en-US" sz="1800" dirty="0"/>
              <a:t> x = 1; </a:t>
            </a:r>
          </a:p>
          <a:p>
            <a:pPr marL="288036" lvl="2" indent="0">
              <a:buNone/>
            </a:pPr>
            <a:r>
              <a:rPr lang="en-US" sz="1800" dirty="0"/>
              <a:t>Thread 1: x += 1;</a:t>
            </a:r>
          </a:p>
          <a:p>
            <a:pPr marL="288036" lvl="2" indent="0">
              <a:buNone/>
            </a:pPr>
            <a:r>
              <a:rPr lang="en-US" sz="1800" dirty="0"/>
              <a:t>Thread 2: x += 1;</a:t>
            </a:r>
          </a:p>
          <a:p>
            <a:pPr marL="288036" lvl="2" indent="0">
              <a:buNone/>
            </a:pPr>
            <a:endParaRPr lang="en-US" sz="1800" dirty="0"/>
          </a:p>
          <a:p>
            <a:pPr lvl="2"/>
            <a:r>
              <a:rPr lang="en-US" sz="1800" dirty="0"/>
              <a:t>Thread 1 reads in the value of x (which is 1) into a register</a:t>
            </a:r>
          </a:p>
          <a:p>
            <a:pPr lvl="2"/>
            <a:r>
              <a:rPr lang="en-US" sz="1800" dirty="0"/>
              <a:t>Thread 2 reads in the value of x (which is still 1) into a register</a:t>
            </a:r>
          </a:p>
          <a:p>
            <a:pPr lvl="2"/>
            <a:r>
              <a:rPr lang="en-US" sz="1800" dirty="0"/>
              <a:t>Both threads increment the values they read in but they both think the final value is 2</a:t>
            </a:r>
          </a:p>
          <a:p>
            <a:pPr lvl="2"/>
            <a:r>
              <a:rPr lang="en-US" sz="1800" dirty="0"/>
              <a:t>They write x back out and the final result is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1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74776"/>
          </a:xfrm>
        </p:spPr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895"/>
            <a:ext cx="8229600" cy="3546118"/>
          </a:xfrm>
        </p:spPr>
        <p:txBody>
          <a:bodyPr>
            <a:normAutofit/>
          </a:bodyPr>
          <a:lstStyle/>
          <a:p>
            <a:pPr marL="150876" lvl="1" indent="0">
              <a:buNone/>
            </a:pPr>
            <a:r>
              <a:rPr lang="en-US" sz="1800" dirty="0"/>
              <a:t>   Examples needing synchronization:</a:t>
            </a:r>
          </a:p>
          <a:p>
            <a:pPr marL="150876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Parallel BFS</a:t>
            </a:r>
          </a:p>
          <a:p>
            <a:pPr lvl="1"/>
            <a:r>
              <a:rPr lang="en-US" sz="1800" dirty="0"/>
              <a:t>Summing a list of numbers</a:t>
            </a:r>
          </a:p>
          <a:p>
            <a:pPr lvl="1"/>
            <a:r>
              <a:rPr lang="en-US" sz="1800" dirty="0"/>
              <a:t>Loading data into a GPU’s shared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2853B-5B72-0945-BEB0-30A59612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72" y="1659068"/>
            <a:ext cx="4286228" cy="28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1009342"/>
          </a:xfrm>
        </p:spPr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895"/>
            <a:ext cx="8229600" cy="3546118"/>
          </a:xfrm>
        </p:spPr>
        <p:txBody>
          <a:bodyPr>
            <a:normAutofit/>
          </a:bodyPr>
          <a:lstStyle/>
          <a:p>
            <a:r>
              <a:rPr lang="en-US" sz="1600" dirty="0"/>
              <a:t>On a CPU, you can solve synchronization issues using Locks, Semaphores, Condition Variables, etc.</a:t>
            </a:r>
          </a:p>
          <a:p>
            <a:endParaRPr lang="en-US" sz="1600" dirty="0"/>
          </a:p>
          <a:p>
            <a:r>
              <a:rPr lang="en-US" sz="1600" dirty="0"/>
              <a:t>On a GPU, these solutions introduce too much memory and process overhead</a:t>
            </a:r>
          </a:p>
          <a:p>
            <a:pPr lvl="1"/>
            <a:r>
              <a:rPr lang="en-US" sz="1600" dirty="0"/>
              <a:t>We have simpler solutions better suited for parallel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003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229600" cy="974776"/>
          </a:xfrm>
        </p:spPr>
        <p:txBody>
          <a:bodyPr/>
          <a:lstStyle/>
          <a:p>
            <a:r>
              <a:rPr lang="en-US" dirty="0"/>
              <a:t>CUDA Synchronization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9895"/>
            <a:ext cx="8229600" cy="3546118"/>
          </a:xfrm>
        </p:spPr>
        <p:txBody>
          <a:bodyPr/>
          <a:lstStyle/>
          <a:p>
            <a:r>
              <a:rPr lang="en-US" sz="1800" dirty="0"/>
              <a:t>Use the __</a:t>
            </a:r>
            <a:r>
              <a:rPr lang="en-US" sz="1800" dirty="0" err="1"/>
              <a:t>syncthreads</a:t>
            </a:r>
            <a:r>
              <a:rPr lang="en-US" sz="1800" dirty="0"/>
              <a:t>() function to sync threads within a block</a:t>
            </a:r>
          </a:p>
          <a:p>
            <a:pPr lvl="1"/>
            <a:r>
              <a:rPr lang="en-US" sz="1800" dirty="0"/>
              <a:t>Only works at the block level</a:t>
            </a:r>
          </a:p>
          <a:p>
            <a:pPr lvl="2"/>
            <a:r>
              <a:rPr lang="en-US" sz="1800" dirty="0"/>
              <a:t>SMs are separate from each other so can't do better than this</a:t>
            </a:r>
          </a:p>
          <a:p>
            <a:pPr lvl="1"/>
            <a:r>
              <a:rPr lang="en-US" sz="1800" dirty="0"/>
              <a:t>Similar to barrier() function in C/C++</a:t>
            </a:r>
          </a:p>
          <a:p>
            <a:pPr lvl="1"/>
            <a:r>
              <a:rPr lang="en" sz="1800" dirty="0"/>
              <a:t>This __</a:t>
            </a:r>
            <a:r>
              <a:rPr lang="en" sz="1800" dirty="0" err="1"/>
              <a:t>synchthreads</a:t>
            </a:r>
            <a:r>
              <a:rPr lang="en" sz="1800" dirty="0"/>
              <a:t>() call is very useful for kernels using shared memory.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68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4111</TotalTime>
  <Words>1918</Words>
  <Application>Microsoft Macintosh PowerPoint</Application>
  <PresentationFormat>On-screen Show (16:9)</PresentationFormat>
  <Paragraphs>250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Retrospect</vt:lpstr>
      <vt:lpstr>CS 179: GPU Programming</vt:lpstr>
      <vt:lpstr>Announcement</vt:lpstr>
      <vt:lpstr>Last time...</vt:lpstr>
      <vt:lpstr>This lecture</vt:lpstr>
      <vt:lpstr>Synchronization</vt:lpstr>
      <vt:lpstr>Synchronization</vt:lpstr>
      <vt:lpstr>Synchronization</vt:lpstr>
      <vt:lpstr>Synchronization</vt:lpstr>
      <vt:lpstr>CUDA Synchronization</vt:lpstr>
      <vt:lpstr>Atomic Operations</vt:lpstr>
      <vt:lpstr>Atomic Operations</vt:lpstr>
      <vt:lpstr>Instruction Dependencies</vt:lpstr>
      <vt:lpstr>Instruction Level Parallelism (ILP)</vt:lpstr>
      <vt:lpstr>ILP Example</vt:lpstr>
      <vt:lpstr>ILP Example</vt:lpstr>
      <vt:lpstr>Warp Schedulers</vt:lpstr>
      <vt:lpstr>Occupancy</vt:lpstr>
      <vt:lpstr>Occupancy</vt:lpstr>
      <vt:lpstr>GK110 (Kepler) numbers</vt:lpstr>
      <vt:lpstr>GK110 Occupancy</vt:lpstr>
      <vt:lpstr>Questions?</vt:lpstr>
      <vt:lpstr>Resources</vt:lpstr>
      <vt:lpstr>Next time...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179 Lecture 4</dc:title>
  <dc:creator>tyler port</dc:creator>
  <cp:lastModifiedBy>Jenny Lee</cp:lastModifiedBy>
  <cp:revision>103</cp:revision>
  <cp:lastPrinted>2019-04-10T20:51:42Z</cp:lastPrinted>
  <dcterms:modified xsi:type="dcterms:W3CDTF">2019-04-12T05:08:02Z</dcterms:modified>
</cp:coreProperties>
</file>