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382" r:id="rId4"/>
    <p:sldId id="258" r:id="rId5"/>
    <p:sldId id="311" r:id="rId6"/>
    <p:sldId id="306" r:id="rId7"/>
    <p:sldId id="307" r:id="rId8"/>
    <p:sldId id="323" r:id="rId9"/>
    <p:sldId id="378" r:id="rId10"/>
    <p:sldId id="379" r:id="rId11"/>
    <p:sldId id="380" r:id="rId12"/>
    <p:sldId id="326" r:id="rId13"/>
    <p:sldId id="327" r:id="rId14"/>
    <p:sldId id="381" r:id="rId15"/>
    <p:sldId id="331" r:id="rId16"/>
    <p:sldId id="330" r:id="rId17"/>
    <p:sldId id="329" r:id="rId18"/>
    <p:sldId id="333" r:id="rId19"/>
    <p:sldId id="332" r:id="rId20"/>
    <p:sldId id="334" r:id="rId21"/>
    <p:sldId id="335" r:id="rId22"/>
    <p:sldId id="372" r:id="rId23"/>
    <p:sldId id="339" r:id="rId24"/>
    <p:sldId id="338" r:id="rId25"/>
    <p:sldId id="341" r:id="rId26"/>
    <p:sldId id="342" r:id="rId27"/>
    <p:sldId id="365" r:id="rId28"/>
    <p:sldId id="366" r:id="rId29"/>
    <p:sldId id="363" r:id="rId30"/>
    <p:sldId id="364" r:id="rId31"/>
    <p:sldId id="345" r:id="rId32"/>
    <p:sldId id="368" r:id="rId33"/>
    <p:sldId id="347" r:id="rId34"/>
    <p:sldId id="373" r:id="rId35"/>
    <p:sldId id="367" r:id="rId36"/>
    <p:sldId id="348" r:id="rId37"/>
    <p:sldId id="374" r:id="rId38"/>
    <p:sldId id="350" r:id="rId39"/>
    <p:sldId id="370" r:id="rId40"/>
    <p:sldId id="371" r:id="rId41"/>
    <p:sldId id="35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383838"/>
    <a:srgbClr val="272727"/>
    <a:srgbClr val="0097CC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51" autoAdjust="0"/>
  </p:normalViewPr>
  <p:slideViewPr>
    <p:cSldViewPr>
      <p:cViewPr varScale="1">
        <p:scale>
          <a:sx n="137" d="100"/>
          <a:sy n="137" d="100"/>
        </p:scale>
        <p:origin x="248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E8BAFA43-BDEE-4AAF-B305-DC1C4CE610ED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A72B37C7-B57A-4E5C-94F3-0CDCC1D2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2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B37C7-B57A-4E5C-94F3-0CDCC1D29A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6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B37C7-B57A-4E5C-94F3-0CDCC1D29AE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6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6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4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9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6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3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2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4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0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3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70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A936B-72C2-4D57-8E79-F7F90B27616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9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download.nvidia.com/compute/cuda/1.1-Beta/x86_website/projects/reduction/doc/reduction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http.developer.nvidia.com/GPUGems3/gpugems3_ch39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download.nvidia.com/compute/cuda/1.1-Beta/x86_website/projects/reduction/doc/reduction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57400" y="990600"/>
            <a:ext cx="7772400" cy="1470025"/>
          </a:xfrm>
        </p:spPr>
        <p:txBody>
          <a:bodyPr/>
          <a:lstStyle/>
          <a:p>
            <a:r>
              <a:rPr lang="en-US" dirty="0"/>
              <a:t>CS 179: GPU </a:t>
            </a:r>
            <a:br>
              <a:rPr lang="en-US" dirty="0"/>
            </a:br>
            <a:r>
              <a:rPr lang="en-US" dirty="0"/>
              <a:t>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95400" y="2460625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7</a:t>
            </a:r>
          </a:p>
        </p:txBody>
      </p:sp>
    </p:spTree>
    <p:extLst>
      <p:ext uri="{BB962C8B-B14F-4D97-AF65-F5344CB8AC3E}">
        <p14:creationId xmlns:p14="http://schemas.microsoft.com/office/powerpoint/2010/main" val="272545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Naive (but correct) Reduction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But then we lose a lot of our parallelism </a:t>
            </a:r>
            <a:r>
              <a:rPr lang="en-US" dirty="0">
                <a:solidFill>
                  <a:srgbClr val="92D05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8" name="Picture 2" descr="C:\Users\Kevin\Desktop\code_sample_13 - Copy.png">
            <a:extLst>
              <a:ext uri="{FF2B5EF4-FFF2-40B4-BE49-F238E27FC236}">
                <a16:creationId xmlns:a16="http://schemas.microsoft.com/office/drawing/2014/main" id="{25AB13B3-639D-4444-8D1E-1C180E873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81200" y="2852738"/>
            <a:ext cx="4841790" cy="37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91F105D-27AD-44F2-9625-DFC2F79F084B}"/>
              </a:ext>
            </a:extLst>
          </p:cNvPr>
          <p:cNvSpPr/>
          <p:nvPr/>
        </p:nvSpPr>
        <p:spPr>
          <a:xfrm>
            <a:off x="2057400" y="5931931"/>
            <a:ext cx="2743200" cy="4688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12E6A-F83B-4714-85DB-C49EDAEEB9D7}"/>
              </a:ext>
            </a:extLst>
          </p:cNvPr>
          <p:cNvSpPr txBox="1"/>
          <p:nvPr/>
        </p:nvSpPr>
        <p:spPr>
          <a:xfrm>
            <a:off x="4808080" y="583066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Every thread needs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to wait…</a:t>
            </a:r>
          </a:p>
        </p:txBody>
      </p:sp>
    </p:spTree>
    <p:extLst>
      <p:ext uri="{BB962C8B-B14F-4D97-AF65-F5344CB8AC3E}">
        <p14:creationId xmlns:p14="http://schemas.microsoft.com/office/powerpoint/2010/main" val="404544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Shared memory accumulation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Right now, the only parallelism we get is partial sums per thread</a:t>
            </a:r>
          </a:p>
          <a:p>
            <a:r>
              <a:rPr lang="en-US" dirty="0">
                <a:solidFill>
                  <a:srgbClr val="92D050"/>
                </a:solidFill>
              </a:rPr>
              <a:t>Idea: store partial sums per thread in shared memory</a:t>
            </a:r>
          </a:p>
          <a:p>
            <a:r>
              <a:rPr lang="en-US" dirty="0">
                <a:solidFill>
                  <a:srgbClr val="92D050"/>
                </a:solidFill>
              </a:rPr>
              <a:t>If we do this, we can accumulate partial sums per block in shared memory, and THEN atomically add a much larger sum to the global accumulator</a:t>
            </a:r>
          </a:p>
        </p:txBody>
      </p:sp>
    </p:spTree>
    <p:extLst>
      <p:ext uri="{BB962C8B-B14F-4D97-AF65-F5344CB8AC3E}">
        <p14:creationId xmlns:p14="http://schemas.microsoft.com/office/powerpoint/2010/main" val="343357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Shared memory accumulation</a:t>
            </a:r>
          </a:p>
        </p:txBody>
      </p:sp>
      <p:pic>
        <p:nvPicPr>
          <p:cNvPr id="6" name="Picture 2" descr="C:\Users\Kevin\Desktop\code_sample_14 - Copy.png">
            <a:extLst>
              <a:ext uri="{FF2B5EF4-FFF2-40B4-BE49-F238E27FC236}">
                <a16:creationId xmlns:a16="http://schemas.microsoft.com/office/drawing/2014/main" id="{BBB57AA0-47E8-4B7D-876C-E45E4DF49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834"/>
          <a:stretch/>
        </p:blipFill>
        <p:spPr bwMode="auto">
          <a:xfrm>
            <a:off x="1066800" y="1905000"/>
            <a:ext cx="7150608" cy="253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Kevin\Desktop\code_sample_14 - Copy.png">
            <a:extLst>
              <a:ext uri="{FF2B5EF4-FFF2-40B4-BE49-F238E27FC236}">
                <a16:creationId xmlns:a16="http://schemas.microsoft.com/office/drawing/2014/main" id="{613D2D23-50D3-40DC-ADB4-BD3E40AD16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80"/>
          <a:stretch/>
        </p:blipFill>
        <p:spPr bwMode="auto">
          <a:xfrm>
            <a:off x="1065216" y="4442960"/>
            <a:ext cx="7150608" cy="119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21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Shared memory accumulation</a:t>
            </a:r>
          </a:p>
        </p:txBody>
      </p:sp>
      <p:pic>
        <p:nvPicPr>
          <p:cNvPr id="5" name="Picture 2" descr="C:\Users\Kevin\Desktop\code_sample_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7149024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94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Shared memory accumulation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It doesn’t seem particularly efficient to have one thread per block accumulate for the entire block…</a:t>
            </a:r>
          </a:p>
          <a:p>
            <a:r>
              <a:rPr lang="en-US" dirty="0">
                <a:solidFill>
                  <a:srgbClr val="92D050"/>
                </a:solidFill>
              </a:rPr>
              <a:t>Can we do better?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6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“Binary tree” reduction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71800" y="5410200"/>
            <a:ext cx="0" cy="35441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81200" y="57150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Thread 0 </a:t>
            </a:r>
            <a:r>
              <a:rPr lang="en-US" sz="1400" dirty="0" err="1">
                <a:solidFill>
                  <a:srgbClr val="92D050"/>
                </a:solidFill>
              </a:rPr>
              <a:t>atomicAdd’s</a:t>
            </a:r>
            <a:r>
              <a:rPr lang="en-US" sz="1400" dirty="0">
                <a:solidFill>
                  <a:srgbClr val="92D050"/>
                </a:solidFill>
              </a:rPr>
              <a:t> this to global result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19B4F54-1DE8-4548-B8D3-C32D744CB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61" y="1413431"/>
            <a:ext cx="7924800" cy="406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19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“Binary tree” reduction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56388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Use __</a:t>
            </a:r>
            <a:r>
              <a:rPr lang="en-US" dirty="0" err="1">
                <a:solidFill>
                  <a:srgbClr val="92D050"/>
                </a:solidFill>
              </a:rPr>
              <a:t>syncthreads</a:t>
            </a:r>
            <a:r>
              <a:rPr lang="en-US" dirty="0">
                <a:solidFill>
                  <a:srgbClr val="92D050"/>
                </a:solidFill>
              </a:rPr>
              <a:t>() before proceeding!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741D742-F743-428B-BE5C-67F649433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61" y="1413431"/>
            <a:ext cx="7924800" cy="406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760E8B-5FC6-4256-8756-6A0AFE26670D}"/>
              </a:ext>
            </a:extLst>
          </p:cNvPr>
          <p:cNvCxnSpPr/>
          <p:nvPr/>
        </p:nvCxnSpPr>
        <p:spPr>
          <a:xfrm>
            <a:off x="381000" y="2743200"/>
            <a:ext cx="84582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BB1BE-2589-4DF0-851A-2168B039449C}"/>
              </a:ext>
            </a:extLst>
          </p:cNvPr>
          <p:cNvCxnSpPr/>
          <p:nvPr/>
        </p:nvCxnSpPr>
        <p:spPr>
          <a:xfrm>
            <a:off x="381000" y="3657600"/>
            <a:ext cx="84582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7ABD30-1A58-452F-AFCA-1D89B0FA2F64}"/>
              </a:ext>
            </a:extLst>
          </p:cNvPr>
          <p:cNvCxnSpPr/>
          <p:nvPr/>
        </p:nvCxnSpPr>
        <p:spPr>
          <a:xfrm>
            <a:off x="381000" y="4572000"/>
            <a:ext cx="84582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754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“Binary tree”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139" y="1219200"/>
            <a:ext cx="8229600" cy="56388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sz="1200" dirty="0">
              <a:solidFill>
                <a:srgbClr val="92D050"/>
              </a:solidFill>
            </a:endParaRPr>
          </a:p>
          <a:p>
            <a:r>
              <a:rPr lang="en-US" sz="2900" dirty="0">
                <a:solidFill>
                  <a:srgbClr val="92D050"/>
                </a:solidFill>
              </a:rPr>
              <a:t>Warp Divergence! Odd threads won’t even execute.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335F67F-70D8-4AF8-95FF-2B28FD9B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61" y="1413431"/>
            <a:ext cx="7924800" cy="406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3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Non-divergent reduction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388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2" descr="C:\Users\Kevin\Downloads\parallel_reduction_address_fix - Copy.png">
            <a:extLst>
              <a:ext uri="{FF2B5EF4-FFF2-40B4-BE49-F238E27FC236}">
                <a16:creationId xmlns:a16="http://schemas.microsoft.com/office/drawing/2014/main" id="{6241A13F-F71C-4EFC-8B44-DFB69A95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" t="3750" r="2753" b="3477"/>
          <a:stretch/>
        </p:blipFill>
        <p:spPr bwMode="auto">
          <a:xfrm>
            <a:off x="599661" y="1413431"/>
            <a:ext cx="7924800" cy="406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47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388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sz="2400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Shared Memory Bank Conflicts!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2-way on 1</a:t>
            </a:r>
            <a:r>
              <a:rPr lang="en-US" baseline="30000" dirty="0">
                <a:solidFill>
                  <a:srgbClr val="92D050"/>
                </a:solidFill>
              </a:rPr>
              <a:t>st</a:t>
            </a:r>
            <a:r>
              <a:rPr lang="en-US" dirty="0">
                <a:solidFill>
                  <a:srgbClr val="92D050"/>
                </a:solidFill>
              </a:rPr>
              <a:t> iteration, 4-way on 2</a:t>
            </a:r>
            <a:r>
              <a:rPr lang="en-US" baseline="30000" dirty="0">
                <a:solidFill>
                  <a:srgbClr val="92D050"/>
                </a:solidFill>
              </a:rPr>
              <a:t>nd</a:t>
            </a:r>
            <a:r>
              <a:rPr lang="en-US" dirty="0">
                <a:solidFill>
                  <a:srgbClr val="92D050"/>
                </a:solidFill>
              </a:rPr>
              <a:t> iteration,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Non-divergent reduction</a:t>
            </a:r>
          </a:p>
        </p:txBody>
      </p:sp>
      <p:pic>
        <p:nvPicPr>
          <p:cNvPr id="5" name="Picture 2" descr="C:\Users\Kevin\Downloads\parallel_reduction_address_fix - Copy.png">
            <a:extLst>
              <a:ext uri="{FF2B5EF4-FFF2-40B4-BE49-F238E27FC236}">
                <a16:creationId xmlns:a16="http://schemas.microsoft.com/office/drawing/2014/main" id="{AF0A52FC-FBED-460E-B73C-6F472D6DE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" t="3750" r="2753" b="3477"/>
          <a:stretch/>
        </p:blipFill>
        <p:spPr bwMode="auto">
          <a:xfrm>
            <a:off x="599661" y="1413431"/>
            <a:ext cx="7924800" cy="406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0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Memory optimizations using different GPU caches</a:t>
            </a:r>
          </a:p>
          <a:p>
            <a:r>
              <a:rPr lang="en-US" dirty="0">
                <a:solidFill>
                  <a:srgbClr val="92D050"/>
                </a:solidFill>
              </a:rPr>
              <a:t>Atomic operations</a:t>
            </a:r>
          </a:p>
          <a:p>
            <a:r>
              <a:rPr lang="en-US" dirty="0">
                <a:solidFill>
                  <a:srgbClr val="92D050"/>
                </a:solidFill>
              </a:rPr>
              <a:t>Synchronization with __</a:t>
            </a:r>
            <a:r>
              <a:rPr lang="en-US" dirty="0" err="1">
                <a:solidFill>
                  <a:srgbClr val="92D050"/>
                </a:solidFill>
              </a:rPr>
              <a:t>syncthreads</a:t>
            </a:r>
            <a:r>
              <a:rPr lang="en-US" dirty="0">
                <a:solidFill>
                  <a:srgbClr val="92D05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27335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Sequential addressing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4864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36576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</a:rPr>
              <a:t>Automatically resolves bank conflicts!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1CA8653-9FB9-4F51-9308-4431B1A3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04" y="1410707"/>
            <a:ext cx="7943335" cy="403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0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Sum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More improvements possible (gets crazy!)</a:t>
            </a:r>
          </a:p>
          <a:p>
            <a:pPr lvl="1"/>
            <a:r>
              <a:rPr lang="en-US" dirty="0">
                <a:solidFill>
                  <a:srgbClr val="92D050"/>
                </a:solidFill>
                <a:hlinkClick r:id="rId2"/>
              </a:rPr>
              <a:t>“Optimizing Parallel Reduction in CUDA” (Harris)</a:t>
            </a:r>
            <a:endParaRPr lang="en-US" dirty="0">
              <a:solidFill>
                <a:srgbClr val="92D050"/>
              </a:solidFill>
            </a:endParaRPr>
          </a:p>
          <a:p>
            <a:pPr lvl="2"/>
            <a:r>
              <a:rPr lang="en-US" dirty="0">
                <a:solidFill>
                  <a:srgbClr val="92D050"/>
                </a:solidFill>
              </a:rPr>
              <a:t>Code examples!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Moral: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Different type of GPU-accelerated problems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Some are “parallelizable” in a different sense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More hardware considerations in play</a:t>
            </a:r>
          </a:p>
        </p:txBody>
      </p:sp>
    </p:spTree>
    <p:extLst>
      <p:ext uri="{BB962C8B-B14F-4D97-AF65-F5344CB8AC3E}">
        <p14:creationId xmlns:p14="http://schemas.microsoft.com/office/powerpoint/2010/main" val="862440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GPU-accelerated: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Sum of array</a:t>
            </a:r>
          </a:p>
          <a:p>
            <a:pPr lvl="1"/>
            <a:r>
              <a:rPr lang="en-US" sz="3200" b="1" dirty="0">
                <a:solidFill>
                  <a:srgbClr val="92D050"/>
                </a:solidFill>
              </a:rPr>
              <a:t>Prefix sum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Stream compaction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Sorting (quicksort)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66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Prefix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Given input sequence x[n], produce sequence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rgbClr val="92D05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rgbClr val="92D05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92D050"/>
                    </a:solidFill>
                  </a:rPr>
                  <a:t>e.g. x[n] = (1, 1, 1, 1, 1, 1, 1)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92D050"/>
                    </a:solidFill>
                  </a:rPr>
                  <a:t>	 -&gt; y[n] = (0, 1, 2, 3, 4, 5, 6)</a:t>
                </a:r>
              </a:p>
              <a:p>
                <a:pPr lvl="1"/>
                <a:endParaRPr lang="en-US" dirty="0">
                  <a:solidFill>
                    <a:srgbClr val="92D05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92D050"/>
                    </a:solidFill>
                  </a:rPr>
                  <a:t>e.g. x[n] = (1, 2, 3, 4, 5, 6)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92D050"/>
                    </a:solidFill>
                  </a:rPr>
                  <a:t>	 -&gt; y[n] = (0, 1, 3, 6, 10, 15)</a:t>
                </a:r>
              </a:p>
              <a:p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2"/>
                <a:stretch>
                  <a:fillRect l="-1704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524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Prefix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Given input sequence x[n], produce sequence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rgbClr val="92D05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rgbClr val="92D05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92D050"/>
                    </a:solidFill>
                  </a:rPr>
                  <a:t>e.g. x[n] = (1, 2, 3, 4, 5, 6)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92D050"/>
                    </a:solidFill>
                  </a:rPr>
                  <a:t>	 -&gt; y[n] = (0, 1, 3, 6, 10, 15)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rgbClr val="92D050"/>
                  </a:solidFill>
                </a:endParaRPr>
              </a:p>
              <a:p>
                <a:r>
                  <a:rPr lang="en-US" dirty="0">
                    <a:solidFill>
                      <a:srgbClr val="92D050"/>
                    </a:solidFill>
                  </a:rPr>
                  <a:t>Recurrence relation:</a:t>
                </a:r>
              </a:p>
              <a:p>
                <a:pPr marL="0" lvl="2" indent="0">
                  <a:buNone/>
                </a:pPr>
                <a:r>
                  <a:rPr lang="en-US" dirty="0">
                    <a:solidFill>
                      <a:srgbClr val="92D05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92D050"/>
                        </a:solidFill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92D05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92D050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rgbClr val="92D050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rgbClr val="92D050"/>
                  </a:solidFill>
                </a:endParaRPr>
              </a:p>
              <a:p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2"/>
                <a:stretch>
                  <a:fillRect l="-1704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954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Prefix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1054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Recurrence relation:</a:t>
                </a:r>
              </a:p>
              <a:p>
                <a:pPr marL="0" lvl="2" indent="0">
                  <a:buNone/>
                </a:pPr>
                <a:r>
                  <a:rPr lang="en-US" dirty="0">
                    <a:solidFill>
                      <a:srgbClr val="92D05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92D050"/>
                        </a:solidFill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92D05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92D050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rgbClr val="92D050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rgbClr val="92D05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92D050"/>
                    </a:solidFill>
                  </a:rPr>
                  <a:t>Is it parallelizable? Is it GPU-</a:t>
                </a:r>
                <a:r>
                  <a:rPr lang="en-US" dirty="0" err="1">
                    <a:solidFill>
                      <a:srgbClr val="92D050"/>
                    </a:solidFill>
                  </a:rPr>
                  <a:t>accelerable</a:t>
                </a:r>
                <a:r>
                  <a:rPr lang="en-US" dirty="0">
                    <a:solidFill>
                      <a:srgbClr val="92D050"/>
                    </a:solidFill>
                  </a:rPr>
                  <a:t>?</a:t>
                </a:r>
              </a:p>
              <a:p>
                <a:endParaRPr lang="en-US" dirty="0">
                  <a:solidFill>
                    <a:srgbClr val="92D050"/>
                  </a:solidFill>
                </a:endParaRPr>
              </a:p>
              <a:p>
                <a:r>
                  <a:rPr lang="en-US" dirty="0">
                    <a:solidFill>
                      <a:srgbClr val="92D050"/>
                    </a:solidFill>
                  </a:rPr>
                  <a:t>Recall:</a:t>
                </a:r>
              </a:p>
              <a:p>
                <a:pPr marL="800100" lvl="3" indent="-342900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+</m:t>
                    </m:r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+…+</m:t>
                    </m:r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𝑥</m:t>
                    </m:r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𝐾</m:t>
                        </m:r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92D050"/>
                    </a:solidFill>
                  </a:rPr>
                  <a:t>   </a:t>
                </a:r>
              </a:p>
              <a:p>
                <a:pPr marL="1257300" lvl="4" indent="-342900"/>
                <a:r>
                  <a:rPr lang="en-US" sz="2400" dirty="0">
                    <a:solidFill>
                      <a:srgbClr val="92D050"/>
                    </a:solidFill>
                  </a:rPr>
                  <a:t>Easily parallelizable!</a:t>
                </a:r>
              </a:p>
              <a:p>
                <a:pPr marL="800100" lvl="3" indent="-342900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</a:rPr>
                      <m:t>𝑐</m:t>
                    </m:r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  <a:ea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</m:d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i="1">
                        <a:solidFill>
                          <a:srgbClr val="92D050"/>
                        </a:solidFill>
                        <a:latin typeface="Cambria Math"/>
                        <a:ea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92D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92D050"/>
                  </a:solidFill>
                </a:endParaRPr>
              </a:p>
              <a:p>
                <a:pPr marL="1257300" lvl="4" indent="-342900"/>
                <a:r>
                  <a:rPr lang="en-US" sz="2400" dirty="0">
                    <a:solidFill>
                      <a:srgbClr val="92D050"/>
                    </a:solidFill>
                  </a:rPr>
                  <a:t>Not so much</a:t>
                </a:r>
              </a:p>
              <a:p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105400"/>
              </a:xfrm>
              <a:blipFill rotWithShape="0">
                <a:blip r:embed="rId2"/>
                <a:stretch>
                  <a:fillRect l="-1628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797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Prefix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1054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Recurrence relation:</a:t>
                </a:r>
              </a:p>
              <a:p>
                <a:pPr marL="0" lvl="2" indent="0">
                  <a:buNone/>
                </a:pPr>
                <a:r>
                  <a:rPr lang="en-US" dirty="0">
                    <a:solidFill>
                      <a:srgbClr val="92D05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92D050"/>
                        </a:solidFill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92D05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92D050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rgbClr val="92D050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rgbClr val="92D05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92D050"/>
                    </a:solidFill>
                  </a:rPr>
                  <a:t>Is it parallelizable? Is it GPU-</a:t>
                </a:r>
                <a:r>
                  <a:rPr lang="en-US" dirty="0" err="1">
                    <a:solidFill>
                      <a:srgbClr val="92D050"/>
                    </a:solidFill>
                  </a:rPr>
                  <a:t>accelerable</a:t>
                </a:r>
                <a:r>
                  <a:rPr lang="en-US" dirty="0">
                    <a:solidFill>
                      <a:srgbClr val="92D050"/>
                    </a:solidFill>
                  </a:rPr>
                  <a:t>?</a:t>
                </a:r>
              </a:p>
              <a:p>
                <a:endParaRPr lang="en-US" dirty="0">
                  <a:solidFill>
                    <a:srgbClr val="92D050"/>
                  </a:solidFill>
                </a:endParaRPr>
              </a:p>
              <a:p>
                <a:r>
                  <a:rPr lang="en-US" dirty="0">
                    <a:solidFill>
                      <a:srgbClr val="92D050"/>
                    </a:solidFill>
                  </a:rPr>
                  <a:t>Goal:</a:t>
                </a:r>
              </a:p>
              <a:p>
                <a:pPr lvl="1"/>
                <a:r>
                  <a:rPr lang="en-US" dirty="0">
                    <a:solidFill>
                      <a:srgbClr val="92D050"/>
                    </a:solidFill>
                  </a:rPr>
                  <a:t>Parallelize using a “reduction-like” strategy</a:t>
                </a:r>
              </a:p>
              <a:p>
                <a:pPr marL="0" indent="0">
                  <a:buNone/>
                </a:pPr>
                <a:endParaRPr lang="en-US" sz="1600" dirty="0">
                  <a:solidFill>
                    <a:srgbClr val="92D050"/>
                  </a:solidFill>
                </a:endParaRPr>
              </a:p>
              <a:p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105400"/>
              </a:xfrm>
              <a:blipFill rotWithShape="0">
                <a:blip r:embed="rId2"/>
                <a:stretch>
                  <a:fillRect l="-1628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080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Prefix Sum sample code (up-sweep)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62600" y="1219200"/>
            <a:ext cx="3429000" cy="452596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[1, 3, 3, 10, 5, 11, 7, </a:t>
            </a:r>
            <a:r>
              <a:rPr lang="en-US" sz="2400" dirty="0">
                <a:solidFill>
                  <a:srgbClr val="00B0F0"/>
                </a:solidFill>
              </a:rPr>
              <a:t>36</a:t>
            </a:r>
            <a:r>
              <a:rPr lang="en-US" sz="2400" dirty="0">
                <a:solidFill>
                  <a:srgbClr val="92D050"/>
                </a:solidFill>
              </a:rPr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[1, 3, 3, </a:t>
            </a:r>
            <a:r>
              <a:rPr lang="en-US" sz="2400" dirty="0">
                <a:solidFill>
                  <a:srgbClr val="00B0F0"/>
                </a:solidFill>
              </a:rPr>
              <a:t>10,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5, 11, 7, </a:t>
            </a:r>
            <a:r>
              <a:rPr lang="en-US" sz="2400" dirty="0">
                <a:solidFill>
                  <a:srgbClr val="00B0F0"/>
                </a:solidFill>
              </a:rPr>
              <a:t>26</a:t>
            </a:r>
            <a:r>
              <a:rPr lang="en-US" sz="2400" dirty="0">
                <a:solidFill>
                  <a:srgbClr val="92D050"/>
                </a:solidFill>
              </a:rPr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[1, </a:t>
            </a:r>
            <a:r>
              <a:rPr lang="en-US" sz="2400" dirty="0">
                <a:solidFill>
                  <a:srgbClr val="0097CC"/>
                </a:solidFill>
              </a:rPr>
              <a:t>3, </a:t>
            </a:r>
            <a:r>
              <a:rPr lang="en-US" sz="2400" dirty="0">
                <a:solidFill>
                  <a:srgbClr val="92D050"/>
                </a:solidFill>
              </a:rPr>
              <a:t>3, </a:t>
            </a:r>
            <a:r>
              <a:rPr lang="en-US" sz="2400" dirty="0">
                <a:solidFill>
                  <a:srgbClr val="00B0F0"/>
                </a:solidFill>
              </a:rPr>
              <a:t>7,</a:t>
            </a:r>
            <a:r>
              <a:rPr lang="en-US" sz="2400" dirty="0"/>
              <a:t>   </a:t>
            </a:r>
            <a:r>
              <a:rPr lang="en-US" sz="2400" dirty="0">
                <a:solidFill>
                  <a:srgbClr val="92D050"/>
                </a:solidFill>
              </a:rPr>
              <a:t>5, </a:t>
            </a:r>
            <a:r>
              <a:rPr lang="en-US" sz="2400" dirty="0">
                <a:solidFill>
                  <a:srgbClr val="00B0F0"/>
                </a:solidFill>
              </a:rPr>
              <a:t>11,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7, </a:t>
            </a:r>
            <a:r>
              <a:rPr lang="en-US" sz="2400" dirty="0">
                <a:solidFill>
                  <a:srgbClr val="00B0F0"/>
                </a:solidFill>
              </a:rPr>
              <a:t>15</a:t>
            </a:r>
            <a:r>
              <a:rPr lang="en-US" sz="2400" dirty="0">
                <a:solidFill>
                  <a:srgbClr val="92D050"/>
                </a:solidFill>
              </a:rPr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[1,  2,  3, 4,  5,  6,  7,  8]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44196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Original array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410200" y="5543412"/>
            <a:ext cx="3429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C000"/>
                </a:solidFill>
              </a:rPr>
              <a:t>We want: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C000"/>
                </a:solidFill>
              </a:rPr>
              <a:t>[0, 1, 3, 6, 10, 15, 21, 28]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400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92D050"/>
                </a:solidFill>
              </a:rPr>
              <a:t>(University of Michigan EECS, http://www.eecs.umich.edu/courses/eecs570/hw/parprefix.pdf</a:t>
            </a:r>
          </a:p>
        </p:txBody>
      </p:sp>
      <p:pic>
        <p:nvPicPr>
          <p:cNvPr id="11266" name="Picture 2" descr="C:\Users\Kevin\Desktop\upscan_umich -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" y="1600200"/>
            <a:ext cx="520874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8839200" y="2057400"/>
            <a:ext cx="0" cy="30480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8904" y="5068669"/>
            <a:ext cx="51034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92D050"/>
                </a:solidFill>
              </a:rPr>
              <a:t>for d = 0 to (log</a:t>
            </a:r>
            <a:r>
              <a:rPr lang="en-US" sz="2200" baseline="-25000" dirty="0">
                <a:solidFill>
                  <a:srgbClr val="92D050"/>
                </a:solidFill>
              </a:rPr>
              <a:t>2</a:t>
            </a:r>
            <a:r>
              <a:rPr lang="en-US" sz="2200" dirty="0">
                <a:solidFill>
                  <a:srgbClr val="92D050"/>
                </a:solidFill>
              </a:rPr>
              <a:t>n) -1 do</a:t>
            </a:r>
            <a:br>
              <a:rPr lang="en-US" sz="2200" dirty="0">
                <a:solidFill>
                  <a:srgbClr val="92D050"/>
                </a:solidFill>
              </a:rPr>
            </a:br>
            <a:r>
              <a:rPr lang="en-US" sz="2200" dirty="0">
                <a:solidFill>
                  <a:srgbClr val="92D050"/>
                </a:solidFill>
              </a:rPr>
              <a:t>    for all k = 0 to n-1 by 2</a:t>
            </a:r>
            <a:r>
              <a:rPr lang="en-US" sz="2200" baseline="30000" dirty="0">
                <a:solidFill>
                  <a:srgbClr val="92D050"/>
                </a:solidFill>
              </a:rPr>
              <a:t>d+1</a:t>
            </a:r>
            <a:r>
              <a:rPr lang="en-US" sz="2200" dirty="0">
                <a:solidFill>
                  <a:srgbClr val="92D050"/>
                </a:solidFill>
              </a:rPr>
              <a:t> in parallel do</a:t>
            </a:r>
            <a:br>
              <a:rPr lang="en-US" sz="2200" dirty="0">
                <a:solidFill>
                  <a:srgbClr val="92D050"/>
                </a:solidFill>
              </a:rPr>
            </a:br>
            <a:r>
              <a:rPr lang="en-US" sz="2200" dirty="0">
                <a:solidFill>
                  <a:srgbClr val="92D050"/>
                </a:solidFill>
              </a:rPr>
              <a:t>        x[k + 2</a:t>
            </a:r>
            <a:r>
              <a:rPr lang="en-US" sz="2200" baseline="30000" dirty="0">
                <a:solidFill>
                  <a:srgbClr val="92D050"/>
                </a:solidFill>
              </a:rPr>
              <a:t>d+1</a:t>
            </a:r>
            <a:r>
              <a:rPr lang="en-US" sz="2200" dirty="0">
                <a:solidFill>
                  <a:srgbClr val="92D050"/>
                </a:solidFill>
              </a:rPr>
              <a:t> – 1] = x[k + 2</a:t>
            </a:r>
            <a:r>
              <a:rPr lang="en-US" sz="2200" baseline="30000" dirty="0">
                <a:solidFill>
                  <a:srgbClr val="92D050"/>
                </a:solidFill>
              </a:rPr>
              <a:t>d</a:t>
            </a:r>
            <a:r>
              <a:rPr lang="en-US" sz="2200" dirty="0">
                <a:solidFill>
                  <a:srgbClr val="92D050"/>
                </a:solidFill>
              </a:rPr>
              <a:t> -1] + x[k + 2</a:t>
            </a:r>
            <a:r>
              <a:rPr lang="en-US" sz="2200" baseline="30000" dirty="0">
                <a:solidFill>
                  <a:srgbClr val="92D050"/>
                </a:solidFill>
              </a:rPr>
              <a:t>d</a:t>
            </a:r>
            <a:r>
              <a:rPr lang="en-US" sz="2200" dirty="0">
                <a:solidFill>
                  <a:srgbClr val="92D050"/>
                </a:solidFill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669525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3826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Prefix Sum sample code (down-sweep)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62600" y="1219200"/>
            <a:ext cx="3429000" cy="54864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[1, 3, 3, 10, 5, 11, 7, 36]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[1, 3, 3, 10, 5, 11, 7,   </a:t>
            </a:r>
            <a:r>
              <a:rPr lang="en-US" sz="2400" dirty="0">
                <a:solidFill>
                  <a:srgbClr val="00B0F0"/>
                </a:solidFill>
              </a:rPr>
              <a:t>0</a:t>
            </a:r>
            <a:r>
              <a:rPr lang="en-US" sz="2400" dirty="0">
                <a:solidFill>
                  <a:srgbClr val="92D050"/>
                </a:solidFill>
              </a:rPr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[1, 3, 3, </a:t>
            </a:r>
            <a:r>
              <a:rPr lang="en-US" sz="2400" dirty="0">
                <a:solidFill>
                  <a:srgbClr val="00B0F0"/>
                </a:solidFill>
              </a:rPr>
              <a:t>0,   </a:t>
            </a:r>
            <a:r>
              <a:rPr lang="en-US" sz="2400" dirty="0">
                <a:solidFill>
                  <a:srgbClr val="92D050"/>
                </a:solidFill>
              </a:rPr>
              <a:t>5, 11, 7, </a:t>
            </a:r>
            <a:r>
              <a:rPr lang="en-US" sz="2400" dirty="0">
                <a:solidFill>
                  <a:srgbClr val="00B0F0"/>
                </a:solidFill>
              </a:rPr>
              <a:t>10</a:t>
            </a:r>
            <a:r>
              <a:rPr lang="en-US" sz="2400" dirty="0">
                <a:solidFill>
                  <a:srgbClr val="92D050"/>
                </a:solidFill>
              </a:rPr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[1,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0, </a:t>
            </a:r>
            <a:r>
              <a:rPr lang="en-US" sz="2400" dirty="0">
                <a:solidFill>
                  <a:srgbClr val="92D050"/>
                </a:solidFill>
              </a:rPr>
              <a:t>3,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3,</a:t>
            </a:r>
            <a:r>
              <a:rPr lang="en-US" sz="2400" dirty="0"/>
              <a:t>   </a:t>
            </a:r>
            <a:r>
              <a:rPr lang="en-US" sz="2400" dirty="0">
                <a:solidFill>
                  <a:srgbClr val="92D050"/>
                </a:solidFill>
              </a:rPr>
              <a:t>5, </a:t>
            </a:r>
            <a:r>
              <a:rPr lang="en-US" sz="2400" dirty="0">
                <a:solidFill>
                  <a:srgbClr val="00B0F0"/>
                </a:solidFill>
              </a:rPr>
              <a:t>10,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7,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21</a:t>
            </a:r>
            <a:r>
              <a:rPr lang="en-US" sz="2400" dirty="0">
                <a:solidFill>
                  <a:srgbClr val="92D050"/>
                </a:solidFill>
              </a:rPr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[0, 1, 3, 6, 10, 15, 21, 28]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53340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Final result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410200" y="1512888"/>
            <a:ext cx="4648200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C000"/>
                </a:solidFill>
              </a:rPr>
              <a:t>Original:  [1, 2, 3, 4, 5, 6, 7, 8]</a:t>
            </a:r>
          </a:p>
        </p:txBody>
      </p:sp>
      <p:pic>
        <p:nvPicPr>
          <p:cNvPr id="12290" name="Picture 2" descr="C:\Users\Kevin\Desktop\downscan_umich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" y="1108075"/>
            <a:ext cx="4493816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7200" y="6400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92D050"/>
                </a:solidFill>
              </a:rPr>
              <a:t>(University of Michigan EECS, http://www.eecs.umich.edu/courses/eecs570/hw/parprefix.pdf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915400" y="2209800"/>
            <a:ext cx="0" cy="37338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5556" y="4539387"/>
            <a:ext cx="4850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x[n-1] = 0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for d = log</a:t>
            </a:r>
            <a:r>
              <a:rPr lang="en-US" baseline="-25000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(n) – 1 down to 0 do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    for all k = 0 to n-1 by 2</a:t>
            </a:r>
            <a:r>
              <a:rPr lang="en-US" baseline="30000" dirty="0">
                <a:solidFill>
                  <a:srgbClr val="92D050"/>
                </a:solidFill>
              </a:rPr>
              <a:t>d</a:t>
            </a:r>
            <a:r>
              <a:rPr lang="en-US" dirty="0">
                <a:solidFill>
                  <a:srgbClr val="92D050"/>
                </a:solidFill>
              </a:rPr>
              <a:t>+1 in parallel do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        t = x[k + 2</a:t>
            </a:r>
            <a:r>
              <a:rPr lang="en-US" baseline="30000" dirty="0">
                <a:solidFill>
                  <a:srgbClr val="92D050"/>
                </a:solidFill>
              </a:rPr>
              <a:t>d</a:t>
            </a:r>
            <a:r>
              <a:rPr lang="en-US" dirty="0">
                <a:solidFill>
                  <a:srgbClr val="92D050"/>
                </a:solidFill>
              </a:rPr>
              <a:t> – 1] 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        x[k + 2</a:t>
            </a:r>
            <a:r>
              <a:rPr lang="en-US" baseline="30000" dirty="0">
                <a:solidFill>
                  <a:srgbClr val="92D050"/>
                </a:solidFill>
              </a:rPr>
              <a:t>d</a:t>
            </a:r>
            <a:r>
              <a:rPr lang="en-US" dirty="0">
                <a:solidFill>
                  <a:srgbClr val="92D050"/>
                </a:solidFill>
              </a:rPr>
              <a:t> – 1] = x[k + 2</a:t>
            </a:r>
            <a:r>
              <a:rPr lang="en-US" baseline="30000" dirty="0">
                <a:solidFill>
                  <a:srgbClr val="92D050"/>
                </a:solidFill>
              </a:rPr>
              <a:t>d</a:t>
            </a:r>
            <a:r>
              <a:rPr lang="en-US" dirty="0">
                <a:solidFill>
                  <a:srgbClr val="92D050"/>
                </a:solidFill>
              </a:rPr>
              <a:t>]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        x[k + 2</a:t>
            </a:r>
            <a:r>
              <a:rPr lang="en-US" baseline="30000" dirty="0">
                <a:solidFill>
                  <a:srgbClr val="92D050"/>
                </a:solidFill>
              </a:rPr>
              <a:t>d</a:t>
            </a:r>
            <a:r>
              <a:rPr lang="en-US" dirty="0">
                <a:solidFill>
                  <a:srgbClr val="92D050"/>
                </a:solidFill>
              </a:rPr>
              <a:t>] = t + x[k + 2</a:t>
            </a:r>
            <a:r>
              <a:rPr lang="en-US" baseline="30000" dirty="0">
                <a:solidFill>
                  <a:srgbClr val="92D050"/>
                </a:solidFill>
              </a:rPr>
              <a:t>d</a:t>
            </a:r>
            <a:r>
              <a:rPr lang="en-US" dirty="0">
                <a:solidFill>
                  <a:srgbClr val="92D050"/>
                </a:solidFill>
              </a:rPr>
              <a:t>]</a:t>
            </a:r>
          </a:p>
        </p:txBody>
      </p:sp>
      <p:pic>
        <p:nvPicPr>
          <p:cNvPr id="1026" name="Picture 2" descr="U219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-501650"/>
            <a:ext cx="2190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087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Kevin\Desktop\upscan_umich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24099"/>
            <a:ext cx="5410200" cy="340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Prefix Sum (Up-Sweep)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43000" y="5354545"/>
            <a:ext cx="381000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773" y="5115580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Original array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3124200"/>
            <a:ext cx="84582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1000" y="3962400"/>
            <a:ext cx="84582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" y="4800600"/>
            <a:ext cx="84582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58232" y="1524000"/>
            <a:ext cx="2209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Use __</a:t>
            </a:r>
            <a:r>
              <a:rPr lang="en-US" dirty="0" err="1">
                <a:solidFill>
                  <a:srgbClr val="92D050"/>
                </a:solidFill>
              </a:rPr>
              <a:t>syncthreads</a:t>
            </a:r>
            <a:r>
              <a:rPr lang="en-US" dirty="0">
                <a:solidFill>
                  <a:srgbClr val="92D050"/>
                </a:solidFill>
              </a:rPr>
              <a:t>() before proceeding!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400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92D050"/>
                </a:solidFill>
              </a:rPr>
              <a:t>(University of Michigan EECS, http://www.eecs.umich.edu/courses/eecs570/hw/parprefix.pdf</a:t>
            </a:r>
          </a:p>
        </p:txBody>
      </p:sp>
    </p:spTree>
    <p:extLst>
      <p:ext uri="{BB962C8B-B14F-4D97-AF65-F5344CB8AC3E}">
        <p14:creationId xmlns:p14="http://schemas.microsoft.com/office/powerpoint/2010/main" val="138849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Week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Advanced GPU-accelerable algorithms</a:t>
            </a:r>
          </a:p>
          <a:p>
            <a:r>
              <a:rPr lang="en-US" dirty="0">
                <a:solidFill>
                  <a:srgbClr val="92D050"/>
                </a:solidFill>
              </a:rPr>
              <a:t>“Reductions” to parallelize problems that don’t seem intuitively parallelizable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Not the same as reductions in complexity theory or machine learning!</a:t>
            </a:r>
          </a:p>
        </p:txBody>
      </p:sp>
    </p:spTree>
    <p:extLst>
      <p:ext uri="{BB962C8B-B14F-4D97-AF65-F5344CB8AC3E}">
        <p14:creationId xmlns:p14="http://schemas.microsoft.com/office/powerpoint/2010/main" val="2223448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Kevin\Desktop\downscan_umich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859" y="2133600"/>
            <a:ext cx="520874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Prefix Sum (Down-Sweep)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90600" y="5993434"/>
            <a:ext cx="381000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57544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Final result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2895600"/>
            <a:ext cx="84582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1000" y="3733800"/>
            <a:ext cx="84582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" y="4572000"/>
            <a:ext cx="84582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0400" y="13348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Use __</a:t>
            </a:r>
            <a:r>
              <a:rPr lang="en-US" dirty="0" err="1">
                <a:solidFill>
                  <a:srgbClr val="92D050"/>
                </a:solidFill>
              </a:rPr>
              <a:t>syncthreads</a:t>
            </a:r>
            <a:r>
              <a:rPr lang="en-US" dirty="0">
                <a:solidFill>
                  <a:srgbClr val="92D050"/>
                </a:solidFill>
              </a:rPr>
              <a:t>() before proceeding!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81000" y="5486400"/>
            <a:ext cx="84582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6400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92D050"/>
                </a:solidFill>
              </a:rPr>
              <a:t>(University of Michigan EECS, http://www.eecs.umich.edu/courses/eecs570/hw/parprefix.pdf</a:t>
            </a:r>
          </a:p>
        </p:txBody>
      </p:sp>
    </p:spTree>
    <p:extLst>
      <p:ext uri="{BB962C8B-B14F-4D97-AF65-F5344CB8AC3E}">
        <p14:creationId xmlns:p14="http://schemas.microsoft.com/office/powerpoint/2010/main" val="4020911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Prefix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Bank conflicts galore!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2-way, 4-way, …</a:t>
            </a:r>
          </a:p>
        </p:txBody>
      </p:sp>
    </p:spTree>
    <p:extLst>
      <p:ext uri="{BB962C8B-B14F-4D97-AF65-F5344CB8AC3E}">
        <p14:creationId xmlns:p14="http://schemas.microsoft.com/office/powerpoint/2010/main" val="2144861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Prefix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817" y="1447455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Bank conflicts!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2-way, 4-way, …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Pad addresses!</a:t>
            </a:r>
          </a:p>
        </p:txBody>
      </p:sp>
      <p:pic>
        <p:nvPicPr>
          <p:cNvPr id="10243" name="Picture 3" descr="C:\Users\Kevin\Desktop\padding_umich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15734"/>
            <a:ext cx="592043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817" y="648866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92D050"/>
                </a:solidFill>
              </a:rPr>
              <a:t>(University of Michigan EECS, http://www.eecs.umich.edu/courses/eecs570/hw/parprefix.pdf</a:t>
            </a:r>
          </a:p>
        </p:txBody>
      </p:sp>
    </p:spTree>
    <p:extLst>
      <p:ext uri="{BB962C8B-B14F-4D97-AF65-F5344CB8AC3E}">
        <p14:creationId xmlns:p14="http://schemas.microsoft.com/office/powerpoint/2010/main" val="724759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Prefix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hlinkClick r:id="rId2"/>
              </a:rPr>
              <a:t>http://http.developer.nvidia.com/GPUGems3/gpugems3_ch39.html</a:t>
            </a:r>
            <a:r>
              <a:rPr lang="en-US" dirty="0">
                <a:solidFill>
                  <a:srgbClr val="92D050"/>
                </a:solidFill>
              </a:rPr>
              <a:t> -- See Link for a More In-Depth Explanation of Up-Sweep and Down-Sweep</a:t>
            </a:r>
          </a:p>
          <a:p>
            <a:r>
              <a:rPr lang="en-US" dirty="0">
                <a:solidFill>
                  <a:srgbClr val="92D050"/>
                </a:solidFill>
              </a:rPr>
              <a:t>See also Ch8 of textbook (Kirk and </a:t>
            </a:r>
            <a:r>
              <a:rPr lang="en-US" dirty="0" err="1">
                <a:solidFill>
                  <a:srgbClr val="92D050"/>
                </a:solidFill>
              </a:rPr>
              <a:t>Hwu</a:t>
            </a:r>
            <a:r>
              <a:rPr lang="en-US" dirty="0">
                <a:solidFill>
                  <a:srgbClr val="92D050"/>
                </a:solidFill>
              </a:rPr>
              <a:t>) for a more build-up and motivation for the up-sweep and down-sweep algorithm (like we did for the array sum)</a:t>
            </a:r>
          </a:p>
        </p:txBody>
      </p:sp>
    </p:spTree>
    <p:extLst>
      <p:ext uri="{BB962C8B-B14F-4D97-AF65-F5344CB8AC3E}">
        <p14:creationId xmlns:p14="http://schemas.microsoft.com/office/powerpoint/2010/main" val="886725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GPU-accelerated: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Sum of array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Prefix sum</a:t>
            </a:r>
          </a:p>
          <a:p>
            <a:pPr lvl="1"/>
            <a:r>
              <a:rPr lang="en-US" sz="3200" b="1" dirty="0">
                <a:solidFill>
                  <a:srgbClr val="92D050"/>
                </a:solidFill>
              </a:rPr>
              <a:t>Stream compaction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Sorting (quicksort)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66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Stream Compaction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Problem: 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Given array A, produce sub-array of A defined by Boolean condition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e.g. given array: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pPr lvl="2"/>
            <a:r>
              <a:rPr lang="en-US" dirty="0">
                <a:solidFill>
                  <a:srgbClr val="92D050"/>
                </a:solidFill>
              </a:rPr>
              <a:t>Produce array of numbers &gt; 3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33855"/>
              </p:ext>
            </p:extLst>
          </p:nvPr>
        </p:nvGraphicFramePr>
        <p:xfrm>
          <a:off x="1524000" y="4201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9270"/>
              </p:ext>
            </p:extLst>
          </p:nvPr>
        </p:nvGraphicFramePr>
        <p:xfrm>
          <a:off x="1524000" y="5257800"/>
          <a:ext cx="304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311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Stream Compaction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5334000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Given array A: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GPU kernel 1: Evaluate </a:t>
            </a:r>
            <a:r>
              <a:rPr lang="en-US" dirty="0" err="1">
                <a:solidFill>
                  <a:srgbClr val="92D050"/>
                </a:solidFill>
              </a:rPr>
              <a:t>boolean</a:t>
            </a:r>
            <a:r>
              <a:rPr lang="en-US" dirty="0">
                <a:solidFill>
                  <a:srgbClr val="92D050"/>
                </a:solidFill>
              </a:rPr>
              <a:t> condition,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Array M: 1 if true, 0 if false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GPU kernel 2: Cumulative sum of M (denote S)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GPU kernel 3: At each index,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 if M[</a:t>
            </a:r>
            <a:r>
              <a:rPr lang="en-US" dirty="0" err="1">
                <a:solidFill>
                  <a:srgbClr val="92D050"/>
                </a:solidFill>
              </a:rPr>
              <a:t>idx</a:t>
            </a:r>
            <a:r>
              <a:rPr lang="en-US" dirty="0">
                <a:solidFill>
                  <a:srgbClr val="92D050"/>
                </a:solidFill>
              </a:rPr>
              <a:t>] is 1, store A[</a:t>
            </a:r>
            <a:r>
              <a:rPr lang="en-US" dirty="0" err="1">
                <a:solidFill>
                  <a:srgbClr val="92D050"/>
                </a:solidFill>
              </a:rPr>
              <a:t>idx</a:t>
            </a:r>
            <a:r>
              <a:rPr lang="en-US" dirty="0">
                <a:solidFill>
                  <a:srgbClr val="92D050"/>
                </a:solidFill>
              </a:rPr>
              <a:t>] in output at position (S[</a:t>
            </a:r>
            <a:r>
              <a:rPr lang="en-US" dirty="0" err="1">
                <a:solidFill>
                  <a:srgbClr val="92D050"/>
                </a:solidFill>
              </a:rPr>
              <a:t>idx</a:t>
            </a:r>
            <a:r>
              <a:rPr lang="en-US" dirty="0">
                <a:solidFill>
                  <a:srgbClr val="92D050"/>
                </a:solidFill>
              </a:rPr>
              <a:t>] - 1)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28200"/>
              </p:ext>
            </p:extLst>
          </p:nvPr>
        </p:nvGraphicFramePr>
        <p:xfrm>
          <a:off x="1524000" y="2296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62970"/>
              </p:ext>
            </p:extLst>
          </p:nvPr>
        </p:nvGraphicFramePr>
        <p:xfrm>
          <a:off x="1524000" y="382016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83599"/>
              </p:ext>
            </p:extLst>
          </p:nvPr>
        </p:nvGraphicFramePr>
        <p:xfrm>
          <a:off x="1524000" y="4810760"/>
          <a:ext cx="609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33690"/>
              </p:ext>
            </p:extLst>
          </p:nvPr>
        </p:nvGraphicFramePr>
        <p:xfrm>
          <a:off x="1524000" y="6248400"/>
          <a:ext cx="304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205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GPU-accelerated: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Sum of array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Prefix sum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Stream compaction</a:t>
            </a:r>
          </a:p>
          <a:p>
            <a:pPr lvl="1"/>
            <a:r>
              <a:rPr lang="en-US" sz="3200" b="1" dirty="0">
                <a:solidFill>
                  <a:srgbClr val="92D050"/>
                </a:solidFill>
              </a:rPr>
              <a:t>Sorting (quicksort)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66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GPU-accelerated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Quicksort: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Divide-and-conquer algorithm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Partition array along chosen pivot point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Pseudocode: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anose="020B0609040504020204" pitchFamily="49" charset="0"/>
              </a:rPr>
              <a:t>   quicksort(A, loIdx, hiIdx):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anose="020B0609040504020204" pitchFamily="49" charset="0"/>
              </a:rPr>
              <a:t>      if lo &lt; hi: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anose="020B0609040504020204" pitchFamily="49" charset="0"/>
              </a:rPr>
              <a:t>         pIdx := partition(A, loIdx, hiIdx)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anose="020B0609040504020204" pitchFamily="49" charset="0"/>
              </a:rPr>
              <a:t>	 quicksort(A, loIdx, pIdx - 1)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anose="020B0609040504020204" pitchFamily="49" charset="0"/>
              </a:rPr>
              <a:t>	 quicksort(A, pIdx + 1, hiIdx)</a:t>
            </a:r>
          </a:p>
        </p:txBody>
      </p:sp>
      <p:pic>
        <p:nvPicPr>
          <p:cNvPr id="13314" name="Picture 2" descr="C:\Users\Kevin\Downloads\Partiti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90" y="3271837"/>
            <a:ext cx="2755910" cy="33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43800" y="2590800"/>
            <a:ext cx="130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Sequential partition</a:t>
            </a:r>
          </a:p>
        </p:txBody>
      </p:sp>
    </p:spTree>
    <p:extLst>
      <p:ext uri="{BB962C8B-B14F-4D97-AF65-F5344CB8AC3E}">
        <p14:creationId xmlns:p14="http://schemas.microsoft.com/office/powerpoint/2010/main" val="3635542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GPU-accelerated partition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86400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Given array A: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Choose pivot (e.g. 3)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Stream compact on condition:  ≤ 3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Store pivot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Stream compact on condition:  &gt; 3   </a:t>
            </a:r>
            <a:r>
              <a:rPr lang="en-US" sz="2000" dirty="0">
                <a:solidFill>
                  <a:srgbClr val="92D050"/>
                </a:solidFill>
              </a:rPr>
              <a:t>(store with offset)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81332"/>
              </p:ext>
            </p:extLst>
          </p:nvPr>
        </p:nvGraphicFramePr>
        <p:xfrm>
          <a:off x="1524000" y="2296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14705"/>
              </p:ext>
            </p:extLst>
          </p:nvPr>
        </p:nvGraphicFramePr>
        <p:xfrm>
          <a:off x="15240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18887"/>
              </p:ext>
            </p:extLst>
          </p:nvPr>
        </p:nvGraphicFramePr>
        <p:xfrm>
          <a:off x="1524000" y="4886960"/>
          <a:ext cx="6096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72118"/>
              </p:ext>
            </p:extLst>
          </p:nvPr>
        </p:nvGraphicFramePr>
        <p:xfrm>
          <a:off x="1524000" y="5953760"/>
          <a:ext cx="6096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40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GPU-</a:t>
            </a:r>
            <a:r>
              <a:rPr lang="en-US" dirty="0" err="1">
                <a:solidFill>
                  <a:srgbClr val="92D050"/>
                </a:solidFill>
              </a:rPr>
              <a:t>accelerable</a:t>
            </a:r>
            <a:r>
              <a:rPr lang="en-US" dirty="0">
                <a:solidFill>
                  <a:srgbClr val="92D050"/>
                </a:solidFill>
              </a:rPr>
              <a:t> algorithms:</a:t>
            </a:r>
          </a:p>
          <a:p>
            <a:pPr lvl="1"/>
            <a:r>
              <a:rPr lang="en-US" sz="3000" b="1" dirty="0">
                <a:solidFill>
                  <a:srgbClr val="92D050"/>
                </a:solidFill>
              </a:rPr>
              <a:t>Sum of array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Prefix sum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Stream compaction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Sorting (quicksort)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74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GPU acceleration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Synchronize between calls of the previous algorithm</a:t>
            </a:r>
          </a:p>
          <a:p>
            <a:r>
              <a:rPr lang="en-US" dirty="0">
                <a:solidFill>
                  <a:srgbClr val="92D050"/>
                </a:solidFill>
              </a:rPr>
              <a:t>Continued partitioning/synchronization on sub-arrays results in sorted array</a:t>
            </a:r>
          </a:p>
        </p:txBody>
      </p:sp>
    </p:spTree>
    <p:extLst>
      <p:ext uri="{BB962C8B-B14F-4D97-AF65-F5344CB8AC3E}">
        <p14:creationId xmlns:p14="http://schemas.microsoft.com/office/powerpoint/2010/main" val="1978816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“Less obviously parallelizable” problems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Hardware matters! (synchronization, bank conflicts, …)</a:t>
            </a:r>
          </a:p>
          <a:p>
            <a:r>
              <a:rPr lang="en-US" dirty="0">
                <a:solidFill>
                  <a:srgbClr val="92D050"/>
                </a:solidFill>
              </a:rPr>
              <a:t>Resources: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GPU Gems, Vol. 3, Ch. 39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Highly Recommend Reading </a:t>
            </a:r>
            <a:r>
              <a:rPr lang="en-US" dirty="0">
                <a:solidFill>
                  <a:srgbClr val="92D050"/>
                </a:solidFill>
                <a:hlinkClick r:id="rId2"/>
              </a:rPr>
              <a:t>This</a:t>
            </a:r>
            <a:r>
              <a:rPr lang="en-US" dirty="0">
                <a:solidFill>
                  <a:srgbClr val="92D050"/>
                </a:solidFill>
              </a:rPr>
              <a:t> Guide to CUDA Optimization, with a Reduction Example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Kirk and </a:t>
            </a:r>
            <a:r>
              <a:rPr lang="en-US" dirty="0" err="1">
                <a:solidFill>
                  <a:srgbClr val="92D050"/>
                </a:solidFill>
              </a:rPr>
              <a:t>Hwu</a:t>
            </a:r>
            <a:r>
              <a:rPr lang="en-US" dirty="0">
                <a:solidFill>
                  <a:srgbClr val="92D050"/>
                </a:solidFill>
              </a:rPr>
              <a:t> Chapters 7-12 for more parallel algorithms</a:t>
            </a:r>
          </a:p>
        </p:txBody>
      </p:sp>
    </p:spTree>
    <p:extLst>
      <p:ext uri="{BB962C8B-B14F-4D97-AF65-F5344CB8AC3E}">
        <p14:creationId xmlns:p14="http://schemas.microsoft.com/office/powerpoint/2010/main" val="3335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 Elementwise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7834" y="2361853"/>
            <a:ext cx="5579166" cy="452596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CPU code: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float *C =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malloc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(N *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sizeof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(float));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for (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int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= 0;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&lt; N;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++)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C[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] = A[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] + B[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" name="Content Placeholder 8"/>
          <p:cNvSpPr txBox="1">
            <a:spLocks/>
          </p:cNvSpPr>
          <p:nvPr/>
        </p:nvSpPr>
        <p:spPr>
          <a:xfrm>
            <a:off x="4646612" y="2203518"/>
            <a:ext cx="4040188" cy="445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z="1500" dirty="0">
              <a:solidFill>
                <a:srgbClr val="92D050"/>
              </a:solidFill>
              <a:latin typeface="Lucida Console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500" dirty="0">
              <a:solidFill>
                <a:srgbClr val="92D050"/>
              </a:solidFill>
              <a:latin typeface="Lucida Console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500" dirty="0">
              <a:solidFill>
                <a:srgbClr val="92D050"/>
              </a:solidFill>
              <a:latin typeface="Lucida Console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500" dirty="0">
              <a:solidFill>
                <a:srgbClr val="92D050"/>
              </a:solidFill>
              <a:latin typeface="Lucida Console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500" dirty="0">
              <a:solidFill>
                <a:srgbClr val="92D050"/>
              </a:solidFill>
              <a:latin typeface="Lucida Console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500" dirty="0">
              <a:solidFill>
                <a:srgbClr val="92D050"/>
              </a:solidFill>
              <a:latin typeface="Lucida Console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500" dirty="0">
              <a:solidFill>
                <a:srgbClr val="92D050"/>
              </a:solidFill>
              <a:latin typeface="Lucida Console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891208" y="4038600"/>
            <a:ext cx="7795592" cy="4708525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GPU code: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// assign device and host memory pointers, and allocate memory in host</a:t>
            </a:r>
            <a:b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</a:br>
            <a:b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</a:b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int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thread_index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=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threadIdx.x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+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blockIdx.x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*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blockDim.x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while (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thread_index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&lt; N) {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	C[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thread_index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] = A[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thread_index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] + B[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thread_index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	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thread_index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+=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blockDim.x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*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gridDim.x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}</a:t>
            </a:r>
          </a:p>
          <a:p>
            <a:pPr marL="457200" lvl="1" indent="0">
              <a:buNone/>
            </a:pPr>
            <a:endParaRPr lang="en-US" sz="1500" dirty="0">
              <a:solidFill>
                <a:srgbClr val="92D050"/>
              </a:solidFill>
              <a:latin typeface="Lucida Console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2382" y="1597358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Problem: </a:t>
            </a:r>
            <a:r>
              <a:rPr lang="en-US" sz="3200" dirty="0">
                <a:solidFill>
                  <a:srgbClr val="92D050"/>
                </a:solidFill>
              </a:rPr>
              <a:t>C[</a:t>
            </a:r>
            <a:r>
              <a:rPr lang="en-US" sz="3200" dirty="0" err="1">
                <a:solidFill>
                  <a:srgbClr val="92D050"/>
                </a:solidFill>
              </a:rPr>
              <a:t>i</a:t>
            </a:r>
            <a:r>
              <a:rPr lang="en-US" sz="3200" dirty="0">
                <a:solidFill>
                  <a:srgbClr val="92D050"/>
                </a:solidFill>
              </a:rPr>
              <a:t>] = A[</a:t>
            </a:r>
            <a:r>
              <a:rPr lang="en-US" sz="3200" dirty="0" err="1">
                <a:solidFill>
                  <a:srgbClr val="92D050"/>
                </a:solidFill>
              </a:rPr>
              <a:t>i</a:t>
            </a:r>
            <a:r>
              <a:rPr lang="en-US" sz="3200" dirty="0">
                <a:solidFill>
                  <a:srgbClr val="92D050"/>
                </a:solidFill>
              </a:rPr>
              <a:t>] + B[</a:t>
            </a:r>
            <a:r>
              <a:rPr lang="en-US" sz="3200" dirty="0" err="1">
                <a:solidFill>
                  <a:srgbClr val="92D050"/>
                </a:solidFill>
              </a:rPr>
              <a:t>i</a:t>
            </a:r>
            <a:r>
              <a:rPr lang="en-US" sz="3200" dirty="0">
                <a:solidFill>
                  <a:srgbClr val="92D05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1361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Reduction Example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533400" y="3581400"/>
            <a:ext cx="8458200" cy="4454525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92D050"/>
                </a:solidFill>
                <a:latin typeface="Lucida Console" pitchFamily="49" charset="0"/>
              </a:rPr>
              <a:t>GPU Pseudocode:</a:t>
            </a:r>
            <a:br>
              <a:rPr lang="en-US" sz="3000" dirty="0">
                <a:solidFill>
                  <a:srgbClr val="92D050"/>
                </a:solidFill>
                <a:latin typeface="Lucida Console" pitchFamily="49" charset="0"/>
              </a:rPr>
            </a:b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 // set up device and host memory pointers</a:t>
            </a:r>
            <a:b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</a:b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 // create threads and get thread indices</a:t>
            </a:r>
            <a:b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</a:b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 // assign each thread a specific region to sum over</a:t>
            </a:r>
            <a:b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</a:b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 // wait for all threads to finish running ( __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syncthreads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; )</a:t>
            </a:r>
            <a:b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</a:b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 // combine all thread sums for final solution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533400" y="1908313"/>
            <a:ext cx="7620000" cy="1673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92D050"/>
                </a:solidFill>
              </a:rPr>
              <a:t>CPU code: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float sum = 0.0;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for (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int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= 0;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 &lt; N; 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++)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sum += A[</a:t>
            </a:r>
            <a:r>
              <a:rPr lang="en-US" sz="1500" dirty="0" err="1">
                <a:solidFill>
                  <a:srgbClr val="92D050"/>
                </a:solidFill>
                <a:latin typeface="Lucida Console" pitchFamily="49" charset="0"/>
              </a:rPr>
              <a:t>i</a:t>
            </a:r>
            <a:r>
              <a:rPr lang="en-US" sz="1500" dirty="0">
                <a:solidFill>
                  <a:srgbClr val="92D050"/>
                </a:solidFill>
                <a:latin typeface="Lucida Console" pitchFamily="49" charset="0"/>
              </a:rPr>
              <a:t>];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187301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Problem: </a:t>
            </a:r>
            <a:r>
              <a:rPr lang="en-US" sz="3200" dirty="0">
                <a:solidFill>
                  <a:srgbClr val="92D050"/>
                </a:solidFill>
              </a:rPr>
              <a:t>SUM(A[])</a:t>
            </a:r>
            <a:endParaRPr lang="en-US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5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Naive Reduction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Suppose we wished to accumulate our results…</a:t>
            </a:r>
          </a:p>
        </p:txBody>
      </p:sp>
      <p:pic>
        <p:nvPicPr>
          <p:cNvPr id="11" name="Picture 2" descr="C:\Users\Kevin\Desktop\code_sample_12 - Cop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" b="4173"/>
          <a:stretch/>
        </p:blipFill>
        <p:spPr bwMode="auto">
          <a:xfrm>
            <a:off x="1981200" y="2852738"/>
            <a:ext cx="4876800" cy="371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1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Naive Reduction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Race conditions! Could load old value before new one (from another thread) is written out</a:t>
            </a:r>
          </a:p>
        </p:txBody>
      </p:sp>
      <p:pic>
        <p:nvPicPr>
          <p:cNvPr id="11" name="Picture 2" descr="C:\Users\Kevin\Desktop\code_sample_12 - Cop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" b="4173"/>
          <a:stretch/>
        </p:blipFill>
        <p:spPr bwMode="auto">
          <a:xfrm>
            <a:off x="1981200" y="2852738"/>
            <a:ext cx="4876800" cy="371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981200" y="5943599"/>
            <a:ext cx="2133600" cy="4688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0" y="606843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Thread-unsafe!</a:t>
            </a:r>
          </a:p>
        </p:txBody>
      </p:sp>
    </p:spTree>
    <p:extLst>
      <p:ext uri="{BB962C8B-B14F-4D97-AF65-F5344CB8AC3E}">
        <p14:creationId xmlns:p14="http://schemas.microsoft.com/office/powerpoint/2010/main" val="105743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Naive (but correct) Reduction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We could do a bunch of atomic adds to our global accumulator…</a:t>
            </a:r>
          </a:p>
        </p:txBody>
      </p:sp>
      <p:pic>
        <p:nvPicPr>
          <p:cNvPr id="8" name="Picture 2" descr="C:\Users\Kevin\Desktop\code_sample_13 - Copy.png">
            <a:extLst>
              <a:ext uri="{FF2B5EF4-FFF2-40B4-BE49-F238E27FC236}">
                <a16:creationId xmlns:a16="http://schemas.microsoft.com/office/drawing/2014/main" id="{25AB13B3-639D-4444-8D1E-1C180E873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81200" y="2852738"/>
            <a:ext cx="4841790" cy="37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11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92D05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14608</TotalTime>
  <Words>1335</Words>
  <Application>Microsoft Office PowerPoint</Application>
  <PresentationFormat>On-screen Show (4:3)</PresentationFormat>
  <Paragraphs>306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 Math</vt:lpstr>
      <vt:lpstr>Lucida Console</vt:lpstr>
      <vt:lpstr>Wingdings</vt:lpstr>
      <vt:lpstr>Office Theme</vt:lpstr>
      <vt:lpstr>CS 179: GPU  Programming</vt:lpstr>
      <vt:lpstr>Last Week</vt:lpstr>
      <vt:lpstr>Week 3</vt:lpstr>
      <vt:lpstr>This Lecture</vt:lpstr>
      <vt:lpstr> Elementwise Addition</vt:lpstr>
      <vt:lpstr>Reduction Example</vt:lpstr>
      <vt:lpstr>Naive Reduction</vt:lpstr>
      <vt:lpstr>Naive Reduction</vt:lpstr>
      <vt:lpstr>Naive (but correct) Reduction</vt:lpstr>
      <vt:lpstr>Naive (but correct) Reduction</vt:lpstr>
      <vt:lpstr>Shared memory accumulation</vt:lpstr>
      <vt:lpstr>Shared memory accumulation</vt:lpstr>
      <vt:lpstr>Shared memory accumulation</vt:lpstr>
      <vt:lpstr>Shared memory accumulation</vt:lpstr>
      <vt:lpstr>“Binary tree” reduction</vt:lpstr>
      <vt:lpstr>“Binary tree” reduction</vt:lpstr>
      <vt:lpstr>“Binary tree” reduction</vt:lpstr>
      <vt:lpstr>Non-divergent reduction</vt:lpstr>
      <vt:lpstr>Non-divergent reduction</vt:lpstr>
      <vt:lpstr>Sequential addressing</vt:lpstr>
      <vt:lpstr>Sum Reduction</vt:lpstr>
      <vt:lpstr>Outline</vt:lpstr>
      <vt:lpstr>Prefix Sum</vt:lpstr>
      <vt:lpstr>Prefix Sum</vt:lpstr>
      <vt:lpstr>Prefix Sum</vt:lpstr>
      <vt:lpstr>Prefix Sum</vt:lpstr>
      <vt:lpstr>Prefix Sum sample code (up-sweep)</vt:lpstr>
      <vt:lpstr>Prefix Sum sample code (down-sweep)</vt:lpstr>
      <vt:lpstr>Prefix Sum (Up-Sweep)</vt:lpstr>
      <vt:lpstr>Prefix Sum (Down-Sweep)</vt:lpstr>
      <vt:lpstr>Prefix Sum</vt:lpstr>
      <vt:lpstr>Prefix Sum</vt:lpstr>
      <vt:lpstr>Prefix Sum</vt:lpstr>
      <vt:lpstr>Outline</vt:lpstr>
      <vt:lpstr>Stream Compaction</vt:lpstr>
      <vt:lpstr>Stream Compaction</vt:lpstr>
      <vt:lpstr>Outline</vt:lpstr>
      <vt:lpstr>GPU-accelerated quicksort</vt:lpstr>
      <vt:lpstr>GPU-accelerated partition</vt:lpstr>
      <vt:lpstr>GPU acceleration details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179: GPU Programming</dc:title>
  <dc:creator>Kevin</dc:creator>
  <cp:lastModifiedBy>Aadyot Bhatnagar</cp:lastModifiedBy>
  <cp:revision>1021</cp:revision>
  <cp:lastPrinted>2015-04-13T19:44:39Z</cp:lastPrinted>
  <dcterms:created xsi:type="dcterms:W3CDTF">2015-03-24T02:17:19Z</dcterms:created>
  <dcterms:modified xsi:type="dcterms:W3CDTF">2018-04-15T23:46:58Z</dcterms:modified>
</cp:coreProperties>
</file>