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7" r:id="rId2"/>
    <p:sldId id="390" r:id="rId3"/>
    <p:sldId id="259" r:id="rId4"/>
    <p:sldId id="261" r:id="rId5"/>
    <p:sldId id="260" r:id="rId6"/>
    <p:sldId id="262" r:id="rId7"/>
    <p:sldId id="393" r:id="rId8"/>
    <p:sldId id="263" r:id="rId9"/>
    <p:sldId id="264" r:id="rId10"/>
    <p:sldId id="265" r:id="rId11"/>
    <p:sldId id="266" r:id="rId12"/>
    <p:sldId id="267" r:id="rId13"/>
    <p:sldId id="386" r:id="rId14"/>
    <p:sldId id="385" r:id="rId15"/>
    <p:sldId id="384" r:id="rId16"/>
    <p:sldId id="382" r:id="rId17"/>
    <p:sldId id="381" r:id="rId18"/>
    <p:sldId id="283" r:id="rId19"/>
    <p:sldId id="269" r:id="rId20"/>
    <p:sldId id="270" r:id="rId21"/>
    <p:sldId id="271" r:id="rId22"/>
    <p:sldId id="278" r:id="rId23"/>
    <p:sldId id="277" r:id="rId24"/>
    <p:sldId id="279" r:id="rId25"/>
    <p:sldId id="275" r:id="rId26"/>
    <p:sldId id="282" r:id="rId27"/>
    <p:sldId id="284" r:id="rId28"/>
    <p:sldId id="289" r:id="rId29"/>
    <p:sldId id="290" r:id="rId30"/>
    <p:sldId id="292" r:id="rId31"/>
    <p:sldId id="293" r:id="rId32"/>
    <p:sldId id="302" r:id="rId33"/>
    <p:sldId id="300" r:id="rId34"/>
    <p:sldId id="394" r:id="rId35"/>
    <p:sldId id="387" r:id="rId36"/>
    <p:sldId id="388" r:id="rId37"/>
    <p:sldId id="389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2851" autoAdjust="0"/>
  </p:normalViewPr>
  <p:slideViewPr>
    <p:cSldViewPr>
      <p:cViewPr varScale="1">
        <p:scale>
          <a:sx n="72" d="100"/>
          <a:sy n="72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8BAFA43-BDEE-4AAF-B305-DC1C4CE610ED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72B37C7-B57A-4E5C-94F3-0CDCC1D2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3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1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1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0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3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7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77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936B-72C2-4D57-8E79-F7F90B27616C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/>
          <a:lstStyle/>
          <a:p>
            <a:r>
              <a:rPr lang="en-US" dirty="0"/>
              <a:t>CS 179: GPU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/>
              <a:t>Lecture 8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410200"/>
              </a:xfrm>
            </p:spPr>
            <p:txBody>
              <a:bodyPr/>
              <a:lstStyle/>
              <a:p>
                <a:r>
                  <a:rPr lang="en-US" dirty="0"/>
                  <a:t>Alternative formulation: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values corresponding to wave </a:t>
                </a:r>
                <a:r>
                  <a:rPr lang="en-US" i="1" dirty="0"/>
                  <a:t>k</a:t>
                </a:r>
                <a:endParaRPr lang="en-US" dirty="0"/>
              </a:p>
              <a:p>
                <a:pPr lvl="2"/>
                <a:r>
                  <a:rPr lang="en-US" dirty="0"/>
                  <a:t>Periodic – calculate for 0 ≤ </a:t>
                </a:r>
                <a:r>
                  <a:rPr lang="en-US" i="1" dirty="0"/>
                  <a:t>k</a:t>
                </a:r>
                <a:r>
                  <a:rPr lang="en-US" dirty="0"/>
                  <a:t> ≤ </a:t>
                </a:r>
                <a:r>
                  <a:rPr lang="en-US" i="1" dirty="0"/>
                  <a:t>N</a:t>
                </a:r>
                <a:r>
                  <a:rPr lang="en-US" dirty="0"/>
                  <a:t> - 1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Naive runtime: O(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Sum of</a:t>
                </a:r>
                <a:r>
                  <a:rPr lang="en-US" i="1" dirty="0">
                    <a:solidFill>
                      <a:srgbClr val="FF0000"/>
                    </a:solidFill>
                  </a:rPr>
                  <a:t> N </a:t>
                </a:r>
                <a:r>
                  <a:rPr lang="en-US" dirty="0">
                    <a:solidFill>
                      <a:srgbClr val="FF0000"/>
                    </a:solidFill>
                  </a:rPr>
                  <a:t>iterations, for 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>
                    <a:solidFill>
                      <a:srgbClr val="FF0000"/>
                    </a:solidFill>
                  </a:rPr>
                  <a:t> values of </a:t>
                </a:r>
                <a:r>
                  <a:rPr lang="en-US" i="1" dirty="0">
                    <a:solidFill>
                      <a:srgbClr val="FF0000"/>
                    </a:solidFill>
                  </a:rPr>
                  <a:t>k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410200"/>
              </a:xfrm>
              <a:blipFill rotWithShape="1">
                <a:blip r:embed="rId2"/>
                <a:stretch>
                  <a:fillRect l="-1544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Kevin\Downloads\dft_sum_794762fd886bb34ac513d36d1babee9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19338"/>
            <a:ext cx="4343481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191000" y="2319338"/>
            <a:ext cx="1828800" cy="804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Roots of unity</a:t>
            </a:r>
          </a:p>
        </p:txBody>
      </p:sp>
      <p:pic>
        <p:nvPicPr>
          <p:cNvPr id="3074" name="Picture 2" descr="C:\Users\Kevin\Downloads\roots_of_unity_jEGVz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51" y="1219200"/>
            <a:ext cx="5214551" cy="314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Kevin\Downloads\One5Ro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764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410200"/>
              </a:xfrm>
            </p:spPr>
            <p:txBody>
              <a:bodyPr/>
              <a:lstStyle/>
              <a:p>
                <a:r>
                  <a:rPr lang="en-US" dirty="0"/>
                  <a:t>Alternative formulation: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values corresponding to wave </a:t>
                </a:r>
                <a:r>
                  <a:rPr lang="en-US" i="1" dirty="0"/>
                  <a:t>k</a:t>
                </a:r>
                <a:endParaRPr lang="en-US" dirty="0"/>
              </a:p>
              <a:p>
                <a:pPr lvl="2"/>
                <a:r>
                  <a:rPr lang="en-US" dirty="0"/>
                  <a:t>Periodic – calculate for 0 ≤ </a:t>
                </a:r>
                <a:r>
                  <a:rPr lang="en-US" i="1" dirty="0"/>
                  <a:t>k</a:t>
                </a:r>
                <a:r>
                  <a:rPr lang="en-US" dirty="0"/>
                  <a:t> ≤ </a:t>
                </a:r>
                <a:r>
                  <a:rPr lang="en-US" i="1" dirty="0"/>
                  <a:t>N</a:t>
                </a:r>
                <a:r>
                  <a:rPr lang="en-US" dirty="0"/>
                  <a:t> - 1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410200"/>
              </a:xfrm>
              <a:blipFill rotWithShape="1">
                <a:blip r:embed="rId2"/>
                <a:stretch>
                  <a:fillRect l="-1544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Kevin\Downloads\dft_sum_794762fd886bb34ac513d36d1babee9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19338"/>
            <a:ext cx="4343481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191000" y="2319338"/>
            <a:ext cx="1828800" cy="804862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54864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Number of distinct values: </a:t>
            </a:r>
            <a:r>
              <a:rPr lang="en-US" sz="2800" dirty="0">
                <a:solidFill>
                  <a:srgbClr val="00B050"/>
                </a:solidFill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not N</a:t>
            </a:r>
            <a:r>
              <a:rPr lang="en-US" sz="2800" baseline="30000" dirty="0">
                <a:solidFill>
                  <a:srgbClr val="FF0000"/>
                </a:solidFill>
              </a:rPr>
              <a:t>2</a:t>
            </a:r>
            <a:r>
              <a:rPr lang="en-US" sz="2800" dirty="0"/>
              <a:t>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67200" y="3200400"/>
            <a:ext cx="495300" cy="2057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3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(Proof)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/>
              <a:lstStyle/>
              <a:p>
                <a:r>
                  <a:rPr lang="en-US" dirty="0"/>
                  <a:t>Breakdown (assuming N is power of 2):</a:t>
                </a:r>
              </a:p>
              <a:p>
                <a:pPr lvl="1"/>
                <a:r>
                  <a:rPr lang="en-US" dirty="0"/>
                  <a:t>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smallest root of unity)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b="0" i="1" dirty="0">
                  <a:latin typeface="Cambria Math"/>
                </a:endParaRPr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:endParaRPr lang="en-US" sz="1600" dirty="0"/>
              </a:p>
              <a:p>
                <a:pPr marL="0" lvl="2" indent="0">
                  <a:buNone/>
                </a:pPr>
                <a:endParaRPr lang="en-US" dirty="0"/>
              </a:p>
              <a:p>
                <a:pPr marL="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 rotWithShape="1">
                <a:blip r:embed="rId2"/>
                <a:stretch>
                  <a:fillRect l="-16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905000" y="8077201"/>
            <a:ext cx="598488" cy="5843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(Proof)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/>
              <a:lstStyle/>
              <a:p>
                <a:r>
                  <a:rPr lang="en-US" dirty="0"/>
                  <a:t>Breakdown (assuming N is power of 2):</a:t>
                </a:r>
              </a:p>
              <a:p>
                <a:pPr lvl="1"/>
                <a:r>
                  <a:rPr lang="en-US" dirty="0"/>
                  <a:t>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smallest root of unity)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b="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/2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/2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:endParaRPr lang="en-US" sz="1600" dirty="0"/>
              </a:p>
              <a:p>
                <a:pPr marL="0" lvl="2" indent="0">
                  <a:buNone/>
                </a:pPr>
                <a:endParaRPr lang="en-US" dirty="0"/>
              </a:p>
              <a:p>
                <a:pPr marL="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 rotWithShape="1">
                <a:blip r:embed="rId2"/>
                <a:stretch>
                  <a:fillRect l="-16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905000" y="8077201"/>
            <a:ext cx="598488" cy="5843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10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(Proof)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/>
              <a:lstStyle/>
              <a:p>
                <a:r>
                  <a:rPr lang="en-US" dirty="0"/>
                  <a:t>Breakdown (assuming N is power of 2):</a:t>
                </a:r>
              </a:p>
              <a:p>
                <a:pPr lvl="1"/>
                <a:r>
                  <a:rPr lang="en-US" dirty="0"/>
                  <a:t>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smallest root of unity)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b="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/2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/2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/2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/2</m:t>
                          </m:r>
                          <m:r>
                            <a:rPr lang="en-US" sz="16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:endParaRPr lang="en-US" sz="1600" dirty="0"/>
              </a:p>
              <a:p>
                <a:pPr marL="0" lvl="2" indent="0">
                  <a:buNone/>
                </a:pPr>
                <a:endParaRPr lang="en-US" dirty="0"/>
              </a:p>
              <a:p>
                <a:pPr marL="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 rotWithShape="1">
                <a:blip r:embed="rId2"/>
                <a:stretch>
                  <a:fillRect l="-16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905000" y="8077201"/>
            <a:ext cx="598488" cy="5843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42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(Proof)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/>
              <a:lstStyle/>
              <a:p>
                <a:r>
                  <a:rPr lang="en-US" dirty="0"/>
                  <a:t>Breakdown (assuming N is power of 2):</a:t>
                </a:r>
              </a:p>
              <a:p>
                <a:pPr lvl="1"/>
                <a:r>
                  <a:rPr lang="en-US" dirty="0"/>
                  <a:t>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smallest root of unity)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b="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dirty="0"/>
              </a:p>
              <a:p>
                <a:pPr marL="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 rotWithShape="1">
                <a:blip r:embed="rId2"/>
                <a:stretch>
                  <a:fillRect l="-16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905000" y="8077201"/>
            <a:ext cx="598488" cy="5843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10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(Proof)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</p:spPr>
            <p:txBody>
              <a:bodyPr/>
              <a:lstStyle/>
              <a:p>
                <a:r>
                  <a:rPr lang="en-US" dirty="0"/>
                  <a:t>Breakdown (assuming N is power of 2):</a:t>
                </a:r>
              </a:p>
              <a:p>
                <a:pPr lvl="1"/>
                <a:r>
                  <a:rPr lang="en-US" dirty="0"/>
                  <a:t>(Let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smallest root of unity)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b="0" i="1" smtClean="0">
                                  <a:latin typeface="Cambria Math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b="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sz="1600" i="1" dirty="0">
                  <a:latin typeface="Cambria Math"/>
                </a:endParaRP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  <m:r>
                            <a:rPr lang="en-US" sz="1600" i="1">
                              <a:latin typeface="Cambria Math"/>
                            </a:rPr>
                            <m:t>/2−1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+1)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/2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lvl="2" indent="0">
                  <a:buNone/>
                </a:pPr>
                <a:endParaRPr lang="en-US" dirty="0"/>
              </a:p>
              <a:p>
                <a:pPr marL="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638800"/>
              </a:xfrm>
              <a:blipFill rotWithShape="1">
                <a:blip r:embed="rId2"/>
                <a:stretch>
                  <a:fillRect l="-1630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905000" y="8077201"/>
            <a:ext cx="598488" cy="58435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95400" y="6478485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DFT of </a:t>
            </a:r>
            <a:r>
              <a:rPr lang="en-US" sz="2000" dirty="0" err="1">
                <a:solidFill>
                  <a:srgbClr val="00B050"/>
                </a:solidFill>
              </a:rPr>
              <a:t>x</a:t>
            </a:r>
            <a:r>
              <a:rPr lang="en-US" sz="2000" baseline="-25000" dirty="0" err="1">
                <a:solidFill>
                  <a:srgbClr val="00B050"/>
                </a:solidFill>
              </a:rPr>
              <a:t>n</a:t>
            </a:r>
            <a:r>
              <a:rPr lang="en-US" sz="2000" dirty="0">
                <a:solidFill>
                  <a:srgbClr val="00B050"/>
                </a:solidFill>
              </a:rPr>
              <a:t>, even n!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0200" y="64770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DFT of </a:t>
            </a:r>
            <a:r>
              <a:rPr lang="en-US" sz="2000" dirty="0" err="1">
                <a:solidFill>
                  <a:srgbClr val="00B050"/>
                </a:solidFill>
              </a:rPr>
              <a:t>x</a:t>
            </a:r>
            <a:r>
              <a:rPr lang="en-US" sz="2000" baseline="-25000" dirty="0" err="1">
                <a:solidFill>
                  <a:srgbClr val="00B050"/>
                </a:solidFill>
              </a:rPr>
              <a:t>n</a:t>
            </a:r>
            <a:r>
              <a:rPr lang="en-US" sz="2000" dirty="0">
                <a:solidFill>
                  <a:srgbClr val="00B050"/>
                </a:solidFill>
              </a:rPr>
              <a:t>, odd n!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819400" y="6400800"/>
            <a:ext cx="152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76800" y="6400800"/>
            <a:ext cx="1524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65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(Divide-and-conquer 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1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Recursive-FFT(Vector x):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if x is length 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 return x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x_even</a:t>
            </a:r>
            <a:r>
              <a:rPr lang="en-US" sz="1500" dirty="0">
                <a:latin typeface="Lucida Console" pitchFamily="49" charset="0"/>
              </a:rPr>
              <a:t> &lt;- (x0, x2, ..., x_(n-2) 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x_odd</a:t>
            </a:r>
            <a:r>
              <a:rPr lang="en-US" sz="1500" dirty="0">
                <a:latin typeface="Lucida Console" pitchFamily="49" charset="0"/>
              </a:rPr>
              <a:t> &lt;- (x1, x3, ..., x_(n-1) 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 &lt;- Recursive-FFT(</a:t>
            </a:r>
            <a:r>
              <a:rPr lang="en-US" sz="1500" dirty="0" err="1">
                <a:latin typeface="Lucida Console" pitchFamily="49" charset="0"/>
              </a:rPr>
              <a:t>x_even</a:t>
            </a:r>
            <a:r>
              <a:rPr lang="en-US" sz="1500" dirty="0">
                <a:latin typeface="Lucida Console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 &lt;- Recursive-FFT(</a:t>
            </a:r>
            <a:r>
              <a:rPr lang="en-US" sz="1500" dirty="0" err="1">
                <a:latin typeface="Lucida Console" pitchFamily="49" charset="0"/>
              </a:rPr>
              <a:t>x_odd</a:t>
            </a:r>
            <a:r>
              <a:rPr lang="en-US" sz="1500" dirty="0">
                <a:latin typeface="Lucida Console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for k = 0, …, (n/2)-1: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y[k] 	&lt;- 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[k] + </a:t>
            </a:r>
            <a:r>
              <a:rPr lang="en-US" sz="1500" dirty="0" err="1">
                <a:latin typeface="Lucida Console" pitchFamily="49" charset="0"/>
              </a:rPr>
              <a:t>w</a:t>
            </a:r>
            <a:r>
              <a:rPr lang="en-US" sz="1500" baseline="30000" dirty="0" err="1">
                <a:latin typeface="Lucida Console" pitchFamily="49" charset="0"/>
              </a:rPr>
              <a:t>k</a:t>
            </a:r>
            <a:r>
              <a:rPr lang="en-US" sz="1500" dirty="0">
                <a:latin typeface="Lucida Console" pitchFamily="49" charset="0"/>
              </a:rPr>
              <a:t> * 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[k]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y[k + n/2] 	&lt;- 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[k] - </a:t>
            </a:r>
            <a:r>
              <a:rPr lang="en-US" sz="1500" dirty="0" err="1">
                <a:latin typeface="Lucida Console" pitchFamily="49" charset="0"/>
              </a:rPr>
              <a:t>w</a:t>
            </a:r>
            <a:r>
              <a:rPr lang="en-US" sz="1500" baseline="30000" dirty="0" err="1">
                <a:latin typeface="Lucida Console" pitchFamily="49" charset="0"/>
              </a:rPr>
              <a:t>k</a:t>
            </a:r>
            <a:r>
              <a:rPr lang="en-US" sz="1500" dirty="0">
                <a:latin typeface="Lucida Console" pitchFamily="49" charset="0"/>
              </a:rPr>
              <a:t> * 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[k]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return 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5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(Divide-and-conquer 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1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Recursive-FFT(Vector x):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if x is length 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 return x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x_even</a:t>
            </a:r>
            <a:r>
              <a:rPr lang="en-US" sz="1500" dirty="0">
                <a:latin typeface="Lucida Console" pitchFamily="49" charset="0"/>
              </a:rPr>
              <a:t> &lt;- (x0, x2, ..., x_(n-2) 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x_odd</a:t>
            </a:r>
            <a:r>
              <a:rPr lang="en-US" sz="1500" dirty="0">
                <a:latin typeface="Lucida Console" pitchFamily="49" charset="0"/>
              </a:rPr>
              <a:t> &lt;- (x1, x3, ..., x_(n-1) 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 &lt;- Recursive-FFT(</a:t>
            </a:r>
            <a:r>
              <a:rPr lang="en-US" sz="1500" dirty="0" err="1">
                <a:latin typeface="Lucida Console" pitchFamily="49" charset="0"/>
              </a:rPr>
              <a:t>x_even</a:t>
            </a:r>
            <a:r>
              <a:rPr lang="en-US" sz="1500" dirty="0">
                <a:latin typeface="Lucida Console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 &lt;- Recursive-FFT(</a:t>
            </a:r>
            <a:r>
              <a:rPr lang="en-US" sz="1500" dirty="0" err="1">
                <a:latin typeface="Lucida Console" pitchFamily="49" charset="0"/>
              </a:rPr>
              <a:t>x_odd</a:t>
            </a:r>
            <a:r>
              <a:rPr lang="en-US" sz="1500" dirty="0">
                <a:latin typeface="Lucida Console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for k = 0, …, (n/2)-1: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y[k] 	&lt;- 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[k] + </a:t>
            </a:r>
            <a:r>
              <a:rPr lang="en-US" sz="1500" dirty="0" err="1">
                <a:latin typeface="Lucida Console" pitchFamily="49" charset="0"/>
              </a:rPr>
              <a:t>w</a:t>
            </a:r>
            <a:r>
              <a:rPr lang="en-US" sz="1500" baseline="30000" dirty="0" err="1">
                <a:latin typeface="Lucida Console" pitchFamily="49" charset="0"/>
              </a:rPr>
              <a:t>k</a:t>
            </a:r>
            <a:r>
              <a:rPr lang="en-US" sz="1500" dirty="0">
                <a:latin typeface="Lucida Console" pitchFamily="49" charset="0"/>
              </a:rPr>
              <a:t> * 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[k]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y[k + n/2] 	&lt;- 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[k] - </a:t>
            </a:r>
            <a:r>
              <a:rPr lang="en-US" sz="1500" dirty="0" err="1">
                <a:latin typeface="Lucida Console" pitchFamily="49" charset="0"/>
              </a:rPr>
              <a:t>w</a:t>
            </a:r>
            <a:r>
              <a:rPr lang="en-US" sz="1500" baseline="30000" dirty="0" err="1">
                <a:latin typeface="Lucida Console" pitchFamily="49" charset="0"/>
              </a:rPr>
              <a:t>k</a:t>
            </a:r>
            <a:r>
              <a:rPr lang="en-US" sz="1500" dirty="0">
                <a:latin typeface="Lucida Console" pitchFamily="49" charset="0"/>
              </a:rPr>
              <a:t> * 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[k]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return 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914900" y="4114800"/>
            <a:ext cx="1714500" cy="2286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105400" y="3695699"/>
            <a:ext cx="1562100" cy="2286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3700" y="3505201"/>
            <a:ext cx="9525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T(n/2)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3700" y="3886201"/>
            <a:ext cx="9525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T(n/2)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4495800"/>
            <a:ext cx="24384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3700" y="4267201"/>
            <a:ext cx="9525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0703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GPU-accelerated:</a:t>
            </a:r>
          </a:p>
          <a:p>
            <a:pPr lvl="1"/>
            <a:r>
              <a:rPr lang="en-US" dirty="0"/>
              <a:t>Reduction</a:t>
            </a:r>
          </a:p>
          <a:p>
            <a:pPr lvl="1"/>
            <a:r>
              <a:rPr lang="en-US" dirty="0"/>
              <a:t>Prefix sum</a:t>
            </a:r>
          </a:p>
          <a:p>
            <a:pPr lvl="1"/>
            <a:r>
              <a:rPr lang="en-US" dirty="0"/>
              <a:t>Stream compaction</a:t>
            </a:r>
          </a:p>
          <a:p>
            <a:pPr lvl="1"/>
            <a:r>
              <a:rPr lang="en-US" dirty="0"/>
              <a:t>Sorting (quicksort)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5310"/>
            <a:ext cx="3733800" cy="175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Kevin\Desktop\downscan_umich -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19" y="3497474"/>
            <a:ext cx="3379941" cy="2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91000"/>
            <a:ext cx="3141907" cy="229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2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Recurrence relation:</a:t>
            </a:r>
          </a:p>
          <a:p>
            <a:pPr lvl="1"/>
            <a:r>
              <a:rPr lang="en-US" dirty="0"/>
              <a:t>T(n) = 2T(n/2) + O(n)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O(n log n) runtime!	</a:t>
            </a:r>
            <a:r>
              <a:rPr lang="en-US" i="1" dirty="0"/>
              <a:t>Much</a:t>
            </a:r>
            <a:r>
              <a:rPr lang="en-US" dirty="0"/>
              <a:t> better than 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br>
              <a:rPr lang="en-US" dirty="0"/>
            </a:br>
            <a:endParaRPr lang="en-US" sz="4000" dirty="0"/>
          </a:p>
          <a:p>
            <a:r>
              <a:rPr lang="en-US" dirty="0"/>
              <a:t>(Minor caveat: N must be power of 2)</a:t>
            </a:r>
          </a:p>
          <a:p>
            <a:pPr lvl="1"/>
            <a:r>
              <a:rPr lang="en-US" dirty="0"/>
              <a:t>Usually resolvable</a:t>
            </a:r>
          </a:p>
        </p:txBody>
      </p:sp>
    </p:spTree>
    <p:extLst>
      <p:ext uri="{BB962C8B-B14F-4D97-AF65-F5344CB8AC3E}">
        <p14:creationId xmlns:p14="http://schemas.microsoft.com/office/powerpoint/2010/main" val="11257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algorithm certainly is!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for k = 0,…,N-1: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for n = 0,…,N-1: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Sometimes parallelization outweighs runtime!</a:t>
            </a:r>
          </a:p>
          <a:p>
            <a:pPr lvl="1"/>
            <a:r>
              <a:rPr lang="en-US" dirty="0"/>
              <a:t>(N-body problem,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C:\Users\Kevin\Downloads\dft_sum_794762fd886bb34ac513d36d1babee9f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81"/>
          <a:stretch/>
        </p:blipFill>
        <p:spPr bwMode="auto">
          <a:xfrm>
            <a:off x="5439032" y="2471738"/>
            <a:ext cx="3171568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7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index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x0, </a:t>
            </a:r>
            <a:r>
              <a:rPr lang="en-US" dirty="0"/>
              <a:t>x1, </a:t>
            </a:r>
            <a:r>
              <a:rPr lang="en-US" dirty="0">
                <a:solidFill>
                  <a:srgbClr val="00B050"/>
                </a:solidFill>
              </a:rPr>
              <a:t>x2, </a:t>
            </a:r>
            <a:r>
              <a:rPr lang="en-US" dirty="0"/>
              <a:t>x3, </a:t>
            </a:r>
            <a:r>
              <a:rPr lang="en-US" dirty="0">
                <a:solidFill>
                  <a:srgbClr val="00B050"/>
                </a:solidFill>
              </a:rPr>
              <a:t>x4,</a:t>
            </a:r>
            <a:r>
              <a:rPr lang="en-US" dirty="0"/>
              <a:t> x5, </a:t>
            </a:r>
            <a:r>
              <a:rPr lang="en-US" dirty="0">
                <a:solidFill>
                  <a:srgbClr val="00B050"/>
                </a:solidFill>
              </a:rPr>
              <a:t>x6</a:t>
            </a:r>
            <a:r>
              <a:rPr lang="en-US" dirty="0"/>
              <a:t>, x7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x0, </a:t>
            </a:r>
            <a:r>
              <a:rPr lang="en-US" dirty="0"/>
              <a:t>x2, </a:t>
            </a:r>
            <a:r>
              <a:rPr lang="en-US" dirty="0">
                <a:solidFill>
                  <a:srgbClr val="00B0F0"/>
                </a:solidFill>
              </a:rPr>
              <a:t>x4,</a:t>
            </a:r>
            <a:r>
              <a:rPr lang="en-US" dirty="0"/>
              <a:t> x6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x1</a:t>
            </a:r>
            <a:r>
              <a:rPr lang="en-US" dirty="0"/>
              <a:t>, x3, </a:t>
            </a:r>
            <a:r>
              <a:rPr lang="en-US" dirty="0">
                <a:solidFill>
                  <a:srgbClr val="00B0F0"/>
                </a:solidFill>
              </a:rPr>
              <a:t>x5,</a:t>
            </a:r>
            <a:r>
              <a:rPr lang="en-US" dirty="0"/>
              <a:t> x7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x0,</a:t>
            </a:r>
            <a:r>
              <a:rPr lang="en-US" dirty="0"/>
              <a:t> x4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x2,</a:t>
            </a:r>
            <a:r>
              <a:rPr lang="en-US" dirty="0"/>
              <a:t> x6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x1,</a:t>
            </a:r>
            <a:r>
              <a:rPr lang="en-US" dirty="0"/>
              <a:t> x5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x3,</a:t>
            </a:r>
            <a:r>
              <a:rPr lang="en-US" dirty="0"/>
              <a:t> x7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1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7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02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2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x7</a:t>
            </a:r>
          </a:p>
        </p:txBody>
      </p: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flipH="1">
            <a:off x="2705100" y="2198132"/>
            <a:ext cx="17145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>
            <a:off x="4419600" y="2198132"/>
            <a:ext cx="17145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9" idx="0"/>
          </p:cNvCxnSpPr>
          <p:nvPr/>
        </p:nvCxnSpPr>
        <p:spPr>
          <a:xfrm flipH="1">
            <a:off x="18669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0" idx="0"/>
          </p:cNvCxnSpPr>
          <p:nvPr/>
        </p:nvCxnSpPr>
        <p:spPr>
          <a:xfrm>
            <a:off x="27051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11" idx="0"/>
          </p:cNvCxnSpPr>
          <p:nvPr/>
        </p:nvCxnSpPr>
        <p:spPr>
          <a:xfrm flipH="1">
            <a:off x="52959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  <a:endCxn id="12" idx="0"/>
          </p:cNvCxnSpPr>
          <p:nvPr/>
        </p:nvCxnSpPr>
        <p:spPr>
          <a:xfrm>
            <a:off x="6134100" y="3276600"/>
            <a:ext cx="800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20" idx="0"/>
          </p:cNvCxnSpPr>
          <p:nvPr/>
        </p:nvCxnSpPr>
        <p:spPr>
          <a:xfrm>
            <a:off x="69342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2"/>
            <a:endCxn id="19" idx="0"/>
          </p:cNvCxnSpPr>
          <p:nvPr/>
        </p:nvCxnSpPr>
        <p:spPr>
          <a:xfrm flipH="1">
            <a:off x="6591300" y="4331732"/>
            <a:ext cx="3429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7" idx="0"/>
          </p:cNvCxnSpPr>
          <p:nvPr/>
        </p:nvCxnSpPr>
        <p:spPr>
          <a:xfrm flipH="1">
            <a:off x="49149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2"/>
            <a:endCxn id="18" idx="0"/>
          </p:cNvCxnSpPr>
          <p:nvPr/>
        </p:nvCxnSpPr>
        <p:spPr>
          <a:xfrm>
            <a:off x="52959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2"/>
            <a:endCxn id="16" idx="0"/>
          </p:cNvCxnSpPr>
          <p:nvPr/>
        </p:nvCxnSpPr>
        <p:spPr>
          <a:xfrm>
            <a:off x="35433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2"/>
            <a:endCxn id="15" idx="0"/>
          </p:cNvCxnSpPr>
          <p:nvPr/>
        </p:nvCxnSpPr>
        <p:spPr>
          <a:xfrm flipH="1">
            <a:off x="31623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4" idx="0"/>
          </p:cNvCxnSpPr>
          <p:nvPr/>
        </p:nvCxnSpPr>
        <p:spPr>
          <a:xfrm>
            <a:off x="18669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2"/>
            <a:endCxn id="13" idx="0"/>
          </p:cNvCxnSpPr>
          <p:nvPr/>
        </p:nvCxnSpPr>
        <p:spPr>
          <a:xfrm flipH="1">
            <a:off x="1447800" y="4331732"/>
            <a:ext cx="4191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49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index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x0, </a:t>
            </a:r>
            <a:r>
              <a:rPr lang="en-US" dirty="0"/>
              <a:t>x1, </a:t>
            </a:r>
            <a:r>
              <a:rPr lang="en-US" dirty="0">
                <a:solidFill>
                  <a:srgbClr val="00B050"/>
                </a:solidFill>
              </a:rPr>
              <a:t>x2, </a:t>
            </a:r>
            <a:r>
              <a:rPr lang="en-US" dirty="0"/>
              <a:t>x3, </a:t>
            </a:r>
            <a:r>
              <a:rPr lang="en-US" dirty="0">
                <a:solidFill>
                  <a:srgbClr val="00B050"/>
                </a:solidFill>
              </a:rPr>
              <a:t>x4,</a:t>
            </a:r>
            <a:r>
              <a:rPr lang="en-US" dirty="0"/>
              <a:t> x5, </a:t>
            </a:r>
            <a:r>
              <a:rPr lang="en-US" dirty="0">
                <a:solidFill>
                  <a:srgbClr val="00B050"/>
                </a:solidFill>
              </a:rPr>
              <a:t>x6</a:t>
            </a:r>
            <a:r>
              <a:rPr lang="en-US" dirty="0"/>
              <a:t>, x7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x0, </a:t>
            </a:r>
            <a:r>
              <a:rPr lang="en-US" dirty="0"/>
              <a:t>x2, </a:t>
            </a:r>
            <a:r>
              <a:rPr lang="en-US" dirty="0">
                <a:solidFill>
                  <a:srgbClr val="00B0F0"/>
                </a:solidFill>
              </a:rPr>
              <a:t>x4,</a:t>
            </a:r>
            <a:r>
              <a:rPr lang="en-US" dirty="0"/>
              <a:t> x6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x1</a:t>
            </a:r>
            <a:r>
              <a:rPr lang="en-US" dirty="0"/>
              <a:t>, x3, </a:t>
            </a:r>
            <a:r>
              <a:rPr lang="en-US" dirty="0">
                <a:solidFill>
                  <a:srgbClr val="00B0F0"/>
                </a:solidFill>
              </a:rPr>
              <a:t>x5,</a:t>
            </a:r>
            <a:r>
              <a:rPr lang="en-US" dirty="0"/>
              <a:t> x7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x0,</a:t>
            </a:r>
            <a:r>
              <a:rPr lang="en-US" dirty="0"/>
              <a:t> x4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x2,</a:t>
            </a:r>
            <a:r>
              <a:rPr lang="en-US" dirty="0"/>
              <a:t> x6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x1,</a:t>
            </a:r>
            <a:r>
              <a:rPr lang="en-US" dirty="0"/>
              <a:t> x5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x3,</a:t>
            </a:r>
            <a:r>
              <a:rPr lang="en-US" dirty="0"/>
              <a:t> x7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1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7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02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2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x7</a:t>
            </a:r>
          </a:p>
        </p:txBody>
      </p: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flipH="1">
            <a:off x="2705100" y="2198132"/>
            <a:ext cx="17145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>
            <a:off x="4419600" y="2198132"/>
            <a:ext cx="17145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9" idx="0"/>
          </p:cNvCxnSpPr>
          <p:nvPr/>
        </p:nvCxnSpPr>
        <p:spPr>
          <a:xfrm flipH="1">
            <a:off x="18669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0" idx="0"/>
          </p:cNvCxnSpPr>
          <p:nvPr/>
        </p:nvCxnSpPr>
        <p:spPr>
          <a:xfrm>
            <a:off x="27051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11" idx="0"/>
          </p:cNvCxnSpPr>
          <p:nvPr/>
        </p:nvCxnSpPr>
        <p:spPr>
          <a:xfrm flipH="1">
            <a:off x="52959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  <a:endCxn id="12" idx="0"/>
          </p:cNvCxnSpPr>
          <p:nvPr/>
        </p:nvCxnSpPr>
        <p:spPr>
          <a:xfrm>
            <a:off x="6134100" y="3276600"/>
            <a:ext cx="800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20" idx="0"/>
          </p:cNvCxnSpPr>
          <p:nvPr/>
        </p:nvCxnSpPr>
        <p:spPr>
          <a:xfrm>
            <a:off x="69342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2"/>
            <a:endCxn id="19" idx="0"/>
          </p:cNvCxnSpPr>
          <p:nvPr/>
        </p:nvCxnSpPr>
        <p:spPr>
          <a:xfrm flipH="1">
            <a:off x="6591300" y="4331732"/>
            <a:ext cx="3429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7" idx="0"/>
          </p:cNvCxnSpPr>
          <p:nvPr/>
        </p:nvCxnSpPr>
        <p:spPr>
          <a:xfrm flipH="1">
            <a:off x="49149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2"/>
            <a:endCxn id="18" idx="0"/>
          </p:cNvCxnSpPr>
          <p:nvPr/>
        </p:nvCxnSpPr>
        <p:spPr>
          <a:xfrm>
            <a:off x="52959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2"/>
            <a:endCxn id="16" idx="0"/>
          </p:cNvCxnSpPr>
          <p:nvPr/>
        </p:nvCxnSpPr>
        <p:spPr>
          <a:xfrm>
            <a:off x="35433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2"/>
            <a:endCxn id="15" idx="0"/>
          </p:cNvCxnSpPr>
          <p:nvPr/>
        </p:nvCxnSpPr>
        <p:spPr>
          <a:xfrm flipH="1">
            <a:off x="31623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4" idx="0"/>
          </p:cNvCxnSpPr>
          <p:nvPr/>
        </p:nvCxnSpPr>
        <p:spPr>
          <a:xfrm>
            <a:off x="18669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2"/>
            <a:endCxn id="13" idx="0"/>
          </p:cNvCxnSpPr>
          <p:nvPr/>
        </p:nvCxnSpPr>
        <p:spPr>
          <a:xfrm flipH="1">
            <a:off x="1447800" y="4331732"/>
            <a:ext cx="4191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181100" y="4811435"/>
            <a:ext cx="6438900" cy="804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15000" y="5943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Order?</a:t>
            </a:r>
          </a:p>
        </p:txBody>
      </p:sp>
    </p:spTree>
    <p:extLst>
      <p:ext uri="{BB962C8B-B14F-4D97-AF65-F5344CB8AC3E}">
        <p14:creationId xmlns:p14="http://schemas.microsoft.com/office/powerpoint/2010/main" val="1677261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Bit-reversal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3BFAC-1A4E-4B49-BFED-FD9647A02704}"/>
              </a:ext>
            </a:extLst>
          </p:cNvPr>
          <p:cNvSpPr txBox="1"/>
          <p:nvPr/>
        </p:nvSpPr>
        <p:spPr>
          <a:xfrm>
            <a:off x="1524000" y="1676399"/>
            <a:ext cx="205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	000</a:t>
            </a:r>
          </a:p>
          <a:p>
            <a:r>
              <a:rPr lang="en-US" sz="3200" dirty="0"/>
              <a:t>4	100</a:t>
            </a:r>
          </a:p>
          <a:p>
            <a:r>
              <a:rPr lang="en-US" sz="3200" dirty="0"/>
              <a:t>2	010</a:t>
            </a:r>
          </a:p>
          <a:p>
            <a:r>
              <a:rPr lang="en-US" sz="3200" dirty="0"/>
              <a:t>6	110</a:t>
            </a:r>
          </a:p>
          <a:p>
            <a:r>
              <a:rPr lang="en-US" sz="3200" dirty="0"/>
              <a:t>1	001</a:t>
            </a:r>
          </a:p>
          <a:p>
            <a:r>
              <a:rPr lang="en-US" sz="3200" dirty="0"/>
              <a:t>5	101</a:t>
            </a:r>
          </a:p>
          <a:p>
            <a:r>
              <a:rPr lang="en-US" sz="3200" dirty="0"/>
              <a:t>3	011</a:t>
            </a:r>
          </a:p>
          <a:p>
            <a:r>
              <a:rPr lang="en-US" sz="3200" dirty="0"/>
              <a:t>7	111</a:t>
            </a:r>
          </a:p>
        </p:txBody>
      </p:sp>
    </p:spTree>
    <p:extLst>
      <p:ext uri="{BB962C8B-B14F-4D97-AF65-F5344CB8AC3E}">
        <p14:creationId xmlns:p14="http://schemas.microsoft.com/office/powerpoint/2010/main" val="307090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Bit-reversal 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676400"/>
            <a:ext cx="6096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	000	   reverse of…	000	0</a:t>
            </a:r>
          </a:p>
          <a:p>
            <a:r>
              <a:rPr lang="en-US" sz="3200" dirty="0"/>
              <a:t>4	100				001	1</a:t>
            </a:r>
          </a:p>
          <a:p>
            <a:r>
              <a:rPr lang="en-US" sz="3200" dirty="0"/>
              <a:t>2	010				010	2</a:t>
            </a:r>
          </a:p>
          <a:p>
            <a:r>
              <a:rPr lang="en-US" sz="3200" dirty="0"/>
              <a:t>6	110				011	3</a:t>
            </a:r>
          </a:p>
          <a:p>
            <a:r>
              <a:rPr lang="en-US" sz="3200" dirty="0"/>
              <a:t>1	001				100	4</a:t>
            </a:r>
          </a:p>
          <a:p>
            <a:r>
              <a:rPr lang="en-US" sz="3200" dirty="0"/>
              <a:t>5	101				101	5</a:t>
            </a:r>
          </a:p>
          <a:p>
            <a:r>
              <a:rPr lang="en-US" sz="3200" dirty="0"/>
              <a:t>3	011				110	6</a:t>
            </a:r>
          </a:p>
          <a:p>
            <a:r>
              <a:rPr lang="en-US" sz="3200" dirty="0"/>
              <a:t>7	111				111	7</a:t>
            </a:r>
          </a:p>
        </p:txBody>
      </p:sp>
    </p:spTree>
    <p:extLst>
      <p:ext uri="{BB962C8B-B14F-4D97-AF65-F5344CB8AC3E}">
        <p14:creationId xmlns:p14="http://schemas.microsoft.com/office/powerpoint/2010/main" val="251517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(Divide-and-conquer algorithm 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1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Recursive-FFT(Vector x):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if x is length 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 return x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x_even</a:t>
            </a:r>
            <a:r>
              <a:rPr lang="en-US" sz="1500" dirty="0">
                <a:latin typeface="Lucida Console" pitchFamily="49" charset="0"/>
              </a:rPr>
              <a:t> &lt;- (x0, x2, ..., x_(n-2) 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x_odd</a:t>
            </a:r>
            <a:r>
              <a:rPr lang="en-US" sz="1500" dirty="0">
                <a:latin typeface="Lucida Console" pitchFamily="49" charset="0"/>
              </a:rPr>
              <a:t> &lt;- (x1, x3, ..., x_(n-1) 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 &lt;- Recursive-FFT(</a:t>
            </a:r>
            <a:r>
              <a:rPr lang="en-US" sz="1500" dirty="0" err="1">
                <a:latin typeface="Lucida Console" pitchFamily="49" charset="0"/>
              </a:rPr>
              <a:t>x_even</a:t>
            </a:r>
            <a:r>
              <a:rPr lang="en-US" sz="1500" dirty="0">
                <a:latin typeface="Lucida Console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 &lt;- Recursive-FFT(</a:t>
            </a:r>
            <a:r>
              <a:rPr lang="en-US" sz="1500" dirty="0" err="1">
                <a:latin typeface="Lucida Console" pitchFamily="49" charset="0"/>
              </a:rPr>
              <a:t>x_odd</a:t>
            </a:r>
            <a:r>
              <a:rPr lang="en-US" sz="1500" dirty="0">
                <a:latin typeface="Lucida Console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for k = 0, …, (n/2)-1: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y[k] 	&lt;- 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[k] + </a:t>
            </a:r>
            <a:r>
              <a:rPr lang="en-US" sz="1500" dirty="0" err="1">
                <a:latin typeface="Lucida Console" pitchFamily="49" charset="0"/>
              </a:rPr>
              <a:t>w</a:t>
            </a:r>
            <a:r>
              <a:rPr lang="en-US" sz="1500" baseline="30000" dirty="0" err="1">
                <a:latin typeface="Lucida Console" pitchFamily="49" charset="0"/>
              </a:rPr>
              <a:t>k</a:t>
            </a:r>
            <a:r>
              <a:rPr lang="en-US" sz="1500" dirty="0">
                <a:latin typeface="Lucida Console" pitchFamily="49" charset="0"/>
              </a:rPr>
              <a:t> * 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[k]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    y[k + n/2] 	&lt;- </a:t>
            </a:r>
            <a:r>
              <a:rPr lang="en-US" sz="1500" dirty="0" err="1">
                <a:latin typeface="Lucida Console" pitchFamily="49" charset="0"/>
              </a:rPr>
              <a:t>y_even</a:t>
            </a:r>
            <a:r>
              <a:rPr lang="en-US" sz="1500" dirty="0">
                <a:latin typeface="Lucida Console" pitchFamily="49" charset="0"/>
              </a:rPr>
              <a:t>[k] - </a:t>
            </a:r>
            <a:r>
              <a:rPr lang="en-US" sz="1500" dirty="0" err="1">
                <a:latin typeface="Lucida Console" pitchFamily="49" charset="0"/>
              </a:rPr>
              <a:t>w</a:t>
            </a:r>
            <a:r>
              <a:rPr lang="en-US" sz="1500" baseline="30000" dirty="0" err="1">
                <a:latin typeface="Lucida Console" pitchFamily="49" charset="0"/>
              </a:rPr>
              <a:t>k</a:t>
            </a:r>
            <a:r>
              <a:rPr lang="en-US" sz="1500" dirty="0">
                <a:latin typeface="Lucida Console" pitchFamily="49" charset="0"/>
              </a:rPr>
              <a:t> * </a:t>
            </a:r>
            <a:r>
              <a:rPr lang="en-US" sz="1500" dirty="0" err="1">
                <a:latin typeface="Lucida Console" pitchFamily="49" charset="0"/>
              </a:rPr>
              <a:t>y_odd</a:t>
            </a:r>
            <a:r>
              <a:rPr lang="en-US" sz="1500" dirty="0">
                <a:latin typeface="Lucida Console" pitchFamily="49" charset="0"/>
              </a:rPr>
              <a:t>[k]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return 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914900" y="4114800"/>
            <a:ext cx="1714500" cy="2286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105400" y="3695699"/>
            <a:ext cx="1562100" cy="2286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3700" y="3505201"/>
            <a:ext cx="9525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T(n/2)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43700" y="3886201"/>
            <a:ext cx="9525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T(n/2)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91000" y="4495800"/>
            <a:ext cx="2438400" cy="304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43700" y="4267201"/>
            <a:ext cx="9525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43650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1828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x0, </a:t>
            </a:r>
            <a:r>
              <a:rPr lang="en-US" dirty="0"/>
              <a:t>x1, </a:t>
            </a:r>
            <a:r>
              <a:rPr lang="en-US" dirty="0">
                <a:solidFill>
                  <a:srgbClr val="00B050"/>
                </a:solidFill>
              </a:rPr>
              <a:t>x2, </a:t>
            </a:r>
            <a:r>
              <a:rPr lang="en-US" dirty="0"/>
              <a:t>x3, </a:t>
            </a:r>
            <a:r>
              <a:rPr lang="en-US" dirty="0">
                <a:solidFill>
                  <a:srgbClr val="00B050"/>
                </a:solidFill>
              </a:rPr>
              <a:t>x4,</a:t>
            </a:r>
            <a:r>
              <a:rPr lang="en-US" dirty="0"/>
              <a:t> x5, </a:t>
            </a:r>
            <a:r>
              <a:rPr lang="en-US" dirty="0">
                <a:solidFill>
                  <a:srgbClr val="00B050"/>
                </a:solidFill>
              </a:rPr>
              <a:t>x6</a:t>
            </a:r>
            <a:r>
              <a:rPr lang="en-US" dirty="0"/>
              <a:t>, x7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x0, </a:t>
            </a:r>
            <a:r>
              <a:rPr lang="en-US" dirty="0"/>
              <a:t>x2, </a:t>
            </a:r>
            <a:r>
              <a:rPr lang="en-US" dirty="0">
                <a:solidFill>
                  <a:srgbClr val="00B0F0"/>
                </a:solidFill>
              </a:rPr>
              <a:t>x4,</a:t>
            </a:r>
            <a:r>
              <a:rPr lang="en-US" dirty="0"/>
              <a:t> x6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x1</a:t>
            </a:r>
            <a:r>
              <a:rPr lang="en-US" dirty="0"/>
              <a:t>, x3, </a:t>
            </a:r>
            <a:r>
              <a:rPr lang="en-US" dirty="0">
                <a:solidFill>
                  <a:srgbClr val="00B0F0"/>
                </a:solidFill>
              </a:rPr>
              <a:t>x5,</a:t>
            </a:r>
            <a:r>
              <a:rPr lang="en-US" dirty="0"/>
              <a:t> x7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x0,</a:t>
            </a:r>
            <a:r>
              <a:rPr lang="en-US" dirty="0"/>
              <a:t> x4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x2,</a:t>
            </a:r>
            <a:r>
              <a:rPr lang="en-US" dirty="0"/>
              <a:t> x6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8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x1,</a:t>
            </a:r>
            <a:r>
              <a:rPr lang="en-US" dirty="0"/>
              <a:t> x5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x3,</a:t>
            </a:r>
            <a:r>
              <a:rPr lang="en-US" dirty="0"/>
              <a:t> x7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11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7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82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02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62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x7</a:t>
            </a:r>
          </a:p>
        </p:txBody>
      </p:sp>
      <p:cxnSp>
        <p:nvCxnSpPr>
          <p:cNvPr id="22" name="Straight Connector 21"/>
          <p:cNvCxnSpPr>
            <a:stCxn id="4" idx="2"/>
            <a:endCxn id="5" idx="0"/>
          </p:cNvCxnSpPr>
          <p:nvPr/>
        </p:nvCxnSpPr>
        <p:spPr>
          <a:xfrm flipH="1">
            <a:off x="2705100" y="2198132"/>
            <a:ext cx="17145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>
            <a:off x="4419600" y="2198132"/>
            <a:ext cx="17145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2"/>
            <a:endCxn id="9" idx="0"/>
          </p:cNvCxnSpPr>
          <p:nvPr/>
        </p:nvCxnSpPr>
        <p:spPr>
          <a:xfrm flipH="1">
            <a:off x="18669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10" idx="0"/>
          </p:cNvCxnSpPr>
          <p:nvPr/>
        </p:nvCxnSpPr>
        <p:spPr>
          <a:xfrm>
            <a:off x="27051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2"/>
            <a:endCxn id="11" idx="0"/>
          </p:cNvCxnSpPr>
          <p:nvPr/>
        </p:nvCxnSpPr>
        <p:spPr>
          <a:xfrm flipH="1">
            <a:off x="5295900" y="3276600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  <a:endCxn id="12" idx="0"/>
          </p:cNvCxnSpPr>
          <p:nvPr/>
        </p:nvCxnSpPr>
        <p:spPr>
          <a:xfrm>
            <a:off x="6134100" y="3276600"/>
            <a:ext cx="800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2"/>
            <a:endCxn id="20" idx="0"/>
          </p:cNvCxnSpPr>
          <p:nvPr/>
        </p:nvCxnSpPr>
        <p:spPr>
          <a:xfrm>
            <a:off x="69342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2"/>
            <a:endCxn id="19" idx="0"/>
          </p:cNvCxnSpPr>
          <p:nvPr/>
        </p:nvCxnSpPr>
        <p:spPr>
          <a:xfrm flipH="1">
            <a:off x="6591300" y="4331732"/>
            <a:ext cx="3429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2"/>
            <a:endCxn id="17" idx="0"/>
          </p:cNvCxnSpPr>
          <p:nvPr/>
        </p:nvCxnSpPr>
        <p:spPr>
          <a:xfrm flipH="1">
            <a:off x="49149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2"/>
            <a:endCxn id="18" idx="0"/>
          </p:cNvCxnSpPr>
          <p:nvPr/>
        </p:nvCxnSpPr>
        <p:spPr>
          <a:xfrm>
            <a:off x="52959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" idx="2"/>
            <a:endCxn id="16" idx="0"/>
          </p:cNvCxnSpPr>
          <p:nvPr/>
        </p:nvCxnSpPr>
        <p:spPr>
          <a:xfrm>
            <a:off x="35433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2"/>
            <a:endCxn id="15" idx="0"/>
          </p:cNvCxnSpPr>
          <p:nvPr/>
        </p:nvCxnSpPr>
        <p:spPr>
          <a:xfrm flipH="1">
            <a:off x="3162300" y="4331732"/>
            <a:ext cx="3810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4" idx="0"/>
          </p:cNvCxnSpPr>
          <p:nvPr/>
        </p:nvCxnSpPr>
        <p:spPr>
          <a:xfrm>
            <a:off x="1866900" y="4331732"/>
            <a:ext cx="457200" cy="69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9" idx="2"/>
            <a:endCxn id="13" idx="0"/>
          </p:cNvCxnSpPr>
          <p:nvPr/>
        </p:nvCxnSpPr>
        <p:spPr>
          <a:xfrm flipH="1">
            <a:off x="1447800" y="4331732"/>
            <a:ext cx="419100" cy="709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90600" y="25527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0600" y="35814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90600" y="45720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362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2400" y="338941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2400" y="438001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C179D8-69D0-4FE4-B395-393701C0D3F8}"/>
              </a:ext>
            </a:extLst>
          </p:cNvPr>
          <p:cNvCxnSpPr>
            <a:cxnSpLocks/>
          </p:cNvCxnSpPr>
          <p:nvPr/>
        </p:nvCxnSpPr>
        <p:spPr>
          <a:xfrm flipH="1" flipV="1">
            <a:off x="1866900" y="5572779"/>
            <a:ext cx="228600" cy="36371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BADDCF0-CAD1-4014-9291-172FA8EC0AE5}"/>
              </a:ext>
            </a:extLst>
          </p:cNvPr>
          <p:cNvSpPr txBox="1"/>
          <p:nvPr/>
        </p:nvSpPr>
        <p:spPr>
          <a:xfrm>
            <a:off x="2057401" y="6096000"/>
            <a:ext cx="459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Bit-reversed accesses (a la sum reduction)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AD6872-1135-4618-9D8D-D2141F462903}"/>
              </a:ext>
            </a:extLst>
          </p:cNvPr>
          <p:cNvCxnSpPr>
            <a:cxnSpLocks/>
          </p:cNvCxnSpPr>
          <p:nvPr/>
        </p:nvCxnSpPr>
        <p:spPr>
          <a:xfrm flipV="1">
            <a:off x="3543300" y="5572779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8711EB-17CB-4AD1-8936-7C1B87B0AAAD}"/>
              </a:ext>
            </a:extLst>
          </p:cNvPr>
          <p:cNvCxnSpPr>
            <a:cxnSpLocks/>
          </p:cNvCxnSpPr>
          <p:nvPr/>
        </p:nvCxnSpPr>
        <p:spPr>
          <a:xfrm flipV="1">
            <a:off x="5276850" y="5555491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66A739-B3F9-4CBC-9556-53D6EA351726}"/>
              </a:ext>
            </a:extLst>
          </p:cNvPr>
          <p:cNvCxnSpPr>
            <a:cxnSpLocks/>
          </p:cNvCxnSpPr>
          <p:nvPr/>
        </p:nvCxnSpPr>
        <p:spPr>
          <a:xfrm flipV="1">
            <a:off x="6539024" y="5561590"/>
            <a:ext cx="323850" cy="3860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9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1369368"/>
            <a:ext cx="7467600" cy="5490864"/>
            <a:chOff x="914400" y="1369368"/>
            <a:chExt cx="7467600" cy="5490864"/>
          </a:xfrm>
        </p:grpSpPr>
        <p:pic>
          <p:nvPicPr>
            <p:cNvPr id="4098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33500" y="1369368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Bit-reversed access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948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14800" y="1524000"/>
            <a:ext cx="4776328" cy="54102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Iterative-FFT(Vector x):</a:t>
            </a:r>
          </a:p>
          <a:p>
            <a:pPr marL="457200" lvl="1" indent="0">
              <a:buNone/>
            </a:pP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y &lt;- (bit-reversed order x)</a:t>
            </a: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N &lt;- </a:t>
            </a:r>
            <a:r>
              <a:rPr lang="en-US" sz="1200" dirty="0" err="1">
                <a:latin typeface="Lucida Console" pitchFamily="49" charset="0"/>
              </a:rPr>
              <a:t>y.length</a:t>
            </a: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for s = 1,2,…,</a:t>
            </a:r>
            <a:r>
              <a:rPr lang="en-US" sz="1200" dirty="0" err="1">
                <a:latin typeface="Lucida Console" pitchFamily="49" charset="0"/>
              </a:rPr>
              <a:t>lg</a:t>
            </a:r>
            <a:r>
              <a:rPr lang="en-US" sz="1200" dirty="0">
                <a:latin typeface="Lucida Console" pitchFamily="49" charset="0"/>
              </a:rPr>
              <a:t>(N):</a:t>
            </a:r>
          </a:p>
          <a:p>
            <a:pPr marL="457200" lvl="1" indent="0">
              <a:buNone/>
            </a:pP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m &lt;- 2</a:t>
            </a:r>
            <a:r>
              <a:rPr lang="en-US" sz="1200" baseline="30000" dirty="0">
                <a:latin typeface="Lucida Console" pitchFamily="49" charset="0"/>
              </a:rPr>
              <a:t>s</a:t>
            </a: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</a:t>
            </a:r>
            <a:r>
              <a:rPr lang="en-US" sz="1200" dirty="0" err="1">
                <a:latin typeface="Lucida Console" pitchFamily="49" charset="0"/>
              </a:rPr>
              <a:t>w</a:t>
            </a:r>
            <a:r>
              <a:rPr lang="en-US" sz="1200" baseline="-25000" dirty="0" err="1">
                <a:latin typeface="Lucida Console" pitchFamily="49" charset="0"/>
              </a:rPr>
              <a:t>n</a:t>
            </a:r>
            <a:r>
              <a:rPr lang="en-US" sz="1200" dirty="0">
                <a:latin typeface="Lucida Console" pitchFamily="49" charset="0"/>
              </a:rPr>
              <a:t> &lt;- e</a:t>
            </a:r>
            <a:r>
              <a:rPr lang="en-US" sz="1200" baseline="30000" dirty="0">
                <a:latin typeface="Lucida Console" pitchFamily="49" charset="0"/>
              </a:rPr>
              <a:t>2</a:t>
            </a:r>
            <a:r>
              <a:rPr lang="el-GR" sz="1200" baseline="30000" dirty="0">
                <a:latin typeface="Lucida Console" pitchFamily="49" charset="0"/>
              </a:rPr>
              <a:t>π</a:t>
            </a:r>
            <a:r>
              <a:rPr lang="en-US" sz="1200" baseline="30000" dirty="0">
                <a:latin typeface="Lucida Console" pitchFamily="49" charset="0"/>
              </a:rPr>
              <a:t>j/m</a:t>
            </a: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for k: 0 ≤ k ≤ N-1, stride m:</a:t>
            </a: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    for j = 0,…,(m/2)-1:</a:t>
            </a:r>
          </a:p>
          <a:p>
            <a:pPr marL="457200" lvl="1" indent="0">
              <a:buNone/>
            </a:pP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        u &lt;- y[k + j]</a:t>
            </a: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        t &lt;- (</a:t>
            </a:r>
            <a:r>
              <a:rPr lang="en-US" sz="1200" dirty="0" err="1">
                <a:latin typeface="Lucida Console" pitchFamily="49" charset="0"/>
              </a:rPr>
              <a:t>w</a:t>
            </a:r>
            <a:r>
              <a:rPr lang="en-US" sz="1200" baseline="-25000" dirty="0" err="1">
                <a:latin typeface="Lucida Console" pitchFamily="49" charset="0"/>
              </a:rPr>
              <a:t>n</a:t>
            </a:r>
            <a:r>
              <a:rPr lang="en-US" sz="1200" dirty="0">
                <a:latin typeface="Lucida Console" pitchFamily="49" charset="0"/>
              </a:rPr>
              <a:t>)</a:t>
            </a:r>
            <a:r>
              <a:rPr lang="en-US" sz="1200" baseline="30000" dirty="0">
                <a:latin typeface="Lucida Console" pitchFamily="49" charset="0"/>
              </a:rPr>
              <a:t>j</a:t>
            </a:r>
            <a:r>
              <a:rPr lang="en-US" sz="1200" dirty="0">
                <a:latin typeface="Lucida Console" pitchFamily="49" charset="0"/>
              </a:rPr>
              <a:t> * y[k + j + m/2]</a:t>
            </a:r>
          </a:p>
          <a:p>
            <a:pPr marL="457200" lvl="1" indent="0">
              <a:buNone/>
            </a:pP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        y[k + j] &lt;- u + t</a:t>
            </a: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            y[k + j + m/2] &lt;- u - t</a:t>
            </a:r>
          </a:p>
          <a:p>
            <a:pPr marL="457200" lvl="1" indent="0">
              <a:buNone/>
            </a:pPr>
            <a:endParaRPr lang="en-US" sz="12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1200" dirty="0">
                <a:latin typeface="Lucida Console" pitchFamily="49" charset="0"/>
              </a:rPr>
              <a:t>	return y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1276606"/>
            <a:ext cx="4533900" cy="5490864"/>
            <a:chOff x="914400" y="1369368"/>
            <a:chExt cx="7467600" cy="5490864"/>
          </a:xfrm>
        </p:grpSpPr>
        <p:pic>
          <p:nvPicPr>
            <p:cNvPr id="6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914400" y="1369368"/>
              <a:ext cx="2008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Bit-reversed access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26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GPU-accelerated Fast Fourier Transform</a:t>
            </a:r>
          </a:p>
          <a:p>
            <a:r>
              <a:rPr lang="en-US" dirty="0" err="1"/>
              <a:t>cuFFT</a:t>
            </a:r>
            <a:r>
              <a:rPr lang="en-US" dirty="0"/>
              <a:t> (FFT library)</a:t>
            </a:r>
          </a:p>
          <a:p>
            <a:r>
              <a:rPr lang="en-US" dirty="0"/>
              <a:t>Don’t worry about the math and even algorithmic details TOO much. This lecture should be a case study in why you shouldn’t re-invent the wheel (implement what a library already does for you)</a:t>
            </a:r>
          </a:p>
        </p:txBody>
      </p:sp>
    </p:spTree>
    <p:extLst>
      <p:ext uri="{BB962C8B-B14F-4D97-AF65-F5344CB8AC3E}">
        <p14:creationId xmlns:p14="http://schemas.microsoft.com/office/powerpoint/2010/main" val="1004630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approach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2136109"/>
            <a:ext cx="7467600" cy="4724122"/>
            <a:chOff x="914400" y="1597223"/>
            <a:chExt cx="7467600" cy="5263009"/>
          </a:xfrm>
        </p:grpSpPr>
        <p:pic>
          <p:nvPicPr>
            <p:cNvPr id="5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7324D0A-82DE-4D11-A37F-2EDF9642A3BB}"/>
              </a:ext>
            </a:extLst>
          </p:cNvPr>
          <p:cNvSpPr txBox="1"/>
          <p:nvPr/>
        </p:nvSpPr>
        <p:spPr>
          <a:xfrm>
            <a:off x="1021492" y="1931584"/>
            <a:ext cx="1295400" cy="4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Bit-reversed access</a:t>
            </a:r>
          </a:p>
        </p:txBody>
      </p:sp>
    </p:spTree>
    <p:extLst>
      <p:ext uri="{BB962C8B-B14F-4D97-AF65-F5344CB8AC3E}">
        <p14:creationId xmlns:p14="http://schemas.microsoft.com/office/powerpoint/2010/main" val="4018763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approach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1931584"/>
            <a:ext cx="7467600" cy="4928647"/>
            <a:chOff x="914400" y="1369368"/>
            <a:chExt cx="7467600" cy="5490864"/>
          </a:xfrm>
        </p:grpSpPr>
        <p:pic>
          <p:nvPicPr>
            <p:cNvPr id="5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21492" y="1369368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Bit-reversed access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2860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12852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__</a:t>
            </a:r>
            <a:r>
              <a:rPr lang="en-US" dirty="0" err="1">
                <a:solidFill>
                  <a:srgbClr val="00B050"/>
                </a:solidFill>
              </a:rPr>
              <a:t>syncthreads</a:t>
            </a:r>
            <a:r>
              <a:rPr lang="en-US" dirty="0">
                <a:solidFill>
                  <a:srgbClr val="00B050"/>
                </a:solidFill>
              </a:rPr>
              <a:t>() barriers!</a:t>
            </a:r>
          </a:p>
        </p:txBody>
      </p:sp>
    </p:spTree>
    <p:extLst>
      <p:ext uri="{BB962C8B-B14F-4D97-AF65-F5344CB8AC3E}">
        <p14:creationId xmlns:p14="http://schemas.microsoft.com/office/powerpoint/2010/main" val="2774232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approach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2136109"/>
            <a:ext cx="7467600" cy="4724123"/>
            <a:chOff x="914400" y="1597223"/>
            <a:chExt cx="7467600" cy="5263009"/>
          </a:xfrm>
        </p:grpSpPr>
        <p:pic>
          <p:nvPicPr>
            <p:cNvPr id="5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2860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12852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__</a:t>
            </a:r>
            <a:r>
              <a:rPr lang="en-US" dirty="0" err="1">
                <a:solidFill>
                  <a:srgbClr val="00B050"/>
                </a:solidFill>
              </a:rPr>
              <a:t>syncthreads</a:t>
            </a:r>
            <a:r>
              <a:rPr lang="en-US" dirty="0">
                <a:solidFill>
                  <a:srgbClr val="00B050"/>
                </a:solidFill>
              </a:rPr>
              <a:t>() barriers!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0619" y="1219200"/>
            <a:ext cx="192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Non-coalesced memory access!!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70DA79-40AF-49A6-9396-FE5EA6A9045F}"/>
              </a:ext>
            </a:extLst>
          </p:cNvPr>
          <p:cNvSpPr txBox="1"/>
          <p:nvPr/>
        </p:nvSpPr>
        <p:spPr>
          <a:xfrm>
            <a:off x="1021492" y="1931584"/>
            <a:ext cx="1295400" cy="4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Bit-reversed access</a:t>
            </a:r>
          </a:p>
        </p:txBody>
      </p:sp>
    </p:spTree>
    <p:extLst>
      <p:ext uri="{BB962C8B-B14F-4D97-AF65-F5344CB8AC3E}">
        <p14:creationId xmlns:p14="http://schemas.microsoft.com/office/powerpoint/2010/main" val="188688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approach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2136109"/>
            <a:ext cx="7467600" cy="4724123"/>
            <a:chOff x="914400" y="1597223"/>
            <a:chExt cx="7467600" cy="5263009"/>
          </a:xfrm>
        </p:grpSpPr>
        <p:pic>
          <p:nvPicPr>
            <p:cNvPr id="5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2860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12852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__</a:t>
            </a:r>
            <a:r>
              <a:rPr lang="en-US" dirty="0" err="1">
                <a:solidFill>
                  <a:srgbClr val="00B050"/>
                </a:solidFill>
              </a:rPr>
              <a:t>syncthreads</a:t>
            </a:r>
            <a:r>
              <a:rPr lang="en-US" dirty="0">
                <a:solidFill>
                  <a:srgbClr val="00B050"/>
                </a:solidFill>
              </a:rPr>
              <a:t>() barriers!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14700" y="1608418"/>
            <a:ext cx="1104900" cy="4500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00700" y="1600200"/>
            <a:ext cx="1181100" cy="4582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29200" y="1600200"/>
            <a:ext cx="0" cy="331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0619" y="1219200"/>
            <a:ext cx="192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Non-coalesced memory access!!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20619" y="1219200"/>
            <a:ext cx="1922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Bank conflicts!!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3A7CF9-1B30-4F5A-B429-0134B7462F8D}"/>
              </a:ext>
            </a:extLst>
          </p:cNvPr>
          <p:cNvSpPr txBox="1"/>
          <p:nvPr/>
        </p:nvSpPr>
        <p:spPr>
          <a:xfrm>
            <a:off x="1021492" y="1931584"/>
            <a:ext cx="1295400" cy="4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Bit-reversed access</a:t>
            </a:r>
          </a:p>
        </p:txBody>
      </p:sp>
    </p:spTree>
    <p:extLst>
      <p:ext uri="{BB962C8B-B14F-4D97-AF65-F5344CB8AC3E}">
        <p14:creationId xmlns:p14="http://schemas.microsoft.com/office/powerpoint/2010/main" val="4217530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approach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2136109"/>
            <a:ext cx="7467600" cy="4724123"/>
            <a:chOff x="914400" y="1597223"/>
            <a:chExt cx="7467600" cy="5263009"/>
          </a:xfrm>
        </p:grpSpPr>
        <p:pic>
          <p:nvPicPr>
            <p:cNvPr id="5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22860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148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3600" y="1676400"/>
            <a:ext cx="0" cy="487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1800" y="1285253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__</a:t>
            </a:r>
            <a:r>
              <a:rPr lang="en-US" dirty="0" err="1">
                <a:solidFill>
                  <a:srgbClr val="00B050"/>
                </a:solidFill>
              </a:rPr>
              <a:t>syncthreads</a:t>
            </a:r>
            <a:r>
              <a:rPr lang="en-US" dirty="0">
                <a:solidFill>
                  <a:srgbClr val="00B050"/>
                </a:solidFill>
              </a:rPr>
              <a:t>() barriers!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314700" y="1608418"/>
            <a:ext cx="1104900" cy="45005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00700" y="1600200"/>
            <a:ext cx="1181100" cy="4582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29200" y="1600200"/>
            <a:ext cx="0" cy="33138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10619" y="1219200"/>
            <a:ext cx="192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Non-coalesced memory access!!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020619" y="1219200"/>
            <a:ext cx="1922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Bank conflicts!!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3A7CF9-1B30-4F5A-B429-0134B7462F8D}"/>
              </a:ext>
            </a:extLst>
          </p:cNvPr>
          <p:cNvSpPr txBox="1"/>
          <p:nvPr/>
        </p:nvSpPr>
        <p:spPr>
          <a:xfrm>
            <a:off x="1021492" y="1931584"/>
            <a:ext cx="1295400" cy="4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Bit-reversed access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56CAA-2FBF-4D07-BA60-3107D000150B}"/>
              </a:ext>
            </a:extLst>
          </p:cNvPr>
          <p:cNvSpPr txBox="1"/>
          <p:nvPr/>
        </p:nvSpPr>
        <p:spPr>
          <a:xfrm>
            <a:off x="317450" y="3429000"/>
            <a:ext cx="858529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THIS IS WHY WE HAVE LIBRARIES</a:t>
            </a:r>
          </a:p>
        </p:txBody>
      </p:sp>
    </p:spTree>
    <p:extLst>
      <p:ext uri="{BB962C8B-B14F-4D97-AF65-F5344CB8AC3E}">
        <p14:creationId xmlns:p14="http://schemas.microsoft.com/office/powerpoint/2010/main" val="262495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FFT library included with CUDA</a:t>
            </a:r>
          </a:p>
          <a:p>
            <a:pPr lvl="1"/>
            <a:r>
              <a:rPr lang="en-US" dirty="0"/>
              <a:t>Approximately implements previous algorithms</a:t>
            </a:r>
          </a:p>
          <a:p>
            <a:pPr lvl="2"/>
            <a:r>
              <a:rPr lang="en-US" dirty="0"/>
              <a:t>(Cooley-</a:t>
            </a:r>
            <a:r>
              <a:rPr lang="en-US" dirty="0" err="1"/>
              <a:t>Tukey</a:t>
            </a:r>
            <a:r>
              <a:rPr lang="en-US" dirty="0"/>
              <a:t>/Bluestein)</a:t>
            </a:r>
          </a:p>
          <a:p>
            <a:pPr lvl="2"/>
            <a:r>
              <a:rPr lang="en-US" dirty="0"/>
              <a:t>Also handles higher dimensions</a:t>
            </a:r>
          </a:p>
          <a:p>
            <a:pPr lvl="1"/>
            <a:r>
              <a:rPr lang="en-US" dirty="0"/>
              <a:t>Handles nasty hardware constraints that you don’t want to think about</a:t>
            </a:r>
          </a:p>
          <a:p>
            <a:r>
              <a:rPr lang="en-US" sz="2800" dirty="0"/>
              <a:t>Also handles inverse FFT/DFT similarly</a:t>
            </a:r>
          </a:p>
          <a:p>
            <a:pPr lvl="1"/>
            <a:r>
              <a:rPr lang="en-US" dirty="0"/>
              <a:t>Just a sign change in complex terms</a:t>
            </a:r>
          </a:p>
        </p:txBody>
      </p:sp>
      <p:pic>
        <p:nvPicPr>
          <p:cNvPr id="4" name="Picture 2" descr="C:\Users\Kevin\Downloads\c32c290c874f7513b8054f55b9cee31e.png">
            <a:extLst>
              <a:ext uri="{FF2B5EF4-FFF2-40B4-BE49-F238E27FC236}">
                <a16:creationId xmlns:a16="http://schemas.microsoft.com/office/drawing/2014/main" id="{B826F084-EFC2-4DCE-8CA9-682CAB36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38" y="5562600"/>
            <a:ext cx="378372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41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cuFFT</a:t>
            </a:r>
            <a:r>
              <a:rPr lang="en-US" dirty="0"/>
              <a:t> 1D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Kevin\Desktop\cufft_1d_3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67" y="1156029"/>
            <a:ext cx="7302733" cy="532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67353" y="4953000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Correction: Remember to use </a:t>
            </a:r>
            <a:r>
              <a:rPr lang="en-US" sz="1200" dirty="0" err="1">
                <a:solidFill>
                  <a:srgbClr val="FF0000"/>
                </a:solidFill>
              </a:rPr>
              <a:t>cufftDestroy</a:t>
            </a:r>
            <a:r>
              <a:rPr lang="en-US" sz="1200" dirty="0">
                <a:solidFill>
                  <a:srgbClr val="FF0000"/>
                </a:solidFill>
              </a:rPr>
              <a:t>(plan) when finished with transforms</a:t>
            </a:r>
          </a:p>
        </p:txBody>
      </p:sp>
    </p:spTree>
    <p:extLst>
      <p:ext uri="{BB962C8B-B14F-4D97-AF65-F5344CB8AC3E}">
        <p14:creationId xmlns:p14="http://schemas.microsoft.com/office/powerpoint/2010/main" val="2772707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cuFFT</a:t>
            </a:r>
            <a:r>
              <a:rPr lang="en-US" dirty="0"/>
              <a:t> 3D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Kevin\Desktop\cufft_3d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7772103" cy="548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85074" y="509986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Correction: Remember to use </a:t>
            </a:r>
            <a:r>
              <a:rPr lang="en-US" sz="1200" dirty="0" err="1">
                <a:solidFill>
                  <a:srgbClr val="FF0000"/>
                </a:solidFill>
              </a:rPr>
              <a:t>cufftDestroy</a:t>
            </a:r>
            <a:r>
              <a:rPr lang="en-US" sz="1200" dirty="0">
                <a:solidFill>
                  <a:srgbClr val="FF0000"/>
                </a:solidFill>
              </a:rPr>
              <a:t>(plan) when finished with transforms</a:t>
            </a:r>
          </a:p>
        </p:txBody>
      </p:sp>
    </p:spTree>
    <p:extLst>
      <p:ext uri="{BB962C8B-B14F-4D97-AF65-F5344CB8AC3E}">
        <p14:creationId xmlns:p14="http://schemas.microsoft.com/office/powerpoint/2010/main" val="3342663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/>
          <a:lstStyle/>
          <a:p>
            <a:r>
              <a:rPr lang="en-US" dirty="0"/>
              <a:t>As before, some parallelizable algorithms don’t easily “fit the mold”</a:t>
            </a:r>
          </a:p>
          <a:p>
            <a:pPr lvl="1"/>
            <a:r>
              <a:rPr lang="en-US" dirty="0"/>
              <a:t>Hardware matters more!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resources:</a:t>
            </a:r>
          </a:p>
          <a:p>
            <a:pPr lvl="1"/>
            <a:r>
              <a:rPr lang="en-US" dirty="0"/>
              <a:t>Introduction to Algorithms (</a:t>
            </a:r>
            <a:r>
              <a:rPr lang="en-US" dirty="0" err="1"/>
              <a:t>Cormen</a:t>
            </a:r>
            <a:r>
              <a:rPr lang="en-US" dirty="0"/>
              <a:t>, et al), aka “CLRS”, esp. Sec 30.5</a:t>
            </a:r>
          </a:p>
          <a:p>
            <a:pPr lvl="1"/>
            <a:r>
              <a:rPr lang="en-US" dirty="0"/>
              <a:t>“An Efficient Implementation of Double Precision 1-D FFT for GPUs Using CUDA” (Liu, et al.)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(again)</a:t>
            </a:r>
          </a:p>
        </p:txBody>
      </p:sp>
      <p:pic>
        <p:nvPicPr>
          <p:cNvPr id="3" name="Picture 2" descr="C:\Users\Kevin\Downloads\wave_examples_no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4000499" cy="18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evin\Downloads\AudacityPortab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4114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evin\Downloads\Fig-1-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83" y="3352800"/>
            <a:ext cx="3930916" cy="365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5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“Frequency content”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frequencies are present in our signals?</a:t>
            </a:r>
          </a:p>
        </p:txBody>
      </p:sp>
    </p:spTree>
    <p:extLst>
      <p:ext uri="{BB962C8B-B14F-4D97-AF65-F5344CB8AC3E}">
        <p14:creationId xmlns:p14="http://schemas.microsoft.com/office/powerpoint/2010/main" val="292453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Given signal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over time, </a:t>
                </a: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𝑊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represents DFT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Each row of </a:t>
                </a:r>
                <a:r>
                  <a:rPr lang="en-US" sz="2000" i="1" dirty="0"/>
                  <a:t>W</a:t>
                </a:r>
                <a:r>
                  <a:rPr lang="en-US" sz="2000" dirty="0"/>
                  <a:t> is a complex sine wave</a:t>
                </a:r>
              </a:p>
              <a:p>
                <a:pPr lvl="1"/>
                <a:r>
                  <a:rPr lang="en-US" sz="2000" dirty="0"/>
                  <a:t>Each row multiplied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- inner product of wave with signal</a:t>
                </a:r>
              </a:p>
              <a:p>
                <a:pPr lvl="1"/>
                <a:r>
                  <a:rPr lang="en-US" sz="2000" dirty="0"/>
                  <a:t>Corresponding entries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- “content” of that sine wave!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Kevin\Downloads\dft_matrix_9cce22a5a4d6ad84538dc40a90dd365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0623"/>
            <a:ext cx="7065622" cy="221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53200" y="4416995"/>
                <a:ext cx="2133600" cy="47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416995"/>
                <a:ext cx="2133600" cy="475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1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urierop rows only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117211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DE0AD-4A82-432D-B6AF-51F5ACFD99A9}"/>
              </a:ext>
            </a:extLst>
          </p:cNvPr>
          <p:cNvSpPr txBox="1"/>
          <p:nvPr/>
        </p:nvSpPr>
        <p:spPr>
          <a:xfrm>
            <a:off x="2410302" y="5791200"/>
            <a:ext cx="4323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Solid line = real part</a:t>
            </a:r>
          </a:p>
          <a:p>
            <a:r>
              <a:rPr lang="en-US" sz="2800" dirty="0"/>
              <a:t>Dashed line = imaginary part</a:t>
            </a:r>
          </a:p>
        </p:txBody>
      </p:sp>
    </p:spTree>
    <p:extLst>
      <p:ext uri="{BB962C8B-B14F-4D97-AF65-F5344CB8AC3E}">
        <p14:creationId xmlns:p14="http://schemas.microsoft.com/office/powerpoint/2010/main" val="173902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r>
                  <a:rPr lang="en-US" dirty="0"/>
                  <a:t>Alternative formulation: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values corresponding to wave </a:t>
                </a:r>
                <a:r>
                  <a:rPr lang="en-US" i="1" dirty="0"/>
                  <a:t>k</a:t>
                </a:r>
                <a:endParaRPr lang="en-US" dirty="0"/>
              </a:p>
              <a:p>
                <a:pPr lvl="2"/>
                <a:r>
                  <a:rPr lang="en-US" dirty="0"/>
                  <a:t>Periodic – calculate for 0 ≤ </a:t>
                </a:r>
                <a:r>
                  <a:rPr lang="en-US" i="1" dirty="0"/>
                  <a:t>k</a:t>
                </a:r>
                <a:r>
                  <a:rPr lang="en-US" dirty="0"/>
                  <a:t> ≤ </a:t>
                </a:r>
                <a:r>
                  <a:rPr lang="en-US" i="1" dirty="0"/>
                  <a:t>N</a:t>
                </a:r>
                <a:r>
                  <a:rPr lang="en-US" dirty="0"/>
                  <a:t> - 1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15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Kevin\Downloads\dft_sum_794762fd886bb34ac513d36d1babee9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19338"/>
            <a:ext cx="4343481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2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410200"/>
              </a:xfrm>
            </p:spPr>
            <p:txBody>
              <a:bodyPr/>
              <a:lstStyle/>
              <a:p>
                <a:r>
                  <a:rPr lang="en-US" dirty="0"/>
                  <a:t>Alternative formulation: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- values corresponding to wave </a:t>
                </a:r>
                <a:r>
                  <a:rPr lang="en-US" i="1" dirty="0"/>
                  <a:t>k</a:t>
                </a:r>
                <a:endParaRPr lang="en-US" dirty="0"/>
              </a:p>
              <a:p>
                <a:pPr lvl="2"/>
                <a:r>
                  <a:rPr lang="en-US" dirty="0"/>
                  <a:t>Periodic – calculate for 0 ≤ </a:t>
                </a:r>
                <a:r>
                  <a:rPr lang="en-US" i="1" dirty="0"/>
                  <a:t>k</a:t>
                </a:r>
                <a:r>
                  <a:rPr lang="en-US" dirty="0"/>
                  <a:t> ≤ </a:t>
                </a:r>
                <a:r>
                  <a:rPr lang="en-US" i="1" dirty="0"/>
                  <a:t>N</a:t>
                </a:r>
                <a:r>
                  <a:rPr lang="en-US" dirty="0"/>
                  <a:t> - 1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Naive runtime: O(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  <a:r>
                  <a:rPr lang="en-US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Sum of</a:t>
                </a:r>
                <a:r>
                  <a:rPr lang="en-US" i="1" dirty="0">
                    <a:solidFill>
                      <a:srgbClr val="FF0000"/>
                    </a:solidFill>
                  </a:rPr>
                  <a:t> N </a:t>
                </a:r>
                <a:r>
                  <a:rPr lang="en-US" dirty="0">
                    <a:solidFill>
                      <a:srgbClr val="FF0000"/>
                    </a:solidFill>
                  </a:rPr>
                  <a:t>iterations, for 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>
                    <a:solidFill>
                      <a:srgbClr val="FF0000"/>
                    </a:solidFill>
                  </a:rPr>
                  <a:t> values of </a:t>
                </a:r>
                <a:r>
                  <a:rPr lang="en-US" i="1" dirty="0">
                    <a:solidFill>
                      <a:srgbClr val="FF0000"/>
                    </a:solidFill>
                  </a:rPr>
                  <a:t>k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410200"/>
              </a:xfrm>
              <a:blipFill rotWithShape="1">
                <a:blip r:embed="rId2"/>
                <a:stretch>
                  <a:fillRect l="-1544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Kevin\Downloads\dft_sum_794762fd886bb34ac513d36d1babee9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19338"/>
            <a:ext cx="4343481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9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15051</TotalTime>
  <Words>1180</Words>
  <Application>Microsoft Office PowerPoint</Application>
  <PresentationFormat>On-screen Show (4:3)</PresentationFormat>
  <Paragraphs>374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Lucida Console</vt:lpstr>
      <vt:lpstr>Office Theme</vt:lpstr>
      <vt:lpstr>CS 179: GPU Programming</vt:lpstr>
      <vt:lpstr>Last time</vt:lpstr>
      <vt:lpstr>Today</vt:lpstr>
      <vt:lpstr>Signals (again)</vt:lpstr>
      <vt:lpstr>“Frequency content”</vt:lpstr>
      <vt:lpstr>Discrete Fourier Transform (DFT)</vt:lpstr>
      <vt:lpstr>PowerPoint Presentation</vt:lpstr>
      <vt:lpstr>Discrete Fourier Transform (DFT)</vt:lpstr>
      <vt:lpstr>Discrete Fourier Transform (DFT)</vt:lpstr>
      <vt:lpstr>Discrete Fourier Transform (DFT)</vt:lpstr>
      <vt:lpstr>Roots of unity</vt:lpstr>
      <vt:lpstr>Discrete Fourier Transform (DFT)</vt:lpstr>
      <vt:lpstr>(Proof)</vt:lpstr>
      <vt:lpstr>(Proof)</vt:lpstr>
      <vt:lpstr>(Proof)</vt:lpstr>
      <vt:lpstr>(Proof)</vt:lpstr>
      <vt:lpstr>(Proof)</vt:lpstr>
      <vt:lpstr>(Divide-and-conquer algorithm)</vt:lpstr>
      <vt:lpstr>(Divide-and-conquer algorithm)</vt:lpstr>
      <vt:lpstr>Runtime</vt:lpstr>
      <vt:lpstr>Parallelizable?</vt:lpstr>
      <vt:lpstr>Recursive index tree</vt:lpstr>
      <vt:lpstr>Recursive index tree</vt:lpstr>
      <vt:lpstr>Bit-reversal order</vt:lpstr>
      <vt:lpstr>Bit-reversal order</vt:lpstr>
      <vt:lpstr>(Divide-and-conquer algorithm review)</vt:lpstr>
      <vt:lpstr>Iterative approach</vt:lpstr>
      <vt:lpstr>Iterative approach</vt:lpstr>
      <vt:lpstr>Iterative approach</vt:lpstr>
      <vt:lpstr>CUDA approach</vt:lpstr>
      <vt:lpstr>CUDA approach</vt:lpstr>
      <vt:lpstr>CUDA approach</vt:lpstr>
      <vt:lpstr>CUDA approach</vt:lpstr>
      <vt:lpstr>CUDA approach</vt:lpstr>
      <vt:lpstr>cuFFT</vt:lpstr>
      <vt:lpstr>cuFFT 1D example</vt:lpstr>
      <vt:lpstr>cuFFT 3D example</vt:lpstr>
      <vt:lpstr>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179: GPU Programming</dc:title>
  <dc:creator>Kevin</dc:creator>
  <cp:lastModifiedBy>Aadyot Bhatnagar</cp:lastModifiedBy>
  <cp:revision>1155</cp:revision>
  <cp:lastPrinted>2015-04-13T19:44:39Z</cp:lastPrinted>
  <dcterms:created xsi:type="dcterms:W3CDTF">2015-03-24T02:17:19Z</dcterms:created>
  <dcterms:modified xsi:type="dcterms:W3CDTF">2018-04-18T05:50:08Z</dcterms:modified>
</cp:coreProperties>
</file>