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03" r:id="rId2"/>
    <p:sldId id="296" r:id="rId3"/>
    <p:sldId id="393" r:id="rId4"/>
    <p:sldId id="395" r:id="rId5"/>
    <p:sldId id="317" r:id="rId6"/>
    <p:sldId id="397" r:id="rId7"/>
    <p:sldId id="398" r:id="rId8"/>
    <p:sldId id="399" r:id="rId9"/>
    <p:sldId id="321" r:id="rId10"/>
    <p:sldId id="401" r:id="rId11"/>
    <p:sldId id="318" r:id="rId12"/>
    <p:sldId id="402" r:id="rId13"/>
    <p:sldId id="403" r:id="rId14"/>
    <p:sldId id="404" r:id="rId15"/>
    <p:sldId id="422" r:id="rId16"/>
    <p:sldId id="423" r:id="rId17"/>
    <p:sldId id="425" r:id="rId18"/>
    <p:sldId id="421" r:id="rId19"/>
    <p:sldId id="408" r:id="rId20"/>
    <p:sldId id="426" r:id="rId21"/>
    <p:sldId id="424" r:id="rId22"/>
    <p:sldId id="410" r:id="rId23"/>
    <p:sldId id="405" r:id="rId24"/>
    <p:sldId id="407" r:id="rId25"/>
    <p:sldId id="414" r:id="rId26"/>
    <p:sldId id="413" r:id="rId27"/>
    <p:sldId id="411" r:id="rId28"/>
    <p:sldId id="415" r:id="rId29"/>
    <p:sldId id="416" r:id="rId30"/>
    <p:sldId id="412" r:id="rId31"/>
    <p:sldId id="417" r:id="rId32"/>
    <p:sldId id="419" r:id="rId33"/>
    <p:sldId id="42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7CC"/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01" autoAdjust="0"/>
    <p:restoredTop sz="82851" autoAdjust="0"/>
  </p:normalViewPr>
  <p:slideViewPr>
    <p:cSldViewPr>
      <p:cViewPr varScale="1">
        <p:scale>
          <a:sx n="72" d="100"/>
          <a:sy n="72" d="100"/>
        </p:scale>
        <p:origin x="1440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E8BAFA43-BDEE-4AAF-B305-DC1C4CE610ED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A72B37C7-B57A-4E5C-94F3-0CDCC1D29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24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B37C7-B57A-4E5C-94F3-0CDCC1D29A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63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2B37C7-B57A-4E5C-94F3-0CDCC1D29AE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1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36B-72C2-4D57-8E79-F7F90B27616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6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36B-72C2-4D57-8E79-F7F90B27616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4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36B-72C2-4D57-8E79-F7F90B27616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9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36B-72C2-4D57-8E79-F7F90B27616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60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36B-72C2-4D57-8E79-F7F90B27616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3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36B-72C2-4D57-8E79-F7F90B27616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2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36B-72C2-4D57-8E79-F7F90B27616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4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36B-72C2-4D57-8E79-F7F90B27616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0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36B-72C2-4D57-8E79-F7F90B27616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1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36B-72C2-4D57-8E79-F7F90B27616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3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936B-72C2-4D57-8E79-F7F90B27616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A936B-72C2-4D57-8E79-F7F90B27616C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90232-0E8C-4E6E-8542-EA8E7800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98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63775"/>
            <a:ext cx="7772400" cy="1470025"/>
          </a:xfrm>
        </p:spPr>
        <p:txBody>
          <a:bodyPr/>
          <a:lstStyle/>
          <a:p>
            <a:r>
              <a:rPr lang="en-US" dirty="0"/>
              <a:t>CS 179: GPU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/>
          <a:p>
            <a:r>
              <a:rPr lang="en-US" dirty="0"/>
              <a:t>Lecture 9 / Homework 3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000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257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Sequential runtime: O(n*m)</a:t>
                </a:r>
              </a:p>
              <a:p>
                <a:pPr lvl="1"/>
                <a:r>
                  <a:rPr lang="en-US" dirty="0"/>
                  <a:t>(n: size of x)</a:t>
                </a:r>
              </a:p>
              <a:p>
                <a:pPr lvl="1"/>
                <a:r>
                  <a:rPr lang="en-US" dirty="0"/>
                  <a:t>(m: size of h)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Troublesome for large m! (i.e. large impulse responses)</a:t>
                </a:r>
              </a:p>
              <a:p>
                <a:pPr marL="457200" lvl="1" indent="0">
                  <a:buNone/>
                </a:pPr>
                <a:endParaRPr lang="en-US" sz="1500" dirty="0">
                  <a:latin typeface="Lucida Console" pitchFamily="49" charset="0"/>
                </a:endParaRPr>
              </a:p>
              <a:p>
                <a:pPr marL="457200" lvl="1" indent="0">
                  <a:buNone/>
                </a:pPr>
                <a:r>
                  <a:rPr lang="en-US" sz="1500" dirty="0">
                    <a:latin typeface="Lucida Console" pitchFamily="49" charset="0"/>
                  </a:rPr>
                  <a:t>	(set all y[</a:t>
                </a:r>
                <a:r>
                  <a:rPr lang="en-US" sz="1500" dirty="0" err="1">
                    <a:latin typeface="Lucida Console" pitchFamily="49" charset="0"/>
                  </a:rPr>
                  <a:t>i</a:t>
                </a:r>
                <a:r>
                  <a:rPr lang="en-US" sz="1500" dirty="0">
                    <a:latin typeface="Lucida Console" pitchFamily="49" charset="0"/>
                  </a:rPr>
                  <a:t>] to 0)</a:t>
                </a:r>
              </a:p>
              <a:p>
                <a:pPr marL="457200" lvl="1" indent="0">
                  <a:buNone/>
                </a:pPr>
                <a:r>
                  <a:rPr lang="en-US" sz="1500" dirty="0">
                    <a:latin typeface="Lucida Console" pitchFamily="49" charset="0"/>
                  </a:rPr>
                  <a:t>	For (</a:t>
                </a:r>
                <a:r>
                  <a:rPr lang="en-US" sz="1500" dirty="0" err="1">
                    <a:latin typeface="Lucida Console" pitchFamily="49" charset="0"/>
                  </a:rPr>
                  <a:t>i</a:t>
                </a:r>
                <a:r>
                  <a:rPr lang="en-US" sz="1500" dirty="0">
                    <a:latin typeface="Lucida Console" pitchFamily="49" charset="0"/>
                  </a:rPr>
                  <a:t> from 0 through </a:t>
                </a:r>
                <a:r>
                  <a:rPr lang="en-US" sz="1500" dirty="0" err="1">
                    <a:latin typeface="Lucida Console" pitchFamily="49" charset="0"/>
                  </a:rPr>
                  <a:t>x.length</a:t>
                </a:r>
                <a:r>
                  <a:rPr lang="en-US" sz="1500" dirty="0">
                    <a:latin typeface="Lucida Console" pitchFamily="49" charset="0"/>
                  </a:rPr>
                  <a:t> - 1)</a:t>
                </a:r>
              </a:p>
              <a:p>
                <a:pPr marL="914400" lvl="2" indent="0">
                  <a:buNone/>
                </a:pPr>
                <a:r>
                  <a:rPr lang="en-US" sz="1500" dirty="0">
                    <a:latin typeface="Lucida Console" pitchFamily="49" charset="0"/>
                  </a:rPr>
                  <a:t>	for (j from 0 through </a:t>
                </a:r>
                <a:r>
                  <a:rPr lang="en-US" sz="1500" dirty="0" err="1">
                    <a:latin typeface="Lucida Console" pitchFamily="49" charset="0"/>
                  </a:rPr>
                  <a:t>h.length</a:t>
                </a:r>
                <a:r>
                  <a:rPr lang="en-US" sz="1500" dirty="0">
                    <a:latin typeface="Lucida Console" pitchFamily="49" charset="0"/>
                  </a:rPr>
                  <a:t> – 1)</a:t>
                </a:r>
              </a:p>
              <a:p>
                <a:pPr marL="914400" lvl="2" indent="0">
                  <a:buNone/>
                </a:pPr>
                <a:r>
                  <a:rPr lang="en-US" sz="1500" dirty="0">
                    <a:latin typeface="Lucida Console" pitchFamily="49" charset="0"/>
                  </a:rPr>
                  <a:t>		y[</a:t>
                </a:r>
                <a:r>
                  <a:rPr lang="en-US" sz="1500" dirty="0" err="1">
                    <a:latin typeface="Lucida Console" pitchFamily="49" charset="0"/>
                  </a:rPr>
                  <a:t>i</a:t>
                </a:r>
                <a:r>
                  <a:rPr lang="en-US" sz="1500" dirty="0">
                    <a:latin typeface="Lucida Console" pitchFamily="49" charset="0"/>
                  </a:rPr>
                  <a:t>] += (appropriate terms from x and h)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257800"/>
              </a:xfrm>
              <a:blipFill rotWithShape="1">
                <a:blip r:embed="rId2"/>
                <a:stretch>
                  <a:fillRect l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306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DFT/FFT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/>
          <a:lstStyle/>
          <a:p>
            <a:r>
              <a:rPr lang="en-US" dirty="0"/>
              <a:t>Same problem with Discrete Fourier Transform!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Successfully optimized </a:t>
            </a:r>
            <a:r>
              <a:rPr lang="en-US" i="1" dirty="0"/>
              <a:t>and</a:t>
            </a:r>
            <a:r>
              <a:rPr lang="en-US" dirty="0"/>
              <a:t> GPU-accelerated!</a:t>
            </a:r>
          </a:p>
          <a:p>
            <a:pPr lvl="1"/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to O(n log 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we do the same here?</a:t>
            </a:r>
          </a:p>
        </p:txBody>
      </p:sp>
      <p:pic>
        <p:nvPicPr>
          <p:cNvPr id="4" name="Picture 2" descr="C:\Users\Kevin\Downloads\dft_sum_794762fd886bb34ac513d36d1babee9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19338"/>
            <a:ext cx="4343481" cy="88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344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“Circular” convolution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“equivalent” of convolution for periodic signals</a:t>
            </a:r>
          </a:p>
        </p:txBody>
      </p:sp>
    </p:spTree>
    <p:extLst>
      <p:ext uri="{BB962C8B-B14F-4D97-AF65-F5344CB8AC3E}">
        <p14:creationId xmlns:p14="http://schemas.microsoft.com/office/powerpoint/2010/main" val="4176602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“Circular” convolution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convolution: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Circular convolution: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81747" y="2286000"/>
                <a:ext cx="2831801" cy="847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47" y="2286000"/>
                <a:ext cx="2831801" cy="8476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477295" y="3962400"/>
                <a:ext cx="4228305" cy="8714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[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295" y="3962400"/>
                <a:ext cx="4228305" cy="87145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269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/>
              <a:t>x[0..3], h[0..1]</a:t>
            </a:r>
          </a:p>
          <a:p>
            <a:r>
              <a:rPr lang="en-US" dirty="0"/>
              <a:t>Linear convolution:</a:t>
            </a:r>
          </a:p>
          <a:p>
            <a:pPr marL="457200" lvl="1" indent="0">
              <a:buNone/>
            </a:pPr>
            <a:r>
              <a:rPr lang="en-US" dirty="0"/>
              <a:t>	y[0] = x[0]h[0]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220336" y="1295400"/>
                <a:ext cx="2780505" cy="847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336" y="1295400"/>
                <a:ext cx="2780505" cy="8476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915789"/>
              </p:ext>
            </p:extLst>
          </p:nvPr>
        </p:nvGraphicFramePr>
        <p:xfrm>
          <a:off x="1066800" y="533400"/>
          <a:ext cx="1320800" cy="33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x0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x1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x2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x3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450835"/>
              </p:ext>
            </p:extLst>
          </p:nvPr>
        </p:nvGraphicFramePr>
        <p:xfrm>
          <a:off x="1066800" y="988237"/>
          <a:ext cx="1320800" cy="33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h0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h1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147854"/>
              </p:ext>
            </p:extLst>
          </p:nvPr>
        </p:nvGraphicFramePr>
        <p:xfrm>
          <a:off x="6172200" y="2895600"/>
          <a:ext cx="2286000" cy="66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x0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x1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x2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x3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h1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h0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61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/>
              <a:t>x[0..3], h[0..1]</a:t>
            </a:r>
          </a:p>
          <a:p>
            <a:r>
              <a:rPr lang="en-US" dirty="0"/>
              <a:t>Linear convolution:</a:t>
            </a:r>
          </a:p>
          <a:p>
            <a:pPr marL="457200" lvl="1" indent="0">
              <a:buNone/>
            </a:pPr>
            <a:r>
              <a:rPr lang="en-US" dirty="0"/>
              <a:t>	y[0] = x[0]h[0]</a:t>
            </a:r>
          </a:p>
          <a:p>
            <a:pPr marL="457200" lvl="1" indent="0">
              <a:buNone/>
            </a:pPr>
            <a:r>
              <a:rPr lang="en-US" dirty="0"/>
              <a:t>	y[1] = x[0]h[1] + x[1]h[0]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220336" y="1295400"/>
                <a:ext cx="2780505" cy="847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336" y="1295400"/>
                <a:ext cx="2780505" cy="8476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337652"/>
              </p:ext>
            </p:extLst>
          </p:nvPr>
        </p:nvGraphicFramePr>
        <p:xfrm>
          <a:off x="1066800" y="533400"/>
          <a:ext cx="1320800" cy="33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x0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x1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x2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x3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596735"/>
              </p:ext>
            </p:extLst>
          </p:nvPr>
        </p:nvGraphicFramePr>
        <p:xfrm>
          <a:off x="1066800" y="988237"/>
          <a:ext cx="1320800" cy="33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h0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h1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45456"/>
              </p:ext>
            </p:extLst>
          </p:nvPr>
        </p:nvGraphicFramePr>
        <p:xfrm>
          <a:off x="6172200" y="2895600"/>
          <a:ext cx="2286000" cy="66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x0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x1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x2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x3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h1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h0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640798"/>
              </p:ext>
            </p:extLst>
          </p:nvPr>
        </p:nvGraphicFramePr>
        <p:xfrm>
          <a:off x="6172200" y="2895600"/>
          <a:ext cx="2286000" cy="66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x0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x1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x2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x3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h1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h0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475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/>
              <a:t>x[0..3], h[0..1]</a:t>
            </a:r>
          </a:p>
          <a:p>
            <a:r>
              <a:rPr lang="en-US" dirty="0"/>
              <a:t>Linear convolution:</a:t>
            </a:r>
          </a:p>
          <a:p>
            <a:pPr marL="457200" lvl="1" indent="0">
              <a:buNone/>
            </a:pPr>
            <a:r>
              <a:rPr lang="en-US" dirty="0"/>
              <a:t>	y[0] = x[0]h[0]</a:t>
            </a:r>
          </a:p>
          <a:p>
            <a:pPr marL="457200" lvl="1" indent="0">
              <a:buNone/>
            </a:pPr>
            <a:r>
              <a:rPr lang="en-US" dirty="0"/>
              <a:t>	y[1] = x[0]h[1] + x[1]h[0]</a:t>
            </a:r>
          </a:p>
          <a:p>
            <a:pPr marL="457200" lvl="1" indent="0">
              <a:buNone/>
            </a:pPr>
            <a:r>
              <a:rPr lang="en-US" dirty="0"/>
              <a:t>	y[2] = x[1]h[1] + x[2]h[0]</a:t>
            </a:r>
          </a:p>
          <a:p>
            <a:pPr marL="457200" lvl="1" indent="0">
              <a:buNone/>
            </a:pPr>
            <a:r>
              <a:rPr lang="en-US" dirty="0"/>
              <a:t>	y[3] = x[2]h[1] + x[3]h[0]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220336" y="1295400"/>
                <a:ext cx="2780505" cy="847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336" y="1295400"/>
                <a:ext cx="2780505" cy="8476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337652"/>
              </p:ext>
            </p:extLst>
          </p:nvPr>
        </p:nvGraphicFramePr>
        <p:xfrm>
          <a:off x="1066800" y="533400"/>
          <a:ext cx="1320800" cy="33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x0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x1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x2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x3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596735"/>
              </p:ext>
            </p:extLst>
          </p:nvPr>
        </p:nvGraphicFramePr>
        <p:xfrm>
          <a:off x="1066800" y="988237"/>
          <a:ext cx="1320800" cy="33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h0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h1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45456"/>
              </p:ext>
            </p:extLst>
          </p:nvPr>
        </p:nvGraphicFramePr>
        <p:xfrm>
          <a:off x="6172200" y="2895600"/>
          <a:ext cx="2286000" cy="66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x0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x1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x2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x3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h1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h0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150940"/>
              </p:ext>
            </p:extLst>
          </p:nvPr>
        </p:nvGraphicFramePr>
        <p:xfrm>
          <a:off x="6172200" y="2895600"/>
          <a:ext cx="2286000" cy="66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x0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x1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x2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x3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h1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h0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475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/>
              <a:t>x[0..3], h[0..1]</a:t>
            </a:r>
          </a:p>
          <a:p>
            <a:r>
              <a:rPr lang="en-US" dirty="0"/>
              <a:t>Linear convolution:</a:t>
            </a:r>
          </a:p>
          <a:p>
            <a:pPr marL="457200" lvl="1" indent="0">
              <a:buNone/>
            </a:pPr>
            <a:r>
              <a:rPr lang="en-US" dirty="0"/>
              <a:t>	y[0] = x[0]h[0]</a:t>
            </a:r>
          </a:p>
          <a:p>
            <a:pPr marL="457200" lvl="1" indent="0">
              <a:buNone/>
            </a:pPr>
            <a:r>
              <a:rPr lang="en-US" dirty="0"/>
              <a:t>	y[1] = x[0]h[1] + x[1]h[0]</a:t>
            </a:r>
          </a:p>
          <a:p>
            <a:pPr marL="457200" lvl="1" indent="0">
              <a:buNone/>
            </a:pPr>
            <a:r>
              <a:rPr lang="en-US" dirty="0"/>
              <a:t>	y[2] = x[1]h[1] + x[2]h[0]</a:t>
            </a:r>
          </a:p>
          <a:p>
            <a:pPr marL="457200" lvl="1" indent="0">
              <a:buNone/>
            </a:pPr>
            <a:r>
              <a:rPr lang="en-US" dirty="0"/>
              <a:t>	y[3] = x[2]h[1] + x[3]h[0]</a:t>
            </a:r>
          </a:p>
          <a:p>
            <a:pPr marL="457200" lvl="1" indent="0">
              <a:buNone/>
            </a:pPr>
            <a:r>
              <a:rPr lang="en-US" dirty="0"/>
              <a:t>	y[4] = x[3]h[1] + x[4]h[0]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220336" y="1295400"/>
                <a:ext cx="2780505" cy="847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336" y="1295400"/>
                <a:ext cx="2780505" cy="8476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378354"/>
              </p:ext>
            </p:extLst>
          </p:nvPr>
        </p:nvGraphicFramePr>
        <p:xfrm>
          <a:off x="1066800" y="533400"/>
          <a:ext cx="1320800" cy="33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x0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x1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x2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x3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14793"/>
              </p:ext>
            </p:extLst>
          </p:nvPr>
        </p:nvGraphicFramePr>
        <p:xfrm>
          <a:off x="1066800" y="988237"/>
          <a:ext cx="1320800" cy="33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h0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h1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5951D6-D788-4FD8-93A9-2C01FFE11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817176"/>
              </p:ext>
            </p:extLst>
          </p:nvPr>
        </p:nvGraphicFramePr>
        <p:xfrm>
          <a:off x="6172200" y="2895600"/>
          <a:ext cx="2284413" cy="66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x0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x1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x2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x3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h1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391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x[0..3], h[0..1]</a:t>
            </a:r>
          </a:p>
          <a:p>
            <a:r>
              <a:rPr lang="en-US" dirty="0"/>
              <a:t>Linear convolution:</a:t>
            </a:r>
          </a:p>
          <a:p>
            <a:pPr marL="457200" lvl="1" indent="0">
              <a:buNone/>
            </a:pPr>
            <a:r>
              <a:rPr lang="en-US" dirty="0"/>
              <a:t>	y[0] = x[0]h[0]</a:t>
            </a:r>
          </a:p>
          <a:p>
            <a:pPr marL="457200" lvl="1" indent="0">
              <a:buNone/>
            </a:pPr>
            <a:r>
              <a:rPr lang="en-US" dirty="0"/>
              <a:t>	y[1] = x[0]h[1] + x[1]h[0]</a:t>
            </a:r>
          </a:p>
          <a:p>
            <a:pPr marL="457200" lvl="1" indent="0">
              <a:buNone/>
            </a:pPr>
            <a:r>
              <a:rPr lang="en-US" dirty="0"/>
              <a:t>	y[2] = x[1]h[1] + x[2]h[0]</a:t>
            </a:r>
          </a:p>
          <a:p>
            <a:pPr marL="457200" lvl="1" indent="0">
              <a:buNone/>
            </a:pPr>
            <a:r>
              <a:rPr lang="en-US" dirty="0"/>
              <a:t>	y[3] = x[2]h[1] + x[3]h[0]</a:t>
            </a:r>
          </a:p>
          <a:p>
            <a:pPr marL="457200" lvl="1" indent="0">
              <a:buNone/>
            </a:pPr>
            <a:r>
              <a:rPr lang="en-US" dirty="0"/>
              <a:t>	y[4] = x[3]h[1] + x[4]h[0]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Circular convolution:</a:t>
            </a:r>
          </a:p>
          <a:p>
            <a:pPr marL="457200" lvl="1" indent="0">
              <a:buNone/>
            </a:pPr>
            <a:r>
              <a:rPr lang="en-US" dirty="0"/>
              <a:t>	y[0] = x[3]h[1] + x[0]h[0]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+ x[1]h[3] + x[2]h[2]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y[1] = x[0]h[1] + x[1]h[0]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+ x[2]h[3] + x[3]h[2]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y[2] = x[1]h[1] + x[2]h[0]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+ x[3]h[3] + x[0]h[2]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y[3] = x[2]h[1] + x[3]h[0]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+ x[0]h[3] + x[1]h[2]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220336" y="1295400"/>
                <a:ext cx="2780505" cy="847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336" y="1295400"/>
                <a:ext cx="2780505" cy="8476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810000" y="4114800"/>
                <a:ext cx="3601178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[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𝑚𝑜𝑑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114800"/>
                <a:ext cx="3601178" cy="87145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832549"/>
              </p:ext>
            </p:extLst>
          </p:nvPr>
        </p:nvGraphicFramePr>
        <p:xfrm>
          <a:off x="1066800" y="533400"/>
          <a:ext cx="1320800" cy="33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x0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x1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x2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x3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562940"/>
              </p:ext>
            </p:extLst>
          </p:nvPr>
        </p:nvGraphicFramePr>
        <p:xfrm>
          <a:off x="1066800" y="988237"/>
          <a:ext cx="1320800" cy="33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h0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h1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410017"/>
              </p:ext>
            </p:extLst>
          </p:nvPr>
        </p:nvGraphicFramePr>
        <p:xfrm>
          <a:off x="7411178" y="4986257"/>
          <a:ext cx="1295400" cy="66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x0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x1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x2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x3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h0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h1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79606"/>
              </p:ext>
            </p:extLst>
          </p:nvPr>
        </p:nvGraphicFramePr>
        <p:xfrm>
          <a:off x="6553200" y="2514600"/>
          <a:ext cx="2286000" cy="660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x0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x1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x2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x3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h1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h0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732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x[n] and h[n] are different lengths?</a:t>
            </a:r>
          </a:p>
          <a:p>
            <a:pPr lvl="1"/>
            <a:r>
              <a:rPr lang="en-US" dirty="0"/>
              <a:t>h[2] and h[3] are undefined in the previous slide</a:t>
            </a:r>
          </a:p>
          <a:p>
            <a:pPr lvl="1"/>
            <a:r>
              <a:rPr lang="en-US" dirty="0"/>
              <a:t>We will treat them as zeros</a:t>
            </a:r>
          </a:p>
          <a:p>
            <a:pPr lvl="1"/>
            <a:r>
              <a:rPr lang="en-US" dirty="0"/>
              <a:t>To do this, store h and x in bigger arrays</a:t>
            </a:r>
          </a:p>
          <a:p>
            <a:pPr lvl="1"/>
            <a:r>
              <a:rPr lang="en-US" dirty="0"/>
              <a:t>Pad them with enough zeros so they both have length at least </a:t>
            </a:r>
            <a:r>
              <a:rPr lang="en-US" dirty="0">
                <a:solidFill>
                  <a:srgbClr val="FF0000"/>
                </a:solidFill>
              </a:rPr>
              <a:t>N = </a:t>
            </a:r>
            <a:r>
              <a:rPr lang="en-US" dirty="0" err="1">
                <a:solidFill>
                  <a:srgbClr val="FF0000"/>
                </a:solidFill>
              </a:rPr>
              <a:t>x.length</a:t>
            </a:r>
            <a:r>
              <a:rPr lang="en-US" dirty="0">
                <a:solidFill>
                  <a:srgbClr val="FF0000"/>
                </a:solidFill>
              </a:rPr>
              <a:t> + </a:t>
            </a:r>
            <a:r>
              <a:rPr lang="en-US" dirty="0" err="1">
                <a:solidFill>
                  <a:srgbClr val="FF0000"/>
                </a:solidFill>
              </a:rPr>
              <a:t>h.length</a:t>
            </a:r>
            <a:r>
              <a:rPr lang="en-US" dirty="0">
                <a:solidFill>
                  <a:srgbClr val="FF0000"/>
                </a:solidFill>
              </a:rPr>
              <a:t> - 1</a:t>
            </a:r>
          </a:p>
        </p:txBody>
      </p:sp>
    </p:spTree>
    <p:extLst>
      <p:ext uri="{BB962C8B-B14F-4D97-AF65-F5344CB8AC3E}">
        <p14:creationId xmlns:p14="http://schemas.microsoft.com/office/powerpoint/2010/main" val="2298268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algorithms are “less obviously parallelizable”:</a:t>
            </a:r>
          </a:p>
          <a:p>
            <a:pPr lvl="1"/>
            <a:r>
              <a:rPr lang="en-US" dirty="0"/>
              <a:t>Reduction</a:t>
            </a:r>
          </a:p>
          <a:p>
            <a:pPr lvl="1"/>
            <a:r>
              <a:rPr lang="en-US" dirty="0"/>
              <a:t>Sorts</a:t>
            </a:r>
          </a:p>
          <a:p>
            <a:pPr lvl="1"/>
            <a:r>
              <a:rPr lang="en-US" dirty="0"/>
              <a:t>FFT (and certain recursive algorithms)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770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x[n] and h[n] are different lengths?</a:t>
            </a:r>
          </a:p>
          <a:p>
            <a:pPr lvl="1"/>
            <a:r>
              <a:rPr lang="en-US" dirty="0"/>
              <a:t>h[2] and h[3] are undefined in the previous slide</a:t>
            </a:r>
          </a:p>
          <a:p>
            <a:pPr lvl="1"/>
            <a:r>
              <a:rPr lang="en-US" dirty="0"/>
              <a:t>We will treat them as zeros</a:t>
            </a:r>
          </a:p>
          <a:p>
            <a:pPr lvl="1"/>
            <a:r>
              <a:rPr lang="en-US" dirty="0"/>
              <a:t>To do this, store h and x in bigger arrays</a:t>
            </a:r>
          </a:p>
          <a:p>
            <a:pPr lvl="1"/>
            <a:r>
              <a:rPr lang="en-US" dirty="0"/>
              <a:t>Pad them with enough zeros so they both have length at least </a:t>
            </a:r>
            <a:r>
              <a:rPr lang="en-US" dirty="0">
                <a:solidFill>
                  <a:srgbClr val="FF0000"/>
                </a:solidFill>
              </a:rPr>
              <a:t>N = </a:t>
            </a:r>
            <a:r>
              <a:rPr lang="en-US" dirty="0" err="1">
                <a:solidFill>
                  <a:srgbClr val="FF0000"/>
                </a:solidFill>
              </a:rPr>
              <a:t>x.length</a:t>
            </a:r>
            <a:r>
              <a:rPr lang="en-US" dirty="0">
                <a:solidFill>
                  <a:srgbClr val="FF0000"/>
                </a:solidFill>
              </a:rPr>
              <a:t> + </a:t>
            </a:r>
            <a:r>
              <a:rPr lang="en-US" dirty="0" err="1">
                <a:solidFill>
                  <a:srgbClr val="FF0000"/>
                </a:solidFill>
              </a:rPr>
              <a:t>h.length</a:t>
            </a:r>
            <a:r>
              <a:rPr lang="en-US" dirty="0">
                <a:solidFill>
                  <a:srgbClr val="FF0000"/>
                </a:solidFill>
              </a:rPr>
              <a:t> - 1</a:t>
            </a:r>
          </a:p>
          <a:p>
            <a:r>
              <a:rPr lang="en-US" dirty="0"/>
              <a:t>This will let us linearly convolve using circular convolution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16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(Padding)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x[0..3], h[0..1]</a:t>
            </a:r>
          </a:p>
          <a:p>
            <a:r>
              <a:rPr lang="en-US" dirty="0"/>
              <a:t>Linear convolution:</a:t>
            </a:r>
          </a:p>
          <a:p>
            <a:pPr marL="457200" lvl="1" indent="0">
              <a:buNone/>
            </a:pPr>
            <a:r>
              <a:rPr lang="en-US" dirty="0"/>
              <a:t>	y[0] = x[0]h[0]</a:t>
            </a:r>
          </a:p>
          <a:p>
            <a:pPr marL="457200" lvl="1" indent="0">
              <a:buNone/>
            </a:pPr>
            <a:r>
              <a:rPr lang="en-US" dirty="0"/>
              <a:t>	y[1] = x[0]h[1] + x[1]h[0]</a:t>
            </a:r>
          </a:p>
          <a:p>
            <a:pPr marL="457200" lvl="1" indent="0">
              <a:buNone/>
            </a:pPr>
            <a:r>
              <a:rPr lang="en-US" dirty="0"/>
              <a:t>	y[2] = x[1]h[1] + x[2]h[0]</a:t>
            </a:r>
          </a:p>
          <a:p>
            <a:pPr marL="457200" lvl="1" indent="0">
              <a:buNone/>
            </a:pPr>
            <a:r>
              <a:rPr lang="en-US" dirty="0"/>
              <a:t>	y[3] = x[2]h[1] + x[3]h[0]</a:t>
            </a:r>
          </a:p>
          <a:p>
            <a:pPr marL="457200" lvl="1" indent="0">
              <a:buNone/>
            </a:pPr>
            <a:r>
              <a:rPr lang="en-US" dirty="0"/>
              <a:t>	y[4] = x[3]h[1] + x[4]h[0]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Circular convolution:</a:t>
            </a:r>
          </a:p>
          <a:p>
            <a:pPr marL="457200" lvl="1" indent="0">
              <a:buNone/>
            </a:pPr>
            <a:r>
              <a:rPr lang="en-US" dirty="0"/>
              <a:t>	y[0] = x[3]h[1] + x[0]h[0]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+ x[1]h[3] + x[2]h[2]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y[1] = x[0]h[1] + x[1]h[0]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+ x[2]h[3] + x[3]h[2]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y[2] = x[1]h[1] + x[2]h[0]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+ x[3]h[3] + x[0]h[2]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y[3] = x[2]h[1] + x[3]h[0]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+ x[0]h[3] + x[1]h[2]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220336" y="1295400"/>
                <a:ext cx="2780505" cy="847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336" y="1295400"/>
                <a:ext cx="2780505" cy="8476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810000" y="4114800"/>
                <a:ext cx="3601178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[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𝑚𝑜𝑑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114800"/>
                <a:ext cx="3601178" cy="87145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309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(Padding)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x[0..3], h[0..1]</a:t>
            </a:r>
          </a:p>
          <a:p>
            <a:r>
              <a:rPr lang="en-US" dirty="0"/>
              <a:t>Linear convolution:</a:t>
            </a:r>
          </a:p>
          <a:p>
            <a:pPr marL="457200" lvl="1" indent="0">
              <a:buNone/>
            </a:pPr>
            <a:r>
              <a:rPr lang="en-US" dirty="0"/>
              <a:t>	y[0] = x[0]h[0]</a:t>
            </a:r>
          </a:p>
          <a:p>
            <a:pPr marL="457200" lvl="1" indent="0">
              <a:buNone/>
            </a:pPr>
            <a:r>
              <a:rPr lang="en-US" dirty="0"/>
              <a:t>	y[1] = x[0]h[1] + x[1]h[0]</a:t>
            </a:r>
          </a:p>
          <a:p>
            <a:pPr marL="457200" lvl="1" indent="0">
              <a:buNone/>
            </a:pPr>
            <a:r>
              <a:rPr lang="en-US" dirty="0"/>
              <a:t>	y[2] = x[1]h[1] + x[2]h[0]</a:t>
            </a:r>
          </a:p>
          <a:p>
            <a:pPr marL="457200" lvl="1" indent="0">
              <a:buNone/>
            </a:pPr>
            <a:r>
              <a:rPr lang="en-US" dirty="0"/>
              <a:t>	y[3] = x[2]h[1] + x[3]h[0]</a:t>
            </a:r>
          </a:p>
          <a:p>
            <a:pPr marL="457200" lvl="1" indent="0">
              <a:buNone/>
            </a:pPr>
            <a:r>
              <a:rPr lang="en-US" dirty="0"/>
              <a:t>	y[4] = x[3]h[1] + x[4]h[0]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Circular convolution:</a:t>
            </a:r>
          </a:p>
          <a:p>
            <a:pPr marL="457200" lvl="1" indent="0">
              <a:buNone/>
            </a:pPr>
            <a:r>
              <a:rPr lang="en-US" dirty="0"/>
              <a:t>	y[0] =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x[4]h[1] + </a:t>
            </a:r>
            <a:r>
              <a:rPr lang="en-US" dirty="0"/>
              <a:t>x[0]h[0]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+ x[1]h[4] + x[2]h[3] + x[3]h[2]</a:t>
            </a:r>
          </a:p>
          <a:p>
            <a:pPr marL="457200" lvl="1" indent="0">
              <a:buNone/>
            </a:pPr>
            <a:r>
              <a:rPr lang="en-US" dirty="0"/>
              <a:t>	y[1] = x[0]h[1] + x[1]h[0]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+ x[2]h[4] + x[3]h[3] + x[4]h[2]</a:t>
            </a:r>
          </a:p>
          <a:p>
            <a:pPr marL="457200" lvl="1" indent="0">
              <a:buNone/>
            </a:pPr>
            <a:r>
              <a:rPr lang="en-US" dirty="0"/>
              <a:t>	y[2] = x[1]h[1] + x[2]h[0]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+ x[3]h[4] + x[4]h[3] + x[0]h[2]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y[3] = x[2]h[1] + x[3]h[0]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+ x[4]h[4] + x[0]h[3] + x[1]h[2]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y[4] = x[3]h[1] + x[4]h[0]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+ x[0]h[4] + x[1]h[3] + x[2]h[2]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220336" y="1295400"/>
                <a:ext cx="2780505" cy="8476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336" y="1295400"/>
                <a:ext cx="2780505" cy="8476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810000" y="4114800"/>
                <a:ext cx="3601178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[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𝑚𝑜𝑑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114800"/>
                <a:ext cx="3601178" cy="87145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743939" y="3241973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 is now (4 + 2 – 1) = 5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200900" y="3810000"/>
            <a:ext cx="105139" cy="4762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695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Convolution Theorem*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5169932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be calculated by: 	IFFT(  FFT(x) .* FFT(h) )</a:t>
                </a:r>
              </a:p>
              <a:p>
                <a:r>
                  <a:rPr lang="en-US" dirty="0"/>
                  <a:t>i.e.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𝐹𝐹𝑇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𝐹𝐹𝑇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For all i: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r>
                        <a:rPr lang="en-US" i="1">
                          <a:latin typeface="Cambria Math"/>
                        </a:rPr>
                        <m:t>𝐹𝐹𝑇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5169932"/>
              </a:xfrm>
              <a:blipFill rotWithShape="1">
                <a:blip r:embed="rId2"/>
                <a:stretch>
                  <a:fillRect l="-1557" r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848600" y="637390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DFT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771411" y="1676400"/>
                <a:ext cx="3601178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[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𝑚𝑜𝑑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411" y="1676400"/>
                <a:ext cx="3601178" cy="87145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8557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Convolution Theorem*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5169932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be calculated by: 	IFFT(  FFT(x) .* FFT(h) )</a:t>
                </a:r>
              </a:p>
              <a:p>
                <a:r>
                  <a:rPr lang="en-US" dirty="0"/>
                  <a:t>i.e.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𝐹𝐹𝑇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𝐹𝐹𝑇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For all i: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r>
                        <a:rPr lang="en-US" i="1">
                          <a:latin typeface="Cambria Math"/>
                        </a:rPr>
                        <m:t>𝐹𝐹𝑇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5169932"/>
              </a:xfrm>
              <a:blipFill rotWithShape="1">
                <a:blip r:embed="rId3"/>
                <a:stretch>
                  <a:fillRect l="-1557" r="-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848600" y="637390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DFT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771411" y="1676400"/>
                <a:ext cx="3601178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[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𝑚𝑜𝑑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411" y="1676400"/>
                <a:ext cx="3601178" cy="87145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943600" y="3688556"/>
            <a:ext cx="2971800" cy="287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50"/>
              </a:spcAft>
            </a:pPr>
            <a:r>
              <a:rPr lang="en-US" sz="2800" dirty="0">
                <a:solidFill>
                  <a:srgbClr val="00B050"/>
                </a:solidFill>
              </a:rPr>
              <a:t>O(n log n)  </a:t>
            </a:r>
            <a:r>
              <a:rPr lang="en-US" sz="1600" dirty="0">
                <a:solidFill>
                  <a:srgbClr val="00B050"/>
                </a:solidFill>
              </a:rPr>
              <a:t>Assume n &gt; m</a:t>
            </a:r>
          </a:p>
          <a:p>
            <a:pPr>
              <a:spcAft>
                <a:spcPts val="250"/>
              </a:spcAft>
            </a:pPr>
            <a:r>
              <a:rPr lang="en-US" sz="2800" dirty="0">
                <a:solidFill>
                  <a:srgbClr val="00B050"/>
                </a:solidFill>
              </a:rPr>
              <a:t>O(m log m)</a:t>
            </a:r>
          </a:p>
          <a:p>
            <a:pPr>
              <a:spcAft>
                <a:spcPts val="250"/>
              </a:spcAft>
            </a:pPr>
            <a:endParaRPr lang="en-US" sz="2800" dirty="0">
              <a:solidFill>
                <a:srgbClr val="00B050"/>
              </a:solidFill>
            </a:endParaRPr>
          </a:p>
          <a:p>
            <a:pPr>
              <a:spcAft>
                <a:spcPts val="250"/>
              </a:spcAft>
            </a:pPr>
            <a:r>
              <a:rPr lang="en-US" sz="2800" dirty="0">
                <a:solidFill>
                  <a:srgbClr val="00B050"/>
                </a:solidFill>
              </a:rPr>
              <a:t>O(n)</a:t>
            </a:r>
          </a:p>
          <a:p>
            <a:pPr>
              <a:spcAft>
                <a:spcPts val="250"/>
              </a:spcAft>
            </a:pPr>
            <a:endParaRPr lang="en-US" sz="2800" dirty="0">
              <a:solidFill>
                <a:srgbClr val="00B050"/>
              </a:solidFill>
            </a:endParaRPr>
          </a:p>
          <a:p>
            <a:pPr>
              <a:spcAft>
                <a:spcPts val="250"/>
              </a:spcAft>
            </a:pPr>
            <a:r>
              <a:rPr lang="en-US" sz="2800" dirty="0">
                <a:solidFill>
                  <a:srgbClr val="00B050"/>
                </a:solidFill>
              </a:rPr>
              <a:t>O(n log 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4953000"/>
            <a:ext cx="182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Total: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O(n log n)</a:t>
            </a:r>
          </a:p>
        </p:txBody>
      </p:sp>
    </p:spTree>
    <p:extLst>
      <p:ext uri="{BB962C8B-B14F-4D97-AF65-F5344CB8AC3E}">
        <p14:creationId xmlns:p14="http://schemas.microsoft.com/office/powerpoint/2010/main" val="3260687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Alternate algorithm for large impulse response convolution!</a:t>
            </a:r>
          </a:p>
          <a:p>
            <a:pPr lvl="1"/>
            <a:r>
              <a:rPr lang="en-US" dirty="0"/>
              <a:t>Serial: O(n log n) vs. O(</a:t>
            </a:r>
            <a:r>
              <a:rPr lang="en-US" dirty="0" err="1"/>
              <a:t>mn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Small vs. large m determines algorithm choice</a:t>
            </a:r>
          </a:p>
          <a:p>
            <a:pPr lvl="2"/>
            <a:r>
              <a:rPr lang="en-US" dirty="0"/>
              <a:t>Runtime does “carry over” to parallel situations (to some extent)</a:t>
            </a:r>
          </a:p>
        </p:txBody>
      </p:sp>
    </p:spTree>
    <p:extLst>
      <p:ext uri="{BB962C8B-B14F-4D97-AF65-F5344CB8AC3E}">
        <p14:creationId xmlns:p14="http://schemas.microsoft.com/office/powerpoint/2010/main" val="2898805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3,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Implement FFT (“large-kernel”) convolution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cuFFT</a:t>
            </a:r>
            <a:r>
              <a:rPr lang="en-US" dirty="0"/>
              <a:t> for FFT/IFFT (if brave, try your own)</a:t>
            </a:r>
          </a:p>
          <a:p>
            <a:pPr lvl="2"/>
            <a:r>
              <a:rPr lang="en-US" strike="sngStrike" dirty="0"/>
              <a:t>Use “batch” variable to save FFT calculations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Correction: Good practice in general, but results in poor performance on Homework 3</a:t>
            </a:r>
          </a:p>
          <a:p>
            <a:pPr lvl="2"/>
            <a:r>
              <a:rPr lang="en-US" dirty="0"/>
              <a:t>Don’t forget padding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Complex multiplication kernel:</a:t>
            </a:r>
          </a:p>
          <a:p>
            <a:pPr lvl="2"/>
            <a:r>
              <a:rPr lang="en-US" dirty="0"/>
              <a:t>Multiply the FFT values </a:t>
            </a:r>
            <a:r>
              <a:rPr lang="en-US" dirty="0" err="1"/>
              <a:t>pointwise</a:t>
            </a:r>
            <a:r>
              <a:rPr lang="en-US" dirty="0"/>
              <a:t>!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27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dirty="0" err="1"/>
              <a:t>cufftComplex</a:t>
            </a:r>
            <a:r>
              <a:rPr lang="en-US" dirty="0"/>
              <a:t>: </a:t>
            </a:r>
            <a:r>
              <a:rPr lang="en-US" dirty="0" err="1"/>
              <a:t>cuFFT</a:t>
            </a:r>
            <a:r>
              <a:rPr lang="en-US" dirty="0"/>
              <a:t> complex number type</a:t>
            </a:r>
          </a:p>
          <a:p>
            <a:pPr lvl="1"/>
            <a:r>
              <a:rPr lang="en-US" dirty="0"/>
              <a:t>Example usage:</a:t>
            </a:r>
          </a:p>
          <a:p>
            <a:pPr marL="457200" lvl="1" indent="0">
              <a:buNone/>
            </a:pPr>
            <a:endParaRPr lang="en-US" sz="1500" dirty="0">
              <a:latin typeface="Lucida Console" pitchFamily="49" charset="0"/>
            </a:endParaRPr>
          </a:p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	</a:t>
            </a:r>
            <a:r>
              <a:rPr lang="en-US" sz="1500" dirty="0" err="1">
                <a:latin typeface="Lucida Console" pitchFamily="49" charset="0"/>
              </a:rPr>
              <a:t>cufftComplex</a:t>
            </a:r>
            <a:r>
              <a:rPr lang="en-US" sz="1500" dirty="0">
                <a:latin typeface="Lucida Console" pitchFamily="49" charset="0"/>
              </a:rPr>
              <a:t> a;</a:t>
            </a:r>
          </a:p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	</a:t>
            </a:r>
            <a:r>
              <a:rPr lang="en-US" sz="1500" dirty="0" err="1">
                <a:latin typeface="Lucida Console" pitchFamily="49" charset="0"/>
              </a:rPr>
              <a:t>a.x</a:t>
            </a:r>
            <a:r>
              <a:rPr lang="en-US" sz="1500" dirty="0">
                <a:latin typeface="Lucida Console" pitchFamily="49" charset="0"/>
              </a:rPr>
              <a:t> = 3;	// Real part</a:t>
            </a:r>
          </a:p>
          <a:p>
            <a:pPr marL="457200" lvl="1" indent="0">
              <a:buNone/>
            </a:pPr>
            <a:r>
              <a:rPr lang="en-US" sz="1500" dirty="0">
                <a:latin typeface="Lucida Console" pitchFamily="49" charset="0"/>
              </a:rPr>
              <a:t>	</a:t>
            </a:r>
            <a:r>
              <a:rPr lang="en-US" sz="1500" dirty="0" err="1">
                <a:latin typeface="Lucida Console" pitchFamily="49" charset="0"/>
              </a:rPr>
              <a:t>a.y</a:t>
            </a:r>
            <a:r>
              <a:rPr lang="en-US" sz="1500" dirty="0">
                <a:latin typeface="Lucida Console" pitchFamily="49" charset="0"/>
              </a:rPr>
              <a:t> = 4;	// Imaginary part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Complex Multiplication:</a:t>
            </a:r>
          </a:p>
          <a:p>
            <a:pPr marL="457200" lvl="1" indent="0" algn="ctr">
              <a:buNone/>
            </a:pPr>
            <a:r>
              <a:rPr lang="en-US" dirty="0"/>
              <a:t>(a + bi)(c + di) = (ac - </a:t>
            </a:r>
            <a:r>
              <a:rPr lang="en-US" dirty="0" err="1"/>
              <a:t>bd</a:t>
            </a:r>
            <a:r>
              <a:rPr lang="en-US" dirty="0"/>
              <a:t>) + (ad + </a:t>
            </a:r>
            <a:r>
              <a:rPr lang="en-US" dirty="0" err="1"/>
              <a:t>bc</a:t>
            </a:r>
            <a:r>
              <a:rPr lang="en-US" dirty="0"/>
              <a:t>)</a:t>
            </a:r>
            <a:r>
              <a:rPr lang="en-US" dirty="0" err="1"/>
              <a:t>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783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3,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normalized Gaussian filter, output values cannot be larger than the largest input</a:t>
            </a:r>
          </a:p>
          <a:p>
            <a:r>
              <a:rPr lang="en-US" dirty="0"/>
              <a:t>Not true in general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3657600"/>
            <a:ext cx="3751233" cy="2288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0" y="6116865"/>
            <a:ext cx="3632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Pass Filter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6098576"/>
            <a:ext cx="365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Signal and Response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375947"/>
            <a:ext cx="3962400" cy="241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Oval 11"/>
          <p:cNvSpPr/>
          <p:nvPr/>
        </p:nvSpPr>
        <p:spPr>
          <a:xfrm>
            <a:off x="6476999" y="3200399"/>
            <a:ext cx="912339" cy="990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68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Amplitudes must lie in range [-1, 1]</a:t>
            </a:r>
          </a:p>
          <a:p>
            <a:pPr lvl="1"/>
            <a:r>
              <a:rPr lang="en-US" dirty="0"/>
              <a:t>Normalize </a:t>
            </a:r>
            <a:r>
              <a:rPr lang="en-US" dirty="0" err="1"/>
              <a:t>s.t.</a:t>
            </a:r>
            <a:r>
              <a:rPr lang="en-US" dirty="0"/>
              <a:t> maximum magnitude is 1 (or 1 - </a:t>
            </a:r>
            <a:r>
              <a:rPr lang="el-GR" dirty="0"/>
              <a:t>ε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How to find maximum amplitude?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5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FFT structure (radix-2)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0" y="1658348"/>
            <a:ext cx="7620000" cy="5109121"/>
            <a:chOff x="914400" y="1369368"/>
            <a:chExt cx="7467600" cy="5490864"/>
          </a:xfrm>
        </p:grpSpPr>
        <p:pic>
          <p:nvPicPr>
            <p:cNvPr id="5" name="Picture 2" descr="C:\Users\Kevin\Downloads\796_a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2104783"/>
              <a:ext cx="7391400" cy="4674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/>
            <p:cNvCxnSpPr/>
            <p:nvPr/>
          </p:nvCxnSpPr>
          <p:spPr>
            <a:xfrm>
              <a:off x="1981200" y="1929353"/>
              <a:ext cx="0" cy="3544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914400" y="1369368"/>
              <a:ext cx="2008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Bit-reversed access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24400" y="6629400"/>
              <a:ext cx="36576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http://staff.ustc.edu.cn/~csli/graduate/algorithms/book6/chap32.htm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314700" y="1931585"/>
              <a:ext cx="0" cy="3544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667000" y="1597223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Stage 1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219700" y="1931585"/>
              <a:ext cx="0" cy="3544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572000" y="1597223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Stage 2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7124700" y="1931585"/>
              <a:ext cx="0" cy="3544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477000" y="1597223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Stage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9816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time, maximum (instead of sum)</a:t>
            </a:r>
          </a:p>
          <a:p>
            <a:pPr lvl="1"/>
            <a:r>
              <a:rPr lang="en-US" dirty="0"/>
              <a:t>Lecture 7 strategies</a:t>
            </a:r>
          </a:p>
          <a:p>
            <a:pPr lvl="1"/>
            <a:r>
              <a:rPr lang="en-US" dirty="0"/>
              <a:t>“Optimizing Parallel Reduction in CUDA” (Harris)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706003"/>
            <a:ext cx="5786718" cy="3151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6956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3,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GPU-accelerated normalization</a:t>
            </a:r>
          </a:p>
          <a:p>
            <a:pPr lvl="1"/>
            <a:r>
              <a:rPr lang="en-US" dirty="0"/>
              <a:t>Find maximum (reduction)</a:t>
            </a:r>
          </a:p>
          <a:p>
            <a:pPr lvl="2"/>
            <a:r>
              <a:rPr lang="en-US" dirty="0"/>
              <a:t>The max amplitude may be a negative sample</a:t>
            </a:r>
          </a:p>
          <a:p>
            <a:pPr lvl="1"/>
            <a:r>
              <a:rPr lang="en-US" dirty="0"/>
              <a:t>Divide by maximum to normalize </a:t>
            </a:r>
          </a:p>
        </p:txBody>
      </p:sp>
    </p:spTree>
    <p:extLst>
      <p:ext uri="{BB962C8B-B14F-4D97-AF65-F5344CB8AC3E}">
        <p14:creationId xmlns:p14="http://schemas.microsoft.com/office/powerpoint/2010/main" val="536547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(Demonstration)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Rooms can be modeled as LTI systems!</a:t>
            </a:r>
          </a:p>
        </p:txBody>
      </p:sp>
    </p:spTree>
    <p:extLst>
      <p:ext uri="{BB962C8B-B14F-4D97-AF65-F5344CB8AC3E}">
        <p14:creationId xmlns:p14="http://schemas.microsoft.com/office/powerpoint/2010/main" val="1327989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Machines:</a:t>
            </a:r>
          </a:p>
          <a:p>
            <a:pPr lvl="1"/>
            <a:r>
              <a:rPr lang="en-US" dirty="0"/>
              <a:t>Normal mode: titan, </a:t>
            </a:r>
            <a:r>
              <a:rPr lang="en-US" dirty="0" err="1"/>
              <a:t>haru</a:t>
            </a:r>
            <a:r>
              <a:rPr lang="en-US" dirty="0"/>
              <a:t>, </a:t>
            </a:r>
            <a:r>
              <a:rPr lang="en-US" dirty="0" err="1"/>
              <a:t>mako</a:t>
            </a:r>
            <a:r>
              <a:rPr lang="en-US" dirty="0"/>
              <a:t>, mx, minuteman</a:t>
            </a:r>
          </a:p>
          <a:p>
            <a:pPr lvl="1"/>
            <a:r>
              <a:rPr lang="en-US" dirty="0"/>
              <a:t>Audio mode: titan, </a:t>
            </a:r>
            <a:r>
              <a:rPr lang="en-US" dirty="0" err="1"/>
              <a:t>haru</a:t>
            </a:r>
            <a:r>
              <a:rPr lang="en-US" dirty="0"/>
              <a:t>, </a:t>
            </a:r>
            <a:r>
              <a:rPr lang="en-US" dirty="0" err="1"/>
              <a:t>mako</a:t>
            </a:r>
            <a:endParaRPr lang="en-US" dirty="0"/>
          </a:p>
          <a:p>
            <a:endParaRPr lang="en-US" dirty="0"/>
          </a:p>
          <a:p>
            <a:r>
              <a:rPr lang="en-US" dirty="0"/>
              <a:t>Due date: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Wednesday (4/25), 3 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79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cuFFT</a:t>
            </a:r>
            <a:r>
              <a:rPr lang="en-US" dirty="0"/>
              <a:t> 1D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Kevin\Desktop\cufft_1d_3 - Co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693133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00" y="5518594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Correction: Remember to use </a:t>
            </a:r>
            <a:r>
              <a:rPr lang="en-US" sz="1200" dirty="0" err="1">
                <a:solidFill>
                  <a:srgbClr val="FF0000"/>
                </a:solidFill>
              </a:rPr>
              <a:t>cufftDestroy</a:t>
            </a:r>
            <a:r>
              <a:rPr lang="en-US" sz="1200" dirty="0">
                <a:solidFill>
                  <a:srgbClr val="FF0000"/>
                </a:solidFill>
              </a:rPr>
              <a:t>(plan) when finished with transforms</a:t>
            </a:r>
          </a:p>
        </p:txBody>
      </p:sp>
    </p:spTree>
    <p:extLst>
      <p:ext uri="{BB962C8B-B14F-4D97-AF65-F5344CB8AC3E}">
        <p14:creationId xmlns:p14="http://schemas.microsoft.com/office/powerpoint/2010/main" val="22558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3</a:t>
            </a:r>
          </a:p>
          <a:p>
            <a:pPr lvl="1"/>
            <a:r>
              <a:rPr lang="en-US" dirty="0"/>
              <a:t>Large-kernel convolution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1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input signal(s), produce output signal(s)</a:t>
            </a:r>
          </a:p>
        </p:txBody>
      </p:sp>
      <p:pic>
        <p:nvPicPr>
          <p:cNvPr id="2050" name="Picture 2" descr="C:\Users\Kevin\Downloads\210px-High_pass_filt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362200"/>
            <a:ext cx="3366186" cy="192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evin\Downloads\Larynxcuts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56935"/>
            <a:ext cx="3108441" cy="365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Kevin\Downloads\riZS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584" y="4514334"/>
            <a:ext cx="2898217" cy="1926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0864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LTI system review (Week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“Linear time-invariant” (LTI) systems</a:t>
                </a:r>
              </a:p>
              <a:p>
                <a:pPr lvl="1"/>
                <a:r>
                  <a:rPr lang="en-US" dirty="0"/>
                  <a:t>Lots of them!</a:t>
                </a:r>
              </a:p>
              <a:p>
                <a:endParaRPr lang="en-US" dirty="0"/>
              </a:p>
              <a:p>
                <a:r>
                  <a:rPr lang="en-US" dirty="0"/>
                  <a:t>Can be characterized entirely by “impulse response”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Output given from input by </a:t>
                </a:r>
                <a:r>
                  <a:rPr lang="en-US" i="1" dirty="0"/>
                  <a:t>convolution</a:t>
                </a:r>
                <a:r>
                  <a:rPr lang="en-US" dirty="0"/>
                  <a:t>:</a:t>
                </a:r>
              </a:p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1630" t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17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>
                <a:normAutofit/>
              </a:bodyPr>
              <a:lstStyle/>
              <a:p>
                <a:pPr marL="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Convolution is parallelizable!</a:t>
                </a:r>
              </a:p>
              <a:p>
                <a:pPr lvl="1"/>
                <a:r>
                  <a:rPr lang="en-US" dirty="0"/>
                  <a:t>Sequential </a:t>
                </a:r>
                <a:r>
                  <a:rPr lang="en-US" dirty="0" err="1"/>
                  <a:t>pseudocode</a:t>
                </a:r>
                <a:r>
                  <a:rPr lang="en-US" dirty="0"/>
                  <a:t> (ignoring boundary conditions):</a:t>
                </a:r>
              </a:p>
              <a:p>
                <a:pPr marL="457200" lvl="1" indent="0">
                  <a:buNone/>
                </a:pPr>
                <a:endParaRPr lang="en-US" sz="1500" dirty="0">
                  <a:latin typeface="Lucida Console" pitchFamily="49" charset="0"/>
                </a:endParaRPr>
              </a:p>
              <a:p>
                <a:pPr marL="457200" lvl="1" indent="0">
                  <a:buNone/>
                </a:pPr>
                <a:r>
                  <a:rPr lang="en-US" sz="1500" dirty="0">
                    <a:latin typeface="Lucida Console" pitchFamily="49" charset="0"/>
                  </a:rPr>
                  <a:t>	(set all y[</a:t>
                </a:r>
                <a:r>
                  <a:rPr lang="en-US" sz="1500" dirty="0" err="1">
                    <a:latin typeface="Lucida Console" pitchFamily="49" charset="0"/>
                  </a:rPr>
                  <a:t>i</a:t>
                </a:r>
                <a:r>
                  <a:rPr lang="en-US" sz="1500" dirty="0">
                    <a:latin typeface="Lucida Console" pitchFamily="49" charset="0"/>
                  </a:rPr>
                  <a:t>] to 0)</a:t>
                </a:r>
              </a:p>
              <a:p>
                <a:pPr marL="457200" lvl="1" indent="0">
                  <a:buNone/>
                </a:pPr>
                <a:r>
                  <a:rPr lang="en-US" sz="1500" dirty="0">
                    <a:latin typeface="Lucida Console" pitchFamily="49" charset="0"/>
                  </a:rPr>
                  <a:t>	For (</a:t>
                </a:r>
                <a:r>
                  <a:rPr lang="en-US" sz="1500" dirty="0" err="1">
                    <a:latin typeface="Lucida Console" pitchFamily="49" charset="0"/>
                  </a:rPr>
                  <a:t>i</a:t>
                </a:r>
                <a:r>
                  <a:rPr lang="en-US" sz="1500" dirty="0">
                    <a:latin typeface="Lucida Console" pitchFamily="49" charset="0"/>
                  </a:rPr>
                  <a:t> from 0 through </a:t>
                </a:r>
                <a:r>
                  <a:rPr lang="en-US" sz="1500" dirty="0" err="1">
                    <a:latin typeface="Lucida Console" pitchFamily="49" charset="0"/>
                  </a:rPr>
                  <a:t>x.length</a:t>
                </a:r>
                <a:r>
                  <a:rPr lang="en-US" sz="1500" dirty="0">
                    <a:latin typeface="Lucida Console" pitchFamily="49" charset="0"/>
                  </a:rPr>
                  <a:t> - 1)</a:t>
                </a:r>
              </a:p>
              <a:p>
                <a:pPr marL="914400" lvl="2" indent="0">
                  <a:buNone/>
                </a:pPr>
                <a:r>
                  <a:rPr lang="en-US" sz="1500" dirty="0">
                    <a:latin typeface="Lucida Console" pitchFamily="49" charset="0"/>
                  </a:rPr>
                  <a:t>	for (j from 0 through </a:t>
                </a:r>
                <a:r>
                  <a:rPr lang="en-US" sz="1500" dirty="0" err="1">
                    <a:latin typeface="Lucida Console" pitchFamily="49" charset="0"/>
                  </a:rPr>
                  <a:t>h.length</a:t>
                </a:r>
                <a:r>
                  <a:rPr lang="en-US" sz="1500" dirty="0">
                    <a:latin typeface="Lucida Console" pitchFamily="49" charset="0"/>
                  </a:rPr>
                  <a:t> – 1)</a:t>
                </a:r>
              </a:p>
              <a:p>
                <a:pPr marL="914400" lvl="2" indent="0">
                  <a:buNone/>
                </a:pPr>
                <a:r>
                  <a:rPr lang="en-US" sz="1500" dirty="0">
                    <a:latin typeface="Lucida Console" pitchFamily="49" charset="0"/>
                  </a:rPr>
                  <a:t>		y[</a:t>
                </a:r>
                <a:r>
                  <a:rPr lang="en-US" sz="1500" dirty="0" err="1">
                    <a:latin typeface="Lucida Console" pitchFamily="49" charset="0"/>
                  </a:rPr>
                  <a:t>i</a:t>
                </a:r>
                <a:r>
                  <a:rPr lang="en-US" sz="1500" dirty="0">
                    <a:latin typeface="Lucida Console" pitchFamily="49" charset="0"/>
                  </a:rPr>
                  <a:t>] += (appropriate terms from x and h)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2"/>
                <a:stretch>
                  <a:fillRect l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854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problem…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worked for </a:t>
            </a:r>
            <a:r>
              <a:rPr lang="en-US" i="1" dirty="0"/>
              <a:t>small</a:t>
            </a:r>
            <a:r>
              <a:rPr lang="en-US" dirty="0"/>
              <a:t> impulse responses</a:t>
            </a:r>
          </a:p>
          <a:p>
            <a:pPr lvl="1"/>
            <a:r>
              <a:rPr lang="en-US" dirty="0"/>
              <a:t>E.g. h[n], 0 ≤ n ≤ 20 in HW 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Homework 1 was “small-kernel convolution”:</a:t>
            </a:r>
          </a:p>
          <a:p>
            <a:pPr lvl="1"/>
            <a:r>
              <a:rPr lang="en-US" dirty="0"/>
              <a:t>(Vocab alert: Impulse responses are often called “kernels”!)</a:t>
            </a:r>
          </a:p>
        </p:txBody>
      </p:sp>
    </p:spTree>
    <p:extLst>
      <p:ext uri="{BB962C8B-B14F-4D97-AF65-F5344CB8AC3E}">
        <p14:creationId xmlns:p14="http://schemas.microsoft.com/office/powerpoint/2010/main" val="1022153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16559</TotalTime>
  <Words>1131</Words>
  <Application>Microsoft Office PowerPoint</Application>
  <PresentationFormat>On-screen Show (4:3)</PresentationFormat>
  <Paragraphs>427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Cambria Math</vt:lpstr>
      <vt:lpstr>Lucida Console</vt:lpstr>
      <vt:lpstr>Office Theme</vt:lpstr>
      <vt:lpstr>CS 179: GPU Programming</vt:lpstr>
      <vt:lpstr>Recap</vt:lpstr>
      <vt:lpstr>Parallel FFT structure (radix-2)</vt:lpstr>
      <vt:lpstr>cuFFT 1D example</vt:lpstr>
      <vt:lpstr>Today</vt:lpstr>
      <vt:lpstr>Systems</vt:lpstr>
      <vt:lpstr>LTI system review (Week 1)</vt:lpstr>
      <vt:lpstr>Parallelization </vt:lpstr>
      <vt:lpstr>A problem…</vt:lpstr>
      <vt:lpstr>A problem…</vt:lpstr>
      <vt:lpstr>DFT/FFT</vt:lpstr>
      <vt:lpstr>“Circular” convolution</vt:lpstr>
      <vt:lpstr>“Circular” convolution</vt:lpstr>
      <vt:lpstr>Example:</vt:lpstr>
      <vt:lpstr>Example:</vt:lpstr>
      <vt:lpstr>Example:</vt:lpstr>
      <vt:lpstr>Example:</vt:lpstr>
      <vt:lpstr>Example:</vt:lpstr>
      <vt:lpstr>Padding</vt:lpstr>
      <vt:lpstr>Padding</vt:lpstr>
      <vt:lpstr>Example: (Padding)</vt:lpstr>
      <vt:lpstr>Example: (Padding)</vt:lpstr>
      <vt:lpstr>Circular Convolution Theorem*</vt:lpstr>
      <vt:lpstr>Circular Convolution Theorem*</vt:lpstr>
      <vt:lpstr>Summary</vt:lpstr>
      <vt:lpstr>Homework 3, Part 1</vt:lpstr>
      <vt:lpstr>Complex numbers</vt:lpstr>
      <vt:lpstr>Homework 3, Part 2</vt:lpstr>
      <vt:lpstr>Normalization</vt:lpstr>
      <vt:lpstr>Reduction</vt:lpstr>
      <vt:lpstr>Homework 3, Part 2</vt:lpstr>
      <vt:lpstr>(Demonstration)</vt:lpstr>
      <vt:lpstr>Other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179: GPU Programming</dc:title>
  <dc:creator>Kevin</dc:creator>
  <cp:lastModifiedBy>Aadyot Bhatnagar</cp:lastModifiedBy>
  <cp:revision>1177</cp:revision>
  <cp:lastPrinted>2015-04-13T19:44:39Z</cp:lastPrinted>
  <dcterms:created xsi:type="dcterms:W3CDTF">2015-03-24T02:17:19Z</dcterms:created>
  <dcterms:modified xsi:type="dcterms:W3CDTF">2018-04-20T18:23:22Z</dcterms:modified>
</cp:coreProperties>
</file>