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C517951-DCC5-456B-82E9-8223B45F5203}">
  <a:tblStyle styleId="{3C517951-DCC5-456B-82E9-8223B45F52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Reminder about last week, summarize the lecture at the end. One slide from last week, plus what we will cover this week.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nvidia.com/sites/default/files/akamai/cuda/files/Misc/mygpu.pdf" TargetMode="External"/><Relationship Id="rId4" Type="http://schemas.openxmlformats.org/officeDocument/2006/relationships/hyperlink" Target="http://docs.nvidia.com/cuda/cublas/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Basic_Linear_Algebra_Subprogra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 179: Lecture 10</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Introduction to cuBLAS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various cuBLAS types</a:t>
            </a:r>
            <a:endParaRPr/>
          </a:p>
        </p:txBody>
      </p:sp>
      <p:sp>
        <p:nvSpPr>
          <p:cNvPr id="189" name="Shape 189"/>
          <p:cNvSpPr txBox="1"/>
          <p:nvPr>
            <p:ph idx="1" type="body"/>
          </p:nvPr>
        </p:nvSpPr>
        <p:spPr>
          <a:xfrm>
            <a:off x="193275" y="1307850"/>
            <a:ext cx="8730000" cy="3663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All of the functions defined in cuBLAS have four versions which correspond to the four types of numbers in CUDA C</a:t>
            </a:r>
            <a:endParaRPr sz="1800"/>
          </a:p>
          <a:p>
            <a:pPr indent="-342900" lvl="1" marL="914400" rtl="0">
              <a:spcBef>
                <a:spcPts val="0"/>
              </a:spcBef>
              <a:spcAft>
                <a:spcPts val="0"/>
              </a:spcAft>
              <a:buSzPts val="1800"/>
              <a:buChar char="○"/>
            </a:pPr>
            <a:r>
              <a:rPr lang="en" sz="1800"/>
              <a:t>S, s : single precision (32 bit) real float</a:t>
            </a:r>
            <a:endParaRPr sz="1800"/>
          </a:p>
          <a:p>
            <a:pPr indent="-342900" lvl="1" marL="914400" rtl="0">
              <a:spcBef>
                <a:spcPts val="0"/>
              </a:spcBef>
              <a:spcAft>
                <a:spcPts val="0"/>
              </a:spcAft>
              <a:buSzPts val="1800"/>
              <a:buChar char="○"/>
            </a:pPr>
            <a:r>
              <a:rPr lang="en" sz="1800"/>
              <a:t>D, d : double precision (64 bit) real float</a:t>
            </a:r>
            <a:endParaRPr sz="1800"/>
          </a:p>
          <a:p>
            <a:pPr indent="-342900" lvl="1" marL="914400" rtl="0">
              <a:spcBef>
                <a:spcPts val="0"/>
              </a:spcBef>
              <a:spcAft>
                <a:spcPts val="0"/>
              </a:spcAft>
              <a:buSzPts val="1800"/>
              <a:buChar char="○"/>
            </a:pPr>
            <a:r>
              <a:rPr lang="en" sz="1800"/>
              <a:t>C, c : single precision (32 bit) complex float (implemented as a float2)</a:t>
            </a:r>
            <a:endParaRPr sz="1800"/>
          </a:p>
          <a:p>
            <a:pPr indent="-342900" lvl="1" marL="914400" rtl="0">
              <a:spcBef>
                <a:spcPts val="0"/>
              </a:spcBef>
              <a:spcAft>
                <a:spcPts val="0"/>
              </a:spcAft>
              <a:buSzPts val="1800"/>
              <a:buChar char="○"/>
            </a:pPr>
            <a:r>
              <a:rPr lang="en" sz="1800"/>
              <a:t>Z, z : double precision (64 bit) complex float</a:t>
            </a:r>
            <a:endParaRPr sz="1800"/>
          </a:p>
          <a:p>
            <a:pPr indent="-342900" lvl="1" marL="914400" rtl="0">
              <a:spcBef>
                <a:spcPts val="0"/>
              </a:spcBef>
              <a:spcAft>
                <a:spcPts val="0"/>
              </a:spcAft>
              <a:buSzPts val="1800"/>
              <a:buChar char="○"/>
            </a:pPr>
            <a:r>
              <a:rPr lang="en" sz="1800"/>
              <a:t>H, h : half precision (16 bit) real float</a:t>
            </a:r>
            <a:endParaRPr sz="1800"/>
          </a:p>
          <a:p>
            <a:pPr indent="0" lvl="0" marL="0" marR="0" rtl="0" algn="l">
              <a:lnSpc>
                <a:spcPct val="115000"/>
              </a:lnSpc>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cuBLAS function types</a:t>
            </a:r>
            <a:endParaRPr/>
          </a:p>
        </p:txBody>
      </p:sp>
      <p:sp>
        <p:nvSpPr>
          <p:cNvPr id="195" name="Shape 195"/>
          <p:cNvSpPr txBox="1"/>
          <p:nvPr>
            <p:ph idx="1" type="body"/>
          </p:nvPr>
        </p:nvSpPr>
        <p:spPr>
          <a:xfrm>
            <a:off x="150325" y="1406675"/>
            <a:ext cx="8848200" cy="3586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cublasIsamax -&gt; cublas I s amax</a:t>
            </a:r>
            <a:endParaRPr/>
          </a:p>
          <a:p>
            <a:pPr indent="-311150" lvl="1" marL="914400" rtl="0">
              <a:spcBef>
                <a:spcPts val="0"/>
              </a:spcBef>
              <a:spcAft>
                <a:spcPts val="0"/>
              </a:spcAft>
              <a:buSzPts val="1300"/>
              <a:buChar char="○"/>
            </a:pPr>
            <a:r>
              <a:rPr lang="en" sz="1300"/>
              <a:t>cublas : the cuBLAS prefix since the library doesn’t implement a namespaced API</a:t>
            </a:r>
            <a:endParaRPr sz="1300"/>
          </a:p>
          <a:p>
            <a:pPr indent="-311150" lvl="1" marL="914400" rtl="0">
              <a:spcBef>
                <a:spcPts val="0"/>
              </a:spcBef>
              <a:spcAft>
                <a:spcPts val="0"/>
              </a:spcAft>
              <a:buSzPts val="1300"/>
              <a:buChar char="○"/>
            </a:pPr>
            <a:r>
              <a:rPr lang="en" sz="1300"/>
              <a:t>I : stands for index. Cuda naming is dumb. Sorry. </a:t>
            </a:r>
            <a:endParaRPr sz="1300"/>
          </a:p>
          <a:p>
            <a:pPr indent="-311150" lvl="1" marL="914400" rtl="0">
              <a:spcBef>
                <a:spcPts val="0"/>
              </a:spcBef>
              <a:spcAft>
                <a:spcPts val="0"/>
              </a:spcAft>
              <a:buSzPts val="1300"/>
              <a:buChar char="○"/>
            </a:pPr>
            <a:r>
              <a:rPr lang="en" sz="1300"/>
              <a:t>s : this is the single precision float variant of the isamax operation </a:t>
            </a:r>
            <a:endParaRPr sz="1300"/>
          </a:p>
          <a:p>
            <a:pPr indent="-311150" lvl="1" marL="914400" rtl="0">
              <a:spcBef>
                <a:spcPts val="0"/>
              </a:spcBef>
              <a:spcAft>
                <a:spcPts val="0"/>
              </a:spcAft>
              <a:buSzPts val="1300"/>
              <a:buChar char="○"/>
            </a:pPr>
            <a:r>
              <a:rPr lang="en" sz="1300"/>
              <a:t>amax : finds a maximum </a:t>
            </a:r>
            <a:endParaRPr sz="1300"/>
          </a:p>
          <a:p>
            <a:pPr indent="-311150" lvl="0" marL="457200" rtl="0">
              <a:spcBef>
                <a:spcPts val="0"/>
              </a:spcBef>
              <a:spcAft>
                <a:spcPts val="0"/>
              </a:spcAft>
              <a:buSzPts val="1300"/>
              <a:buChar char="●"/>
            </a:pPr>
            <a:r>
              <a:rPr lang="en"/>
              <a:t>cublasSgemm → cublas S gemm</a:t>
            </a:r>
            <a:endParaRPr/>
          </a:p>
          <a:p>
            <a:pPr indent="-311150" lvl="1" marL="914400" rtl="0">
              <a:spcBef>
                <a:spcPts val="0"/>
              </a:spcBef>
              <a:spcAft>
                <a:spcPts val="0"/>
              </a:spcAft>
              <a:buSzPts val="1300"/>
              <a:buChar char="○"/>
            </a:pPr>
            <a:r>
              <a:rPr lang="en" sz="1300"/>
              <a:t>cublas : the prefix</a:t>
            </a:r>
            <a:endParaRPr sz="1300"/>
          </a:p>
          <a:p>
            <a:pPr indent="-311150" lvl="1" marL="914400" rtl="0">
              <a:spcBef>
                <a:spcPts val="0"/>
              </a:spcBef>
              <a:spcAft>
                <a:spcPts val="0"/>
              </a:spcAft>
              <a:buSzPts val="1300"/>
              <a:buChar char="○"/>
            </a:pPr>
            <a:r>
              <a:rPr lang="en" sz="1300"/>
              <a:t>S : single precision real float</a:t>
            </a:r>
            <a:endParaRPr sz="1300"/>
          </a:p>
          <a:p>
            <a:pPr indent="-311150" lvl="1" marL="914400" rtl="0">
              <a:spcBef>
                <a:spcPts val="0"/>
              </a:spcBef>
              <a:spcAft>
                <a:spcPts val="0"/>
              </a:spcAft>
              <a:buSzPts val="1300"/>
              <a:buChar char="○"/>
            </a:pPr>
            <a:r>
              <a:rPr lang="en" sz="1300"/>
              <a:t>gemm : general matrix-matrix multiplication </a:t>
            </a:r>
            <a:endParaRPr sz="1300"/>
          </a:p>
          <a:p>
            <a:pPr indent="-311150" lvl="0" marL="457200" rtl="0">
              <a:spcBef>
                <a:spcPts val="0"/>
              </a:spcBef>
              <a:spcAft>
                <a:spcPts val="0"/>
              </a:spcAft>
              <a:buSzPts val="1300"/>
              <a:buChar char="●"/>
            </a:pPr>
            <a:r>
              <a:rPr lang="en"/>
              <a:t>cublasHgemm </a:t>
            </a:r>
            <a:endParaRPr/>
          </a:p>
          <a:p>
            <a:pPr indent="-311150" lvl="1" marL="914400" rtl="0">
              <a:spcBef>
                <a:spcPts val="0"/>
              </a:spcBef>
              <a:spcAft>
                <a:spcPts val="0"/>
              </a:spcAft>
              <a:buSzPts val="1300"/>
              <a:buChar char="○"/>
            </a:pPr>
            <a:r>
              <a:rPr lang="en" sz="1300"/>
              <a:t>Same as before except half precision</a:t>
            </a:r>
            <a:endParaRPr sz="1300"/>
          </a:p>
          <a:p>
            <a:pPr indent="-311150" lvl="0" marL="457200" rtl="0">
              <a:spcBef>
                <a:spcPts val="0"/>
              </a:spcBef>
              <a:spcAft>
                <a:spcPts val="0"/>
              </a:spcAft>
              <a:buSzPts val="1300"/>
              <a:buChar char="●"/>
            </a:pPr>
            <a:r>
              <a:rPr lang="en"/>
              <a:t>cublasDgemv → cublas D gemv</a:t>
            </a:r>
            <a:endParaRPr/>
          </a:p>
          <a:p>
            <a:pPr indent="-311150" lvl="1" marL="914400" rtl="0">
              <a:spcBef>
                <a:spcPts val="0"/>
              </a:spcBef>
              <a:spcAft>
                <a:spcPts val="0"/>
              </a:spcAft>
              <a:buSzPts val="1300"/>
              <a:buChar char="○"/>
            </a:pPr>
            <a:r>
              <a:rPr lang="en" sz="1300"/>
              <a:t>D : double precision real float</a:t>
            </a:r>
            <a:endParaRPr sz="1300"/>
          </a:p>
          <a:p>
            <a:pPr indent="-311150" lvl="1" marL="914400">
              <a:spcBef>
                <a:spcPts val="0"/>
              </a:spcBef>
              <a:spcAft>
                <a:spcPts val="0"/>
              </a:spcAft>
              <a:buSzPts val="1300"/>
              <a:buChar char="○"/>
            </a:pPr>
            <a:r>
              <a:rPr lang="en" sz="1300"/>
              <a:t>gemv : general matrix vector multiplication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actually use cuBLAS</a:t>
            </a:r>
            <a:endParaRPr/>
          </a:p>
        </p:txBody>
      </p:sp>
      <p:sp>
        <p:nvSpPr>
          <p:cNvPr id="201" name="Shape 201"/>
          <p:cNvSpPr txBox="1"/>
          <p:nvPr>
            <p:ph idx="1" type="body"/>
          </p:nvPr>
        </p:nvSpPr>
        <p:spPr>
          <a:xfrm>
            <a:off x="150325" y="1428150"/>
            <a:ext cx="8772900" cy="3532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u="sng">
                <a:solidFill>
                  <a:schemeClr val="hlink"/>
                </a:solidFill>
                <a:hlinkClick r:id="rId3"/>
              </a:rPr>
              <a:t>https://developer.nvidia.com/sites/default/files/akamai/cuda/files/Misc/mygpu.pdf</a:t>
            </a:r>
            <a:r>
              <a:rPr lang="en" sz="1400"/>
              <a:t> </a:t>
            </a:r>
            <a:endParaRPr sz="1400"/>
          </a:p>
          <a:p>
            <a:pPr indent="-317500" lvl="1" marL="914400" rtl="0">
              <a:spcBef>
                <a:spcPts val="0"/>
              </a:spcBef>
              <a:spcAft>
                <a:spcPts val="0"/>
              </a:spcAft>
              <a:buSzPts val="1400"/>
              <a:buChar char="○"/>
            </a:pPr>
            <a:r>
              <a:rPr lang="en" sz="1400"/>
              <a:t>This pdf contains many various cuBLAS examples in different implementation. Referencing this as well as the official NVIDIA docs are highly recommended.</a:t>
            </a:r>
            <a:endParaRPr sz="1400"/>
          </a:p>
          <a:p>
            <a:pPr indent="-317500" lvl="0" marL="457200" rtl="0">
              <a:spcBef>
                <a:spcPts val="0"/>
              </a:spcBef>
              <a:spcAft>
                <a:spcPts val="0"/>
              </a:spcAft>
              <a:buSzPts val="1400"/>
              <a:buChar char="●"/>
            </a:pPr>
            <a:r>
              <a:rPr lang="en" sz="1400" u="sng">
                <a:solidFill>
                  <a:schemeClr val="hlink"/>
                </a:solidFill>
                <a:hlinkClick r:id="rId4"/>
              </a:rPr>
              <a:t>http://docs.nvidia.com/cuda/cublas/index.html</a:t>
            </a:r>
            <a:r>
              <a:rPr lang="en" sz="1400"/>
              <a:t> the official NVIDIA docs. </a:t>
            </a:r>
            <a:endParaRPr sz="1400"/>
          </a:p>
          <a:p>
            <a:pPr indent="-317500" lvl="1" marL="914400" rtl="0">
              <a:spcBef>
                <a:spcPts val="0"/>
              </a:spcBef>
              <a:spcAft>
                <a:spcPts val="0"/>
              </a:spcAft>
              <a:buSzPts val="1400"/>
              <a:buChar char="○"/>
            </a:pPr>
            <a:r>
              <a:rPr lang="en" sz="1400"/>
              <a:t>As usual the actual NVIDIA documentation is terrible, but it is the canonical index of all the various functions and types as well as what they “do”, the explanations leave something to be desired. </a:t>
            </a:r>
            <a:endParaRPr sz="1400"/>
          </a:p>
          <a:p>
            <a:pPr indent="-317500" lvl="0" marL="457200" rtl="0">
              <a:spcBef>
                <a:spcPts val="0"/>
              </a:spcBef>
              <a:spcAft>
                <a:spcPts val="0"/>
              </a:spcAft>
              <a:buSzPts val="1400"/>
              <a:buChar char="●"/>
            </a:pPr>
            <a:r>
              <a:rPr lang="en" sz="1400"/>
              <a:t>Include the header “cublas_v2.h” and link the library with “-lcublas”, this is done in the Makefile given.</a:t>
            </a:r>
            <a:endParaRPr sz="1400"/>
          </a:p>
          <a:p>
            <a:pPr indent="-317500" lvl="0" marL="457200" rtl="0">
              <a:spcBef>
                <a:spcPts val="0"/>
              </a:spcBef>
              <a:spcAft>
                <a:spcPts val="0"/>
              </a:spcAft>
              <a:buSzPts val="1400"/>
              <a:buChar char="●"/>
            </a:pPr>
            <a:r>
              <a:rPr lang="en" sz="1400"/>
              <a:t>Cublas uses handles just like cuFFT in lab 3 and most of the current CUDA libraries.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Numpy vs math vs cuBLAS</a:t>
            </a:r>
            <a:endParaRPr/>
          </a:p>
        </p:txBody>
      </p:sp>
      <p:graphicFrame>
        <p:nvGraphicFramePr>
          <p:cNvPr id="207" name="Shape 207"/>
          <p:cNvGraphicFramePr/>
          <p:nvPr/>
        </p:nvGraphicFramePr>
        <p:xfrm>
          <a:off x="140700" y="1416525"/>
          <a:ext cx="3000000" cy="3000000"/>
        </p:xfrm>
        <a:graphic>
          <a:graphicData uri="http://schemas.openxmlformats.org/drawingml/2006/table">
            <a:tbl>
              <a:tblPr>
                <a:noFill/>
                <a:tableStyleId>{3C517951-DCC5-456B-82E9-8223B45F5203}</a:tableStyleId>
              </a:tblPr>
              <a:tblGrid>
                <a:gridCol w="2946300"/>
                <a:gridCol w="2946300"/>
                <a:gridCol w="2946300"/>
              </a:tblGrid>
              <a:tr h="532375">
                <a:tc>
                  <a:txBody>
                    <a:bodyPr>
                      <a:noAutofit/>
                    </a:bodyPr>
                    <a:lstStyle/>
                    <a:p>
                      <a:pPr indent="0" lvl="0" marL="0">
                        <a:spcBef>
                          <a:spcPts val="0"/>
                        </a:spcBef>
                        <a:spcAft>
                          <a:spcPts val="0"/>
                        </a:spcAft>
                        <a:buNone/>
                      </a:pPr>
                      <a:r>
                        <a:rPr lang="en">
                          <a:solidFill>
                            <a:srgbClr val="FFFFFF"/>
                          </a:solidFill>
                        </a:rPr>
                        <a:t>numpy</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math</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cuBLAS (&lt;T&gt; is one of S, D, C, Z)</a:t>
                      </a:r>
                      <a:endParaRPr>
                        <a:solidFill>
                          <a:srgbClr val="FFFFFF"/>
                        </a:solidFill>
                      </a:endParaRPr>
                    </a:p>
                  </a:txBody>
                  <a:tcPr marT="91425" marB="91425" marR="91425" marL="91425"/>
                </a:tc>
              </a:tr>
              <a:tr h="380975">
                <a:tc>
                  <a:txBody>
                    <a:bodyPr>
                      <a:noAutofit/>
                    </a:bodyPr>
                    <a:lstStyle/>
                    <a:p>
                      <a:pPr indent="0" lvl="0" marL="0" rtl="0">
                        <a:spcBef>
                          <a:spcPts val="0"/>
                        </a:spcBef>
                        <a:spcAft>
                          <a:spcPts val="0"/>
                        </a:spcAft>
                        <a:buNone/>
                      </a:pPr>
                      <a:r>
                        <a:rPr lang="en">
                          <a:solidFill>
                            <a:srgbClr val="FFFFFF"/>
                          </a:solidFill>
                        </a:rPr>
                        <a:t>numpy.dot(</a:t>
                      </a:r>
                      <a:r>
                        <a:rPr lang="en">
                          <a:solidFill>
                            <a:schemeClr val="lt1"/>
                          </a:solidFill>
                          <a:latin typeface="Lato"/>
                          <a:ea typeface="Lato"/>
                          <a:cs typeface="Lato"/>
                          <a:sym typeface="Lato"/>
                        </a:rPr>
                        <a:t>𝛂, 𝛘</a:t>
                      </a:r>
                      <a:r>
                        <a:rPr lang="en">
                          <a:solidFill>
                            <a:srgbClr val="FFFFFF"/>
                          </a:solidFill>
                        </a:rPr>
                        <a:t>)</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cublas&lt;T&gt;dot(</a:t>
                      </a:r>
                      <a:r>
                        <a:rPr lang="en">
                          <a:solidFill>
                            <a:schemeClr val="lt1"/>
                          </a:solidFill>
                          <a:latin typeface="Lato"/>
                          <a:ea typeface="Lato"/>
                          <a:cs typeface="Lato"/>
                          <a:sym typeface="Lato"/>
                        </a:rPr>
                        <a:t>𝛂, 𝛘</a:t>
                      </a:r>
                      <a:r>
                        <a:rPr lang="en">
                          <a:solidFill>
                            <a:srgbClr val="FFFFFF"/>
                          </a:solidFill>
                        </a:rPr>
                        <a:t>)</a:t>
                      </a:r>
                      <a:endParaRPr>
                        <a:solidFill>
                          <a:srgbClr val="FFFFFF"/>
                        </a:solidFill>
                      </a:endParaRPr>
                    </a:p>
                  </a:txBody>
                  <a:tcPr marT="91425" marB="91425" marR="91425" marL="91425"/>
                </a:tc>
              </a:tr>
              <a:tr h="428750">
                <a:tc>
                  <a:txBody>
                    <a:bodyPr>
                      <a:noAutofit/>
                    </a:bodyPr>
                    <a:lstStyle/>
                    <a:p>
                      <a:pPr indent="0" lvl="0" marL="0" rtl="0">
                        <a:spcBef>
                          <a:spcPts val="0"/>
                        </a:spcBef>
                        <a:spcAft>
                          <a:spcPts val="0"/>
                        </a:spcAft>
                        <a:buNone/>
                      </a:pPr>
                      <a:r>
                        <a:rPr lang="en">
                          <a:solidFill>
                            <a:srgbClr val="FFFFFF"/>
                          </a:solidFill>
                        </a:rPr>
                        <a:t>numpy.dot(</a:t>
                      </a:r>
                      <a:r>
                        <a:rPr lang="en">
                          <a:solidFill>
                            <a:schemeClr val="lt1"/>
                          </a:solidFill>
                          <a:latin typeface="Lato"/>
                          <a:ea typeface="Lato"/>
                          <a:cs typeface="Lato"/>
                          <a:sym typeface="Lato"/>
                        </a:rPr>
                        <a:t>𝛘, 𝛄</a:t>
                      </a:r>
                      <a:r>
                        <a:rPr lang="en">
                          <a:solidFill>
                            <a:srgbClr val="FFFFFF"/>
                          </a:solidFill>
                        </a:rPr>
                        <a:t>)</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cublas&lt;T&gt;dot(</a:t>
                      </a:r>
                      <a:r>
                        <a:rPr lang="en">
                          <a:solidFill>
                            <a:schemeClr val="lt1"/>
                          </a:solidFill>
                          <a:latin typeface="Lato"/>
                          <a:ea typeface="Lato"/>
                          <a:cs typeface="Lato"/>
                          <a:sym typeface="Lato"/>
                        </a:rPr>
                        <a:t>𝛘, 𝛄</a:t>
                      </a:r>
                      <a:r>
                        <a:rPr lang="en">
                          <a:solidFill>
                            <a:srgbClr val="FFFFFF"/>
                          </a:solidFill>
                        </a:rPr>
                        <a:t>)</a:t>
                      </a:r>
                      <a:endParaRPr>
                        <a:solidFill>
                          <a:srgbClr val="FFFFFF"/>
                        </a:solidFill>
                      </a:endParaRPr>
                    </a:p>
                  </a:txBody>
                  <a:tcPr marT="91425" marB="91425" marR="91425" marL="91425"/>
                </a:tc>
              </a:tr>
              <a:tr h="537550">
                <a:tc>
                  <a:txBody>
                    <a:bodyPr>
                      <a:noAutofit/>
                    </a:bodyPr>
                    <a:lstStyle/>
                    <a:p>
                      <a:pPr indent="0" lvl="0" marL="0">
                        <a:spcBef>
                          <a:spcPts val="0"/>
                        </a:spcBef>
                        <a:spcAft>
                          <a:spcPts val="0"/>
                        </a:spcAft>
                        <a:buNone/>
                      </a:pPr>
                      <a:r>
                        <a:rPr lang="en">
                          <a:solidFill>
                            <a:srgbClr val="FFFFFF"/>
                          </a:solidFill>
                        </a:rPr>
                        <a:t>numpy.dot(</a:t>
                      </a:r>
                      <a:r>
                        <a:rPr lang="en">
                          <a:solidFill>
                            <a:schemeClr val="lt1"/>
                          </a:solidFill>
                          <a:latin typeface="Lato"/>
                          <a:ea typeface="Lato"/>
                          <a:cs typeface="Lato"/>
                          <a:sym typeface="Lato"/>
                        </a:rPr>
                        <a:t>𝛘</a:t>
                      </a:r>
                      <a:r>
                        <a:rPr b="1" lang="en">
                          <a:solidFill>
                            <a:schemeClr val="lt1"/>
                          </a:solidFill>
                          <a:latin typeface="Lato"/>
                          <a:ea typeface="Lato"/>
                          <a:cs typeface="Lato"/>
                          <a:sym typeface="Lato"/>
                        </a:rPr>
                        <a:t>,  A)</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cublas&lt;T&gt;dot(</a:t>
                      </a:r>
                      <a:r>
                        <a:rPr lang="en">
                          <a:solidFill>
                            <a:schemeClr val="lt1"/>
                          </a:solidFill>
                          <a:latin typeface="Lato"/>
                          <a:ea typeface="Lato"/>
                          <a:cs typeface="Lato"/>
                          <a:sym typeface="Lato"/>
                        </a:rPr>
                        <a:t>𝛘</a:t>
                      </a:r>
                      <a:r>
                        <a:rPr b="1" lang="en">
                          <a:solidFill>
                            <a:schemeClr val="lt1"/>
                          </a:solidFill>
                          <a:latin typeface="Lato"/>
                          <a:ea typeface="Lato"/>
                          <a:cs typeface="Lato"/>
                          <a:sym typeface="Lato"/>
                        </a:rPr>
                        <a:t>,  A)</a:t>
                      </a:r>
                      <a:endParaRPr>
                        <a:solidFill>
                          <a:srgbClr val="FFFFFF"/>
                        </a:solidFill>
                      </a:endParaRPr>
                    </a:p>
                  </a:txBody>
                  <a:tcPr marT="91425" marB="91425" marR="91425" marL="91425"/>
                </a:tc>
              </a:tr>
              <a:tr h="537550">
                <a:tc>
                  <a:txBody>
                    <a:bodyPr>
                      <a:noAutofit/>
                    </a:bodyPr>
                    <a:lstStyle/>
                    <a:p>
                      <a:pPr indent="0" lvl="0" marL="0">
                        <a:spcBef>
                          <a:spcPts val="0"/>
                        </a:spcBef>
                        <a:spcAft>
                          <a:spcPts val="0"/>
                        </a:spcAft>
                        <a:buNone/>
                      </a:pPr>
                      <a:r>
                        <a:rPr lang="en">
                          <a:solidFill>
                            <a:srgbClr val="FFFFFF"/>
                          </a:solidFill>
                        </a:rPr>
                        <a:t>numpy.dot(</a:t>
                      </a:r>
                      <a:r>
                        <a:rPr b="1" lang="en">
                          <a:solidFill>
                            <a:schemeClr val="lt1"/>
                          </a:solidFill>
                          <a:latin typeface="Lato"/>
                          <a:ea typeface="Lato"/>
                          <a:cs typeface="Lato"/>
                          <a:sym typeface="Lato"/>
                        </a:rPr>
                        <a:t>A, B)</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cublas&lt;T&gt;dot(</a:t>
                      </a:r>
                      <a:r>
                        <a:rPr b="1" lang="en">
                          <a:solidFill>
                            <a:schemeClr val="lt1"/>
                          </a:solidFill>
                          <a:latin typeface="Lato"/>
                          <a:ea typeface="Lato"/>
                          <a:cs typeface="Lato"/>
                          <a:sym typeface="Lato"/>
                        </a:rPr>
                        <a:t>A, B)</a:t>
                      </a:r>
                      <a:endParaRPr>
                        <a:solidFill>
                          <a:srgbClr val="FFFFFF"/>
                        </a:solidFill>
                      </a:endParaRPr>
                    </a:p>
                  </a:txBody>
                  <a:tcPr marT="91425" marB="91425" marR="91425" marL="91425"/>
                </a:tc>
              </a:tr>
              <a:tr h="537550">
                <a:tc>
                  <a:txBody>
                    <a:bodyPr>
                      <a:noAutofit/>
                    </a:bodyPr>
                    <a:lstStyle/>
                    <a:p>
                      <a:pPr indent="0" lvl="0" marL="0">
                        <a:spcBef>
                          <a:spcPts val="0"/>
                        </a:spcBef>
                        <a:spcAft>
                          <a:spcPts val="0"/>
                        </a:spcAft>
                        <a:buNone/>
                      </a:pPr>
                      <a:r>
                        <a:rPr lang="en">
                          <a:solidFill>
                            <a:schemeClr val="lt1"/>
                          </a:solidFill>
                        </a:rPr>
                        <a:t>numpy.dot(</a:t>
                      </a:r>
                      <a:r>
                        <a:rPr lang="en">
                          <a:solidFill>
                            <a:schemeClr val="lt1"/>
                          </a:solidFill>
                          <a:latin typeface="Lato"/>
                          <a:ea typeface="Lato"/>
                          <a:cs typeface="Lato"/>
                          <a:sym typeface="Lato"/>
                        </a:rPr>
                        <a:t>𝛘</a:t>
                      </a:r>
                      <a:r>
                        <a:rPr b="1" lang="en">
                          <a:solidFill>
                            <a:schemeClr val="lt1"/>
                          </a:solidFill>
                          <a:latin typeface="Lato"/>
                          <a:ea typeface="Lato"/>
                          <a:cs typeface="Lato"/>
                          <a:sym typeface="Lato"/>
                        </a:rPr>
                        <a:t>,  A)</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r>
              <a:tr h="388950">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r>
            </a:tbl>
          </a:graphicData>
        </a:graphic>
      </p:graphicFrame>
      <p:pic>
        <p:nvPicPr>
          <p:cNvPr id="208" name="Shape 208"/>
          <p:cNvPicPr preferRelativeResize="0"/>
          <p:nvPr/>
        </p:nvPicPr>
        <p:blipFill>
          <a:blip r:embed="rId3">
            <a:alphaModFix/>
          </a:blip>
          <a:stretch>
            <a:fillRect/>
          </a:stretch>
        </p:blipFill>
        <p:spPr>
          <a:xfrm>
            <a:off x="3087002" y="1948900"/>
            <a:ext cx="2946300" cy="382275"/>
          </a:xfrm>
          <a:prstGeom prst="rect">
            <a:avLst/>
          </a:prstGeom>
          <a:noFill/>
          <a:ln>
            <a:noFill/>
          </a:ln>
        </p:spPr>
      </p:pic>
      <p:pic>
        <p:nvPicPr>
          <p:cNvPr id="209" name="Shape 209"/>
          <p:cNvPicPr preferRelativeResize="0"/>
          <p:nvPr/>
        </p:nvPicPr>
        <p:blipFill>
          <a:blip r:embed="rId4">
            <a:alphaModFix/>
          </a:blip>
          <a:stretch>
            <a:fillRect/>
          </a:stretch>
        </p:blipFill>
        <p:spPr>
          <a:xfrm>
            <a:off x="3087000" y="2331175"/>
            <a:ext cx="2946300" cy="44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Numpy vs math vs cuBLAS</a:t>
            </a:r>
            <a:endParaRPr/>
          </a:p>
        </p:txBody>
      </p:sp>
      <p:graphicFrame>
        <p:nvGraphicFramePr>
          <p:cNvPr id="215" name="Shape 215"/>
          <p:cNvGraphicFramePr/>
          <p:nvPr/>
        </p:nvGraphicFramePr>
        <p:xfrm>
          <a:off x="140700" y="1416525"/>
          <a:ext cx="3000000" cy="3000000"/>
        </p:xfrm>
        <a:graphic>
          <a:graphicData uri="http://schemas.openxmlformats.org/drawingml/2006/table">
            <a:tbl>
              <a:tblPr>
                <a:noFill/>
                <a:tableStyleId>{3C517951-DCC5-456B-82E9-8223B45F5203}</a:tableStyleId>
              </a:tblPr>
              <a:tblGrid>
                <a:gridCol w="2946300"/>
                <a:gridCol w="2651275"/>
                <a:gridCol w="3241325"/>
              </a:tblGrid>
              <a:tr h="532375">
                <a:tc>
                  <a:txBody>
                    <a:bodyPr>
                      <a:noAutofit/>
                    </a:bodyPr>
                    <a:lstStyle/>
                    <a:p>
                      <a:pPr indent="0" lvl="0" marL="0" rtl="0">
                        <a:spcBef>
                          <a:spcPts val="0"/>
                        </a:spcBef>
                        <a:spcAft>
                          <a:spcPts val="0"/>
                        </a:spcAft>
                        <a:buNone/>
                      </a:pPr>
                      <a:r>
                        <a:rPr lang="en">
                          <a:solidFill>
                            <a:srgbClr val="FFFFFF"/>
                          </a:solidFill>
                        </a:rPr>
                        <a:t>numpy</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math</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 (&lt;T&gt; is one of S, D, C, Z, H)</a:t>
                      </a:r>
                      <a:endParaRPr>
                        <a:solidFill>
                          <a:srgbClr val="FFFFFF"/>
                        </a:solidFill>
                      </a:endParaRPr>
                    </a:p>
                  </a:txBody>
                  <a:tcPr marT="91425" marB="91425" marR="91425" marL="91425"/>
                </a:tc>
              </a:tr>
              <a:tr h="380975">
                <a:tc>
                  <a:txBody>
                    <a:bodyPr>
                      <a:noAutofit/>
                    </a:bodyPr>
                    <a:lstStyle/>
                    <a:p>
                      <a:pPr indent="0" lvl="0" marL="0" rtl="0">
                        <a:spcBef>
                          <a:spcPts val="0"/>
                        </a:spcBef>
                        <a:spcAft>
                          <a:spcPts val="0"/>
                        </a:spcAft>
                        <a:buNone/>
                      </a:pPr>
                      <a:r>
                        <a:rPr lang="en">
                          <a:solidFill>
                            <a:srgbClr val="FFFFFF"/>
                          </a:solidFill>
                        </a:rPr>
                        <a:t>numpy.multiply(</a:t>
                      </a:r>
                      <a:r>
                        <a:rPr lang="en">
                          <a:solidFill>
                            <a:schemeClr val="lt1"/>
                          </a:solidFill>
                          <a:latin typeface="Lato"/>
                          <a:ea typeface="Lato"/>
                          <a:cs typeface="Lato"/>
                          <a:sym typeface="Lato"/>
                        </a:rPr>
                        <a:t>𝛂, 𝛘</a:t>
                      </a:r>
                      <a:r>
                        <a:rPr lang="en">
                          <a:solidFill>
                            <a:srgbClr val="FFFFFF"/>
                          </a:solidFill>
                        </a:rPr>
                        <a:t>)</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cublas&lt;T&gt;gemm(</a:t>
                      </a:r>
                      <a:r>
                        <a:rPr lang="en">
                          <a:solidFill>
                            <a:schemeClr val="lt1"/>
                          </a:solidFill>
                          <a:latin typeface="Lato"/>
                          <a:ea typeface="Lato"/>
                          <a:cs typeface="Lato"/>
                          <a:sym typeface="Lato"/>
                        </a:rPr>
                        <a:t>𝛂, 𝛘</a:t>
                      </a:r>
                      <a:r>
                        <a:rPr lang="en">
                          <a:solidFill>
                            <a:srgbClr val="FFFFFF"/>
                          </a:solidFill>
                        </a:rPr>
                        <a:t>)</a:t>
                      </a:r>
                      <a:endParaRPr>
                        <a:solidFill>
                          <a:srgbClr val="FFFFFF"/>
                        </a:solidFill>
                      </a:endParaRPr>
                    </a:p>
                  </a:txBody>
                  <a:tcPr marT="91425" marB="91425" marR="91425" marL="91425"/>
                </a:tc>
              </a:tr>
              <a:tr h="428750">
                <a:tc>
                  <a:txBody>
                    <a:bodyPr>
                      <a:noAutofit/>
                    </a:bodyPr>
                    <a:lstStyle/>
                    <a:p>
                      <a:pPr indent="0" lvl="0" marL="0" rtl="0">
                        <a:spcBef>
                          <a:spcPts val="0"/>
                        </a:spcBef>
                        <a:spcAft>
                          <a:spcPts val="0"/>
                        </a:spcAft>
                        <a:buNone/>
                      </a:pPr>
                      <a:r>
                        <a:rPr lang="en">
                          <a:solidFill>
                            <a:srgbClr val="FFFFFF"/>
                          </a:solidFill>
                        </a:rPr>
                        <a:t>numpy.multiply(</a:t>
                      </a:r>
                      <a:r>
                        <a:rPr lang="en">
                          <a:solidFill>
                            <a:schemeClr val="lt1"/>
                          </a:solidFill>
                          <a:latin typeface="Lato"/>
                          <a:ea typeface="Lato"/>
                          <a:cs typeface="Lato"/>
                          <a:sym typeface="Lato"/>
                        </a:rPr>
                        <a:t>𝛘, 𝛄</a:t>
                      </a:r>
                      <a:r>
                        <a:rPr lang="en">
                          <a:solidFill>
                            <a:srgbClr val="FFFFFF"/>
                          </a:solidFill>
                        </a:rPr>
                        <a:t>)</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cublas&lt;T&gt;gemm(</a:t>
                      </a:r>
                      <a:r>
                        <a:rPr lang="en">
                          <a:solidFill>
                            <a:schemeClr val="lt1"/>
                          </a:solidFill>
                          <a:latin typeface="Lato"/>
                          <a:ea typeface="Lato"/>
                          <a:cs typeface="Lato"/>
                          <a:sym typeface="Lato"/>
                        </a:rPr>
                        <a:t>𝛘, 𝛄</a:t>
                      </a:r>
                      <a:r>
                        <a:rPr lang="en">
                          <a:solidFill>
                            <a:srgbClr val="FFFFFF"/>
                          </a:solidFill>
                        </a:rPr>
                        <a:t>)</a:t>
                      </a:r>
                      <a:endParaRPr>
                        <a:solidFill>
                          <a:srgbClr val="FFFFFF"/>
                        </a:solidFill>
                      </a:endParaRPr>
                    </a:p>
                  </a:txBody>
                  <a:tcPr marT="91425" marB="91425" marR="91425" marL="91425"/>
                </a:tc>
              </a:tr>
              <a:tr h="537550">
                <a:tc>
                  <a:txBody>
                    <a:bodyPr>
                      <a:noAutofit/>
                    </a:bodyPr>
                    <a:lstStyle/>
                    <a:p>
                      <a:pPr indent="0" lvl="0" marL="0" rtl="0">
                        <a:spcBef>
                          <a:spcPts val="0"/>
                        </a:spcBef>
                        <a:spcAft>
                          <a:spcPts val="0"/>
                        </a:spcAft>
                        <a:buNone/>
                      </a:pPr>
                      <a:r>
                        <a:rPr lang="en">
                          <a:solidFill>
                            <a:srgbClr val="FFFFFF"/>
                          </a:solidFill>
                        </a:rPr>
                        <a:t>numpy.multiply(</a:t>
                      </a:r>
                      <a:r>
                        <a:rPr lang="en">
                          <a:solidFill>
                            <a:schemeClr val="lt1"/>
                          </a:solidFill>
                          <a:latin typeface="Lato"/>
                          <a:ea typeface="Lato"/>
                          <a:cs typeface="Lato"/>
                          <a:sym typeface="Lato"/>
                        </a:rPr>
                        <a:t>𝛘</a:t>
                      </a:r>
                      <a:r>
                        <a:rPr b="1" lang="en">
                          <a:solidFill>
                            <a:schemeClr val="lt1"/>
                          </a:solidFill>
                          <a:latin typeface="Lato"/>
                          <a:ea typeface="Lato"/>
                          <a:cs typeface="Lato"/>
                          <a:sym typeface="Lato"/>
                        </a:rPr>
                        <a:t>,  A)</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ato"/>
                          <a:ea typeface="Lato"/>
                          <a:cs typeface="Lato"/>
                          <a:sym typeface="Lato"/>
                        </a:rPr>
                        <a:t>A</a:t>
                      </a:r>
                      <a:r>
                        <a:rPr lang="en">
                          <a:solidFill>
                            <a:schemeClr val="lt1"/>
                          </a:solidFill>
                          <a:latin typeface="Lato"/>
                          <a:ea typeface="Lato"/>
                          <a:cs typeface="Lato"/>
                          <a:sym typeface="Lato"/>
                        </a:rPr>
                        <a:t>𝛘 = C</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cublas&lt;T&gt;gemm(</a:t>
                      </a:r>
                      <a:r>
                        <a:rPr lang="en">
                          <a:solidFill>
                            <a:schemeClr val="lt1"/>
                          </a:solidFill>
                          <a:latin typeface="Lato"/>
                          <a:ea typeface="Lato"/>
                          <a:cs typeface="Lato"/>
                          <a:sym typeface="Lato"/>
                        </a:rPr>
                        <a:t>𝛘</a:t>
                      </a:r>
                      <a:r>
                        <a:rPr b="1" lang="en">
                          <a:solidFill>
                            <a:schemeClr val="lt1"/>
                          </a:solidFill>
                          <a:latin typeface="Lato"/>
                          <a:ea typeface="Lato"/>
                          <a:cs typeface="Lato"/>
                          <a:sym typeface="Lato"/>
                        </a:rPr>
                        <a:t>,  A)</a:t>
                      </a:r>
                      <a:endParaRPr>
                        <a:solidFill>
                          <a:srgbClr val="FFFFFF"/>
                        </a:solidFill>
                      </a:endParaRPr>
                    </a:p>
                  </a:txBody>
                  <a:tcPr marT="91425" marB="91425" marR="91425" marL="91425"/>
                </a:tc>
              </a:tr>
              <a:tr h="537550">
                <a:tc>
                  <a:txBody>
                    <a:bodyPr>
                      <a:noAutofit/>
                    </a:bodyPr>
                    <a:lstStyle/>
                    <a:p>
                      <a:pPr indent="0" lvl="0" marL="0" rtl="0">
                        <a:spcBef>
                          <a:spcPts val="0"/>
                        </a:spcBef>
                        <a:spcAft>
                          <a:spcPts val="0"/>
                        </a:spcAft>
                        <a:buNone/>
                      </a:pPr>
                      <a:r>
                        <a:rPr lang="en">
                          <a:solidFill>
                            <a:srgbClr val="FFFFFF"/>
                          </a:solidFill>
                        </a:rPr>
                        <a:t>numpy.multiply(</a:t>
                      </a:r>
                      <a:r>
                        <a:rPr b="1" lang="en">
                          <a:solidFill>
                            <a:schemeClr val="lt1"/>
                          </a:solidFill>
                          <a:latin typeface="Lato"/>
                          <a:ea typeface="Lato"/>
                          <a:cs typeface="Lato"/>
                          <a:sym typeface="Lato"/>
                        </a:rPr>
                        <a:t>A, B)</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cublas&lt;T&gt;gemm(</a:t>
                      </a:r>
                      <a:r>
                        <a:rPr b="1" lang="en">
                          <a:solidFill>
                            <a:schemeClr val="lt1"/>
                          </a:solidFill>
                          <a:latin typeface="Lato"/>
                          <a:ea typeface="Lato"/>
                          <a:cs typeface="Lato"/>
                          <a:sym typeface="Lato"/>
                        </a:rPr>
                        <a:t>A, B)</a:t>
                      </a:r>
                      <a:endParaRPr>
                        <a:solidFill>
                          <a:srgbClr val="FFFFFF"/>
                        </a:solidFill>
                      </a:endParaRPr>
                    </a:p>
                  </a:txBody>
                  <a:tcPr marT="91425" marB="91425" marR="91425" marL="91425"/>
                </a:tc>
              </a:tr>
              <a:tr h="537550">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r>
              <a:tr h="388950">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r>
            </a:tbl>
          </a:graphicData>
        </a:graphic>
      </p:graphicFrame>
      <p:pic>
        <p:nvPicPr>
          <p:cNvPr id="216" name="Shape 216"/>
          <p:cNvPicPr preferRelativeResize="0"/>
          <p:nvPr/>
        </p:nvPicPr>
        <p:blipFill>
          <a:blip r:embed="rId3">
            <a:alphaModFix/>
          </a:blip>
          <a:stretch>
            <a:fillRect/>
          </a:stretch>
        </p:blipFill>
        <p:spPr>
          <a:xfrm>
            <a:off x="3087000" y="2345100"/>
            <a:ext cx="2651275" cy="424750"/>
          </a:xfrm>
          <a:prstGeom prst="rect">
            <a:avLst/>
          </a:prstGeom>
          <a:noFill/>
          <a:ln>
            <a:noFill/>
          </a:ln>
        </p:spPr>
      </p:pic>
      <p:pic>
        <p:nvPicPr>
          <p:cNvPr id="217" name="Shape 217"/>
          <p:cNvPicPr preferRelativeResize="0"/>
          <p:nvPr/>
        </p:nvPicPr>
        <p:blipFill>
          <a:blip r:embed="rId4">
            <a:alphaModFix/>
          </a:blip>
          <a:stretch>
            <a:fillRect/>
          </a:stretch>
        </p:blipFill>
        <p:spPr>
          <a:xfrm>
            <a:off x="3087000" y="3311400"/>
            <a:ext cx="2651275" cy="537550"/>
          </a:xfrm>
          <a:prstGeom prst="rect">
            <a:avLst/>
          </a:prstGeom>
          <a:noFill/>
          <a:ln>
            <a:noFill/>
          </a:ln>
        </p:spPr>
      </p:pic>
      <p:pic>
        <p:nvPicPr>
          <p:cNvPr id="218" name="Shape 218"/>
          <p:cNvPicPr preferRelativeResize="0"/>
          <p:nvPr/>
        </p:nvPicPr>
        <p:blipFill>
          <a:blip r:embed="rId5">
            <a:alphaModFix/>
          </a:blip>
          <a:stretch>
            <a:fillRect/>
          </a:stretch>
        </p:blipFill>
        <p:spPr>
          <a:xfrm>
            <a:off x="3087000" y="1948900"/>
            <a:ext cx="2651275" cy="39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 Indexing</a:t>
            </a:r>
            <a:endParaRPr/>
          </a:p>
        </p:txBody>
      </p:sp>
      <p:sp>
        <p:nvSpPr>
          <p:cNvPr id="224" name="Shape 2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Since our arrays are linearized into one dimension we need to use an indexing macro.</a:t>
            </a:r>
            <a:endParaRPr sz="1800"/>
          </a:p>
          <a:p>
            <a:pPr indent="0" lvl="0" marL="0" rtl="0">
              <a:spcBef>
                <a:spcPts val="1600"/>
              </a:spcBef>
              <a:spcAft>
                <a:spcPts val="0"/>
              </a:spcAft>
              <a:buNone/>
            </a:pPr>
            <a:r>
              <a:rPr lang="en" sz="1800"/>
              <a:t>#define IDX2C(i,j,ld) (((j)*(ld))+(i))</a:t>
            </a:r>
            <a:endParaRPr sz="1800"/>
          </a:p>
          <a:p>
            <a:pPr indent="0" lvl="0" marL="0" rtl="0">
              <a:spcBef>
                <a:spcPts val="1600"/>
              </a:spcBef>
              <a:spcAft>
                <a:spcPts val="0"/>
              </a:spcAft>
              <a:buNone/>
            </a:pPr>
            <a:r>
              <a:rPr lang="en" sz="1800"/>
              <a:t>Where “i” is the row, “j” is the column, and “ld” is the leading dimension. </a:t>
            </a:r>
            <a:endParaRPr sz="1800"/>
          </a:p>
          <a:p>
            <a:pPr indent="0" lvl="0" marL="0" rtl="0">
              <a:spcBef>
                <a:spcPts val="1600"/>
              </a:spcBef>
              <a:spcAft>
                <a:spcPts val="1600"/>
              </a:spcAft>
              <a:buNone/>
            </a:pPr>
            <a:r>
              <a:rPr lang="en" sz="1800"/>
              <a:t>In column major storage “ld” is the number of rows.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Error Checking</a:t>
            </a:r>
            <a:endParaRPr/>
          </a:p>
        </p:txBody>
      </p:sp>
      <p:sp>
        <p:nvSpPr>
          <p:cNvPr id="230" name="Shape 2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Like CUDA and cuFFT, cuBLAS has a similar but slightly different status return type. </a:t>
            </a:r>
            <a:endParaRPr sz="1800"/>
          </a:p>
          <a:p>
            <a:pPr indent="-342900" lvl="0" marL="457200" rtl="0">
              <a:spcBef>
                <a:spcPts val="0"/>
              </a:spcBef>
              <a:spcAft>
                <a:spcPts val="0"/>
              </a:spcAft>
              <a:buSzPts val="1800"/>
              <a:buChar char="●"/>
            </a:pPr>
            <a:r>
              <a:rPr lang="en" sz="1800"/>
              <a:t>cublasStatus_t</a:t>
            </a:r>
            <a:endParaRPr sz="1800"/>
          </a:p>
          <a:p>
            <a:pPr indent="-342900" lvl="0" marL="457200">
              <a:spcBef>
                <a:spcPts val="0"/>
              </a:spcBef>
              <a:spcAft>
                <a:spcPts val="0"/>
              </a:spcAft>
              <a:buSzPts val="1800"/>
              <a:buChar char="●"/>
            </a:pPr>
            <a:r>
              <a:rPr lang="en" sz="1800"/>
              <a:t>We will use a </a:t>
            </a:r>
            <a:r>
              <a:rPr lang="en" sz="1800"/>
              <a:t>similar</a:t>
            </a:r>
            <a:r>
              <a:rPr lang="en" sz="1800"/>
              <a:t> macro to gpuErrchk and the cuFFT version to check for cuBLAS errors.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Streaming Parallelism</a:t>
            </a:r>
            <a:endParaRPr/>
          </a:p>
        </p:txBody>
      </p:sp>
      <p:sp>
        <p:nvSpPr>
          <p:cNvPr id="236" name="Shape 2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Used to overlap computations when we need the results of several linear algebra operations to continue our program.</a:t>
            </a:r>
            <a:endParaRPr sz="1800"/>
          </a:p>
          <a:p>
            <a:pPr indent="-342900" lvl="0" marL="457200" rtl="0">
              <a:spcBef>
                <a:spcPts val="0"/>
              </a:spcBef>
              <a:spcAft>
                <a:spcPts val="0"/>
              </a:spcAft>
              <a:buSzPts val="1800"/>
              <a:buChar char="●"/>
            </a:pPr>
            <a:r>
              <a:rPr lang="en" sz="1800"/>
              <a:t>Makes “more efficient” use of the GPU hardware than a naively, or even moderately optimized handwritten written kernel.</a:t>
            </a:r>
            <a:endParaRPr sz="1800"/>
          </a:p>
          <a:p>
            <a:pPr indent="-342900" lvl="1" marL="914400">
              <a:spcBef>
                <a:spcPts val="0"/>
              </a:spcBef>
              <a:spcAft>
                <a:spcPts val="0"/>
              </a:spcAft>
              <a:buSzPts val="1800"/>
              <a:buChar char="○"/>
            </a:pPr>
            <a:r>
              <a:rPr lang="en" sz="1800"/>
              <a:t>If you just need to multiply two vectors element wise and normalize (scale) you can use the GEMM operation.</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Streaming Parallelism</a:t>
            </a:r>
            <a:endParaRPr/>
          </a:p>
        </p:txBody>
      </p:sp>
      <p:sp>
        <p:nvSpPr>
          <p:cNvPr id="242" name="Shape 2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Use cudaStreamCreate() to create a stream for computation.</a:t>
            </a:r>
            <a:endParaRPr sz="1800"/>
          </a:p>
          <a:p>
            <a:pPr indent="-342900" lvl="0" marL="457200" marR="0" rtl="0" algn="l">
              <a:lnSpc>
                <a:spcPct val="115000"/>
              </a:lnSpc>
              <a:spcBef>
                <a:spcPts val="0"/>
              </a:spcBef>
              <a:spcAft>
                <a:spcPts val="0"/>
              </a:spcAft>
              <a:buSzPts val="1800"/>
              <a:buChar char="●"/>
            </a:pPr>
            <a:r>
              <a:rPr lang="en" sz="1800"/>
              <a:t>Assign the stream to a cublas library routine using cublasSetStream()</a:t>
            </a:r>
            <a:endParaRPr sz="1800"/>
          </a:p>
          <a:p>
            <a:pPr indent="-342900" lvl="0" marL="457200" marR="0" rtl="0" algn="l">
              <a:lnSpc>
                <a:spcPct val="115000"/>
              </a:lnSpc>
              <a:spcBef>
                <a:spcPts val="0"/>
              </a:spcBef>
              <a:spcAft>
                <a:spcPts val="0"/>
              </a:spcAft>
              <a:buSzPts val="1800"/>
              <a:buChar char="●"/>
            </a:pPr>
            <a:r>
              <a:rPr lang="en" sz="1800"/>
              <a:t>When you call the routine it will operate in parallel (</a:t>
            </a:r>
            <a:r>
              <a:rPr lang="en" sz="1800"/>
              <a:t>asynchronously</a:t>
            </a:r>
            <a:r>
              <a:rPr lang="en" sz="1800"/>
              <a:t>) with other streaming cublas calls to maximize parallelism. </a:t>
            </a:r>
            <a:endParaRPr sz="1800"/>
          </a:p>
          <a:p>
            <a:pPr indent="-342900" lvl="0" marL="457200" marR="0" rtl="0" algn="l">
              <a:lnSpc>
                <a:spcPct val="115000"/>
              </a:lnSpc>
              <a:spcBef>
                <a:spcPts val="0"/>
              </a:spcBef>
              <a:spcAft>
                <a:spcPts val="0"/>
              </a:spcAft>
              <a:buSzPts val="1800"/>
              <a:buChar char="●"/>
            </a:pPr>
            <a:r>
              <a:rPr lang="en" sz="1800"/>
              <a:t>Should pass your constant scalars by reference to help maximize this benefit.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Streaming Gotcha</a:t>
            </a:r>
            <a:endParaRPr/>
          </a:p>
        </p:txBody>
      </p:sp>
      <p:sp>
        <p:nvSpPr>
          <p:cNvPr id="248" name="Shape 2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In general you won’t be able to have more than 16 kernels running simultaneously on a GPU</a:t>
            </a:r>
            <a:endParaRPr sz="1800"/>
          </a:p>
          <a:p>
            <a:pPr indent="-342900" lvl="1" marL="914400">
              <a:spcBef>
                <a:spcPts val="0"/>
              </a:spcBef>
              <a:spcAft>
                <a:spcPts val="0"/>
              </a:spcAft>
              <a:buSzPts val="1800"/>
              <a:buChar char="○"/>
            </a:pPr>
            <a:r>
              <a:rPr lang="en" sz="1800"/>
              <a:t>Even though we are using a library there is still a kernel being run on the GPU, you just aren’t </a:t>
            </a:r>
            <a:r>
              <a:rPr lang="en" sz="1800"/>
              <a:t>writing</a:t>
            </a:r>
            <a:r>
              <a:rPr lang="en" sz="1800"/>
              <a:t> it yourself.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 you are here. </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Welcome to week 4, this is new material from here on out so please ask questions and help the TAs to improve the lectures and course material. </a:t>
            </a:r>
            <a:endParaRPr sz="1800"/>
          </a:p>
          <a:p>
            <a:pPr indent="-342900" lvl="0" marL="457200">
              <a:spcBef>
                <a:spcPts val="0"/>
              </a:spcBef>
              <a:spcAft>
                <a:spcPts val="0"/>
              </a:spcAft>
              <a:buSzPts val="1800"/>
              <a:buChar char="●"/>
            </a:pPr>
            <a:r>
              <a:rPr lang="en" sz="1800"/>
              <a:t>We will be discussing how to accelerate many common Linear Algebra operations for use in lab4 through lab6.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Shared Memory note</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When allocating shared memory dynamically by passing in the third parameter to the kernel call mind how much you are allocating</a:t>
            </a:r>
            <a:endParaRPr sz="1800"/>
          </a:p>
          <a:p>
            <a:pPr indent="-342900" lvl="0" marL="457200" rtl="0">
              <a:spcBef>
                <a:spcPts val="0"/>
              </a:spcBef>
              <a:spcAft>
                <a:spcPts val="0"/>
              </a:spcAft>
              <a:buSzPts val="1800"/>
              <a:buChar char="●"/>
            </a:pPr>
            <a:r>
              <a:rPr lang="en" sz="1800"/>
              <a:t>&lt;&lt;&lt;blockNum, threadsPerBlock, sharedMemSize&gt;&gt;&gt;</a:t>
            </a:r>
            <a:endParaRPr sz="1800"/>
          </a:p>
          <a:p>
            <a:pPr indent="-342900" lvl="0" marL="457200" rtl="0">
              <a:spcBef>
                <a:spcPts val="0"/>
              </a:spcBef>
              <a:spcAft>
                <a:spcPts val="0"/>
              </a:spcAft>
              <a:buSzPts val="1800"/>
              <a:buChar char="●"/>
            </a:pPr>
            <a:r>
              <a:rPr lang="en" sz="1800"/>
              <a:t>If you allocate way too much CUDA won’t properly error out on the kernel call and your kernel will not execute any instructions inside it.</a:t>
            </a:r>
            <a:endParaRPr sz="1800"/>
          </a:p>
          <a:p>
            <a:pPr indent="-342900" lvl="0" marL="457200" rtl="0">
              <a:spcBef>
                <a:spcPts val="0"/>
              </a:spcBef>
              <a:spcAft>
                <a:spcPts val="0"/>
              </a:spcAft>
              <a:buSzPts val="1800"/>
              <a:buChar char="●"/>
            </a:pPr>
            <a:r>
              <a:rPr lang="en" sz="1800"/>
              <a:t>cuda-GDB will continue stepping correctly but not even a printf will work.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Goals for this week</a:t>
            </a:r>
            <a:endParaRPr/>
          </a:p>
          <a:p>
            <a:pPr indent="0" lvl="0" marL="0">
              <a:spcBef>
                <a:spcPts val="0"/>
              </a:spcBef>
              <a:spcAft>
                <a:spcPts val="0"/>
              </a:spcAft>
              <a:buNone/>
            </a:pPr>
            <a:r>
              <a:t/>
            </a:r>
            <a:endParaRPr/>
          </a:p>
        </p:txBody>
      </p:sp>
      <p:sp>
        <p:nvSpPr>
          <p:cNvPr id="153" name="Shape 153"/>
          <p:cNvSpPr txBox="1"/>
          <p:nvPr>
            <p:ph idx="1" type="body"/>
          </p:nvPr>
        </p:nvSpPr>
        <p:spPr>
          <a:xfrm>
            <a:off x="296400" y="1496825"/>
            <a:ext cx="8580900" cy="3448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How do we use cuBLAS to accelerate linear algebra computations with already optimized implementations of the Basic Linear Algebra Subroutines (BLAS).</a:t>
            </a:r>
            <a:endParaRPr sz="1800"/>
          </a:p>
          <a:p>
            <a:pPr indent="-342900" lvl="0" marL="457200" rtl="0">
              <a:spcBef>
                <a:spcPts val="0"/>
              </a:spcBef>
              <a:spcAft>
                <a:spcPts val="0"/>
              </a:spcAft>
              <a:buSzPts val="1800"/>
              <a:buChar char="●"/>
            </a:pPr>
            <a:r>
              <a:rPr lang="en" sz="1800"/>
              <a:t>How can we use cuBLAS to perform multiple computations in parallel.</a:t>
            </a:r>
            <a:endParaRPr sz="1800"/>
          </a:p>
          <a:p>
            <a:pPr indent="-342900" lvl="0" marL="457200" rtl="0">
              <a:spcBef>
                <a:spcPts val="0"/>
              </a:spcBef>
              <a:spcAft>
                <a:spcPts val="0"/>
              </a:spcAft>
              <a:buSzPts val="1800"/>
              <a:buChar char="●"/>
            </a:pPr>
            <a:r>
              <a:rPr lang="en" sz="1800"/>
              <a:t>Learn about the cuBLAS API and why it sucks to read. </a:t>
            </a:r>
            <a:endParaRPr sz="1800"/>
          </a:p>
          <a:p>
            <a:pPr indent="-342900" lvl="0" marL="457200">
              <a:spcBef>
                <a:spcPts val="0"/>
              </a:spcBef>
              <a:spcAft>
                <a:spcPts val="0"/>
              </a:spcAft>
              <a:buSzPts val="1800"/>
              <a:buChar char="●"/>
            </a:pPr>
            <a:r>
              <a:rPr lang="en" sz="1800"/>
              <a:t>Learn to use cuBLAS to write optimized cuda kernels for graphics, which we will also use later for machine learning.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BLAS?</a:t>
            </a:r>
            <a:endParaRPr/>
          </a:p>
        </p:txBody>
      </p:sp>
      <p:sp>
        <p:nvSpPr>
          <p:cNvPr id="159" name="Shape 159"/>
          <p:cNvSpPr txBox="1"/>
          <p:nvPr>
            <p:ph idx="1" type="body"/>
          </p:nvPr>
        </p:nvSpPr>
        <p:spPr>
          <a:xfrm>
            <a:off x="159375" y="1307850"/>
            <a:ext cx="8622600" cy="347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u="sng">
                <a:solidFill>
                  <a:schemeClr val="hlink"/>
                </a:solidFill>
                <a:hlinkClick r:id="rId3"/>
              </a:rPr>
              <a:t>https://en.wikipedia.org/wiki/Basic_Linear_Algebra_Subprograms</a:t>
            </a:r>
            <a:endParaRPr sz="1800"/>
          </a:p>
          <a:p>
            <a:pPr indent="-342900" lvl="0" marL="457200" rtl="0">
              <a:spcBef>
                <a:spcPts val="0"/>
              </a:spcBef>
              <a:spcAft>
                <a:spcPts val="0"/>
              </a:spcAft>
              <a:buSzPts val="1800"/>
              <a:buChar char="●"/>
            </a:pPr>
            <a:r>
              <a:rPr lang="en" sz="1800"/>
              <a:t>BLAS defines a set of common functions we would want to apply to scalars, vectors, and matrices. </a:t>
            </a:r>
            <a:endParaRPr sz="1800"/>
          </a:p>
          <a:p>
            <a:pPr indent="-342900" lvl="0" marL="457200" rtl="0">
              <a:spcBef>
                <a:spcPts val="0"/>
              </a:spcBef>
              <a:spcAft>
                <a:spcPts val="0"/>
              </a:spcAft>
              <a:buSzPts val="1800"/>
              <a:buChar char="●"/>
            </a:pPr>
            <a:r>
              <a:rPr lang="en" sz="1800"/>
              <a:t>Libraries that implement it exist in almost all major languages.</a:t>
            </a:r>
            <a:endParaRPr sz="1800"/>
          </a:p>
          <a:p>
            <a:pPr indent="-342900" lvl="0" marL="457200" rtl="0">
              <a:spcBef>
                <a:spcPts val="0"/>
              </a:spcBef>
              <a:spcAft>
                <a:spcPts val="0"/>
              </a:spcAft>
              <a:buSzPts val="1800"/>
              <a:buChar char="●"/>
            </a:pPr>
            <a:r>
              <a:rPr lang="en" sz="1800"/>
              <a:t>The names of these functions are opaque and hard to follow, so keeping an index nearby is useful. There are different functions for different number types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cuBLAS functions</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Char char="○"/>
            </a:pPr>
            <a:r>
              <a:rPr lang="en" sz="1800"/>
              <a:t>cublasIsamax() : Is - a- max. finds the smallest (first) index in a vector that is a maximum for that vector</a:t>
            </a:r>
            <a:endParaRPr sz="1050">
              <a:solidFill>
                <a:srgbClr val="224400"/>
              </a:solidFill>
              <a:highlight>
                <a:srgbClr val="EAEFE0"/>
              </a:highlight>
              <a:latin typeface="Consolas"/>
              <a:ea typeface="Consolas"/>
              <a:cs typeface="Consolas"/>
              <a:sym typeface="Consolas"/>
            </a:endParaRPr>
          </a:p>
          <a:p>
            <a:pPr indent="-342900" lvl="1" marL="914400" rtl="0">
              <a:spcBef>
                <a:spcPts val="0"/>
              </a:spcBef>
              <a:spcAft>
                <a:spcPts val="0"/>
              </a:spcAft>
              <a:buSzPts val="1800"/>
              <a:buChar char="○"/>
            </a:pPr>
            <a:r>
              <a:rPr lang="en" sz="1800"/>
              <a:t>cublasSgemm() : generalized matrix matrix multiplication with single precision floats. Also how you do Vector Vector multiplication.</a:t>
            </a:r>
            <a:endParaRPr sz="1050">
              <a:solidFill>
                <a:srgbClr val="224400"/>
              </a:solidFill>
              <a:highlight>
                <a:srgbClr val="EAEFE0"/>
              </a:highlight>
              <a:latin typeface="Consolas"/>
              <a:ea typeface="Consolas"/>
              <a:cs typeface="Consolas"/>
              <a:sym typeface="Consolas"/>
            </a:endParaRPr>
          </a:p>
          <a:p>
            <a:pPr indent="-342900" lvl="1" marL="914400" rtl="0">
              <a:spcBef>
                <a:spcPts val="0"/>
              </a:spcBef>
              <a:spcAft>
                <a:spcPts val="0"/>
              </a:spcAft>
              <a:buSzPts val="1800"/>
              <a:buChar char="○"/>
            </a:pPr>
            <a:r>
              <a:rPr lang="en" sz="1800"/>
              <a:t>cublasDtrmm() : triangular matrix matrix multiplication with double precision floats. See what I mean?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Follow This Lecture</a:t>
            </a:r>
            <a:endParaRPr/>
          </a:p>
        </p:txBody>
      </p:sp>
      <p:sp>
        <p:nvSpPr>
          <p:cNvPr id="171" name="Shape 171"/>
          <p:cNvSpPr txBox="1"/>
          <p:nvPr>
            <p:ph idx="1" type="body"/>
          </p:nvPr>
        </p:nvSpPr>
        <p:spPr>
          <a:xfrm>
            <a:off x="246975" y="1307850"/>
            <a:ext cx="8504400" cy="364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Some familiarity with linear algebra is necessary, but you don’t need to know that much theory.  </a:t>
            </a:r>
            <a:endParaRPr sz="1400"/>
          </a:p>
          <a:p>
            <a:pPr indent="-317500" lvl="0" marL="457200" rtl="0">
              <a:spcBef>
                <a:spcPts val="0"/>
              </a:spcBef>
              <a:spcAft>
                <a:spcPts val="0"/>
              </a:spcAft>
              <a:buSzPts val="1400"/>
              <a:buChar char="●"/>
            </a:pPr>
            <a:r>
              <a:rPr lang="en" sz="1400"/>
              <a:t>The symbols used throughout these slides will be consistent to the following:</a:t>
            </a:r>
            <a:endParaRPr sz="1400"/>
          </a:p>
          <a:p>
            <a:pPr indent="-317500" lvl="1" marL="914400" rtl="0">
              <a:spcBef>
                <a:spcPts val="0"/>
              </a:spcBef>
              <a:spcAft>
                <a:spcPts val="0"/>
              </a:spcAft>
              <a:buSzPts val="1400"/>
              <a:buChar char="○"/>
            </a:pPr>
            <a:r>
              <a:rPr lang="en" sz="1400"/>
              <a:t>Scalars: 𝛂, 𝜷 </a:t>
            </a:r>
            <a:endParaRPr sz="1400"/>
          </a:p>
          <a:p>
            <a:pPr indent="-317500" lvl="1" marL="914400" rtl="0">
              <a:spcBef>
                <a:spcPts val="0"/>
              </a:spcBef>
              <a:spcAft>
                <a:spcPts val="0"/>
              </a:spcAft>
              <a:buSzPts val="1400"/>
              <a:buChar char="○"/>
            </a:pPr>
            <a:r>
              <a:rPr lang="en" sz="1400"/>
              <a:t>Vectors:  𝛘, 𝛄</a:t>
            </a:r>
            <a:endParaRPr sz="1400"/>
          </a:p>
          <a:p>
            <a:pPr indent="-317500" lvl="1" marL="914400" rtl="0">
              <a:spcBef>
                <a:spcPts val="0"/>
              </a:spcBef>
              <a:spcAft>
                <a:spcPts val="0"/>
              </a:spcAft>
              <a:buSzPts val="1400"/>
              <a:buChar char="○"/>
            </a:pPr>
            <a:r>
              <a:rPr lang="en" sz="1400"/>
              <a:t>Matrices: </a:t>
            </a:r>
            <a:r>
              <a:rPr b="1" lang="en" sz="1400"/>
              <a:t>A</a:t>
            </a:r>
            <a:r>
              <a:rPr lang="en" sz="1400"/>
              <a:t>, </a:t>
            </a:r>
            <a:r>
              <a:rPr b="1" lang="en" sz="1400"/>
              <a:t>B</a:t>
            </a:r>
            <a:r>
              <a:rPr lang="en" sz="1400"/>
              <a:t>, </a:t>
            </a:r>
            <a:r>
              <a:rPr b="1" lang="en" sz="1400"/>
              <a:t>C</a:t>
            </a:r>
            <a:endParaRPr b="1" sz="1400"/>
          </a:p>
          <a:p>
            <a:pPr indent="-317500" lvl="0" marL="457200" rtl="0">
              <a:spcBef>
                <a:spcPts val="0"/>
              </a:spcBef>
              <a:spcAft>
                <a:spcPts val="0"/>
              </a:spcAft>
              <a:buSzPts val="1400"/>
              <a:buChar char="●"/>
            </a:pPr>
            <a:r>
              <a:rPr lang="en" sz="1400"/>
              <a:t>BLAS (Basic Linear Algebra Subprograms) was written for FORTRAN and cuBLAS follows its conventions. </a:t>
            </a:r>
            <a:endParaRPr sz="1400"/>
          </a:p>
          <a:p>
            <a:pPr indent="-317500" lvl="1" marL="914400" rtl="0">
              <a:spcBef>
                <a:spcPts val="0"/>
              </a:spcBef>
              <a:spcAft>
                <a:spcPts val="0"/>
              </a:spcAft>
              <a:buSzPts val="1400"/>
              <a:buChar char="○"/>
            </a:pPr>
            <a:r>
              <a:rPr lang="en" sz="1400"/>
              <a:t>Matrices are indexed column major </a:t>
            </a:r>
            <a:endParaRPr sz="1400"/>
          </a:p>
          <a:p>
            <a:pPr indent="-317500" lvl="2" marL="1371600" rtl="0">
              <a:spcBef>
                <a:spcPts val="0"/>
              </a:spcBef>
              <a:spcAft>
                <a:spcPts val="0"/>
              </a:spcAft>
              <a:buSzPts val="1400"/>
              <a:buChar char="■"/>
            </a:pPr>
            <a:r>
              <a:rPr lang="en" sz="1400"/>
              <a:t>The relevant dimension is the number of columns</a:t>
            </a:r>
            <a:endParaRPr sz="1400"/>
          </a:p>
          <a:p>
            <a:pPr indent="-317500" lvl="1" marL="914400" rtl="0">
              <a:spcBef>
                <a:spcPts val="0"/>
              </a:spcBef>
              <a:spcAft>
                <a:spcPts val="0"/>
              </a:spcAft>
              <a:buSzPts val="1400"/>
              <a:buChar char="○"/>
            </a:pPr>
            <a:r>
              <a:rPr lang="en" sz="1400"/>
              <a:t>Arrays start at 1 (or 0, depending on if it was written for FORTRAN or C)</a:t>
            </a:r>
            <a:endParaRPr sz="1400"/>
          </a:p>
          <a:p>
            <a:pPr indent="-317500" lvl="1" marL="914400" rtl="0">
              <a:spcBef>
                <a:spcPts val="0"/>
              </a:spcBef>
              <a:spcAft>
                <a:spcPts val="0"/>
              </a:spcAft>
              <a:buSzPts val="1400"/>
              <a:buChar char="○"/>
            </a:pPr>
            <a:r>
              <a:rPr lang="en" sz="1400"/>
              <a:t>We will use a macro to handle our matrix indexing as our cuBLAS arrays will be one dimensional</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to Follow This Lecture</a:t>
            </a:r>
            <a:endParaRPr/>
          </a:p>
        </p:txBody>
      </p:sp>
      <p:sp>
        <p:nvSpPr>
          <p:cNvPr id="177" name="Shape 177"/>
          <p:cNvSpPr txBox="1"/>
          <p:nvPr>
            <p:ph idx="1" type="body"/>
          </p:nvPr>
        </p:nvSpPr>
        <p:spPr>
          <a:xfrm>
            <a:off x="246975" y="1307850"/>
            <a:ext cx="8504400" cy="364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There are 3 “levels” of functionality</a:t>
            </a:r>
            <a:endParaRPr sz="1400"/>
          </a:p>
          <a:p>
            <a:pPr indent="-317500" lvl="1" marL="914400" rtl="0">
              <a:spcBef>
                <a:spcPts val="0"/>
              </a:spcBef>
              <a:spcAft>
                <a:spcPts val="0"/>
              </a:spcAft>
              <a:buSzPts val="1400"/>
              <a:buChar char="○"/>
            </a:pPr>
            <a:r>
              <a:rPr lang="en" sz="1400"/>
              <a:t>Level 1: Scalar and Vector, Vector and Vector operations, 𝛄 → 𝛂𝛘 + 𝛄</a:t>
            </a:r>
            <a:endParaRPr sz="1400"/>
          </a:p>
          <a:p>
            <a:pPr indent="-317500" lvl="1" marL="914400" rtl="0">
              <a:spcBef>
                <a:spcPts val="0"/>
              </a:spcBef>
              <a:spcAft>
                <a:spcPts val="0"/>
              </a:spcAft>
              <a:buSzPts val="1400"/>
              <a:buChar char="○"/>
            </a:pPr>
            <a:r>
              <a:rPr lang="en" sz="1400"/>
              <a:t>Level 2: Vector and Matrix operations, 𝛄 → 𝛂</a:t>
            </a:r>
            <a:r>
              <a:rPr b="1" lang="en" sz="1400"/>
              <a:t>A</a:t>
            </a:r>
            <a:r>
              <a:rPr lang="en" sz="1400"/>
              <a:t>𝛘 + 𝜷𝛄</a:t>
            </a:r>
            <a:endParaRPr sz="1400"/>
          </a:p>
          <a:p>
            <a:pPr indent="-317500" lvl="1" marL="914400" rtl="0">
              <a:spcBef>
                <a:spcPts val="0"/>
              </a:spcBef>
              <a:spcAft>
                <a:spcPts val="0"/>
              </a:spcAft>
              <a:buSzPts val="1400"/>
              <a:buChar char="○"/>
            </a:pPr>
            <a:r>
              <a:rPr lang="en" sz="1400"/>
              <a:t>Level 3: Matrix and Matrix operations, </a:t>
            </a:r>
            <a:r>
              <a:rPr b="1" lang="en" sz="1400"/>
              <a:t>C </a:t>
            </a:r>
            <a:r>
              <a:rPr lang="en" sz="1400"/>
              <a:t>→ 𝛂</a:t>
            </a:r>
            <a:r>
              <a:rPr b="1" lang="en" sz="1400"/>
              <a:t>AB</a:t>
            </a:r>
            <a:r>
              <a:rPr lang="en" sz="1400"/>
              <a:t> + 𝜷</a:t>
            </a:r>
            <a:r>
              <a:rPr b="1" lang="en" sz="1400"/>
              <a:t>C</a:t>
            </a:r>
            <a:endParaRPr b="1" sz="1400"/>
          </a:p>
          <a:p>
            <a:pPr indent="-317500" lvl="0" marL="457200" rtl="0">
              <a:spcBef>
                <a:spcPts val="0"/>
              </a:spcBef>
              <a:spcAft>
                <a:spcPts val="0"/>
              </a:spcAft>
              <a:buSzPts val="1400"/>
              <a:buChar char="●"/>
            </a:pPr>
            <a:r>
              <a:rPr lang="en" sz="1400"/>
              <a:t>Some desired functionality like Vector Vector complex multiplication, like the kind done in lab 3, can be implemented using the generalized matrix matrix multiplication (gemm.) </a:t>
            </a:r>
            <a:endParaRPr sz="1400"/>
          </a:p>
          <a:p>
            <a:pPr indent="-317500" lvl="1" marL="914400" rtl="0">
              <a:spcBef>
                <a:spcPts val="0"/>
              </a:spcBef>
              <a:spcAft>
                <a:spcPts val="0"/>
              </a:spcAft>
              <a:buSzPts val="1400"/>
              <a:buChar char="○"/>
            </a:pPr>
            <a:r>
              <a:rPr lang="en" sz="1400"/>
              <a:t>Vectors are just 1xN matrices right? </a:t>
            </a:r>
            <a:endParaRPr sz="1400"/>
          </a:p>
          <a:p>
            <a:pPr indent="-317500" lvl="1" marL="914400" rtl="0">
              <a:spcBef>
                <a:spcPts val="0"/>
              </a:spcBef>
              <a:spcAft>
                <a:spcPts val="0"/>
              </a:spcAft>
              <a:buSzPts val="1400"/>
              <a:buChar char="○"/>
            </a:pPr>
            <a:r>
              <a:rPr lang="en" sz="1400"/>
              <a:t>No need to have even more functions for these cases.</a:t>
            </a:r>
            <a:endParaRPr sz="1400"/>
          </a:p>
          <a:p>
            <a:pPr indent="-317500" lvl="2" marL="1371600" rtl="0">
              <a:spcBef>
                <a:spcPts val="0"/>
              </a:spcBef>
              <a:spcAft>
                <a:spcPts val="0"/>
              </a:spcAft>
              <a:buSzPts val="1400"/>
              <a:buChar char="■"/>
            </a:pPr>
            <a:r>
              <a:rPr lang="en" sz="1400"/>
              <a:t>Makes finding the function you want more of a pain sometimes</a:t>
            </a:r>
            <a:endParaRPr sz="1400"/>
          </a:p>
          <a:p>
            <a:pPr indent="-317500" lvl="2" marL="1371600" rtl="0">
              <a:spcBef>
                <a:spcPts val="0"/>
              </a:spcBef>
              <a:spcAft>
                <a:spcPts val="0"/>
              </a:spcAft>
              <a:buSzPts val="1400"/>
              <a:buChar char="■"/>
            </a:pPr>
            <a:r>
              <a:rPr lang="en" sz="1400"/>
              <a:t>Writing a proper “templated” C++ wrapper around cuBLAS is an interesting idea.</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cuBLAS good for?</a:t>
            </a:r>
            <a:endParaRPr/>
          </a:p>
        </p:txBody>
      </p:sp>
      <p:sp>
        <p:nvSpPr>
          <p:cNvPr id="183" name="Shape 183"/>
          <p:cNvSpPr txBox="1"/>
          <p:nvPr>
            <p:ph idx="1" type="body"/>
          </p:nvPr>
        </p:nvSpPr>
        <p:spPr>
          <a:xfrm>
            <a:off x="193275" y="1406675"/>
            <a:ext cx="8687100" cy="3564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Anything that uses heavy linear algebra computations (on dense matrices) can benefit from GPU acceleration</a:t>
            </a:r>
            <a:endParaRPr sz="1800"/>
          </a:p>
          <a:p>
            <a:pPr indent="-342900" lvl="1" marL="914400" rtl="0">
              <a:spcBef>
                <a:spcPts val="0"/>
              </a:spcBef>
              <a:spcAft>
                <a:spcPts val="0"/>
              </a:spcAft>
              <a:buSzPts val="1800"/>
              <a:buChar char="○"/>
            </a:pPr>
            <a:r>
              <a:rPr lang="en" sz="1800"/>
              <a:t>Graphics</a:t>
            </a:r>
            <a:endParaRPr sz="1800"/>
          </a:p>
          <a:p>
            <a:pPr indent="-342900" lvl="1" marL="914400" rtl="0">
              <a:spcBef>
                <a:spcPts val="0"/>
              </a:spcBef>
              <a:spcAft>
                <a:spcPts val="0"/>
              </a:spcAft>
              <a:buSzPts val="1800"/>
              <a:buChar char="○"/>
            </a:pPr>
            <a:r>
              <a:rPr lang="en" sz="1800"/>
              <a:t>Machine learning (this will be covered next week)</a:t>
            </a:r>
            <a:endParaRPr sz="1800"/>
          </a:p>
          <a:p>
            <a:pPr indent="-342900" lvl="1" marL="914400" rtl="0">
              <a:spcBef>
                <a:spcPts val="0"/>
              </a:spcBef>
              <a:spcAft>
                <a:spcPts val="0"/>
              </a:spcAft>
              <a:buSzPts val="1800"/>
              <a:buChar char="○"/>
            </a:pPr>
            <a:r>
              <a:rPr lang="en" sz="1800"/>
              <a:t>Computer vision</a:t>
            </a:r>
            <a:endParaRPr sz="1800"/>
          </a:p>
          <a:p>
            <a:pPr indent="-342900" lvl="1" marL="914400" rtl="0">
              <a:spcBef>
                <a:spcPts val="0"/>
              </a:spcBef>
              <a:spcAft>
                <a:spcPts val="0"/>
              </a:spcAft>
              <a:buSzPts val="1800"/>
              <a:buChar char="○"/>
            </a:pPr>
            <a:r>
              <a:rPr lang="en" sz="1800"/>
              <a:t>Physical simulations </a:t>
            </a:r>
            <a:endParaRPr sz="1800"/>
          </a:p>
          <a:p>
            <a:pPr indent="-342900" lvl="1" marL="914400" rtl="0">
              <a:spcBef>
                <a:spcPts val="0"/>
              </a:spcBef>
              <a:spcAft>
                <a:spcPts val="0"/>
              </a:spcAft>
              <a:buSzPts val="1800"/>
              <a:buChar char="○"/>
            </a:pPr>
            <a:r>
              <a:rPr lang="en" sz="1800"/>
              <a:t>Finance</a:t>
            </a:r>
            <a:endParaRPr sz="1800"/>
          </a:p>
          <a:p>
            <a:pPr indent="-342900" lvl="1" marL="914400" rtl="0">
              <a:spcBef>
                <a:spcPts val="0"/>
              </a:spcBef>
              <a:spcAft>
                <a:spcPts val="0"/>
              </a:spcAft>
              <a:buSzPts val="1800"/>
              <a:buChar char="○"/>
            </a:pPr>
            <a:r>
              <a:rPr lang="en" sz="1800"/>
              <a:t>etc…..</a:t>
            </a:r>
            <a:endParaRPr sz="1800"/>
          </a:p>
          <a:p>
            <a:pPr indent="-342900" lvl="0" marL="457200" rtl="0">
              <a:spcBef>
                <a:spcPts val="0"/>
              </a:spcBef>
              <a:spcAft>
                <a:spcPts val="0"/>
              </a:spcAft>
              <a:buSzPts val="1800"/>
              <a:buChar char="●"/>
            </a:pPr>
            <a:r>
              <a:rPr lang="en" sz="1800"/>
              <a:t>cuBLAS excels in situations where you want to maximize your performance by batching multiple kernels using streams. </a:t>
            </a:r>
            <a:endParaRPr sz="1800"/>
          </a:p>
          <a:p>
            <a:pPr indent="-342900" lvl="1" marL="914400">
              <a:spcBef>
                <a:spcPts val="0"/>
              </a:spcBef>
              <a:spcAft>
                <a:spcPts val="0"/>
              </a:spcAft>
              <a:buSzPts val="1800"/>
              <a:buChar char="○"/>
            </a:pPr>
            <a:r>
              <a:rPr lang="en" sz="1800"/>
              <a:t>Like making many small matrix-matrix multiplications on dense matrices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