
<file path=[Content_Types].xml><?xml version="1.0" encoding="utf-8"?>
<Types xmlns="http://schemas.openxmlformats.org/package/2006/content-types">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notesSlides/notesSlide9.xml" ContentType="application/vnd.openxmlformats-officedocument.presentationml.notesSlide+xml"/>
  <Override PartName="/ppt/slides/slide5.xml" ContentType="application/vnd.openxmlformats-officedocument.presentationml.slide+xml"/>
  <Override PartName="/ppt/slideLayouts/slideLayout11.xml" ContentType="application/vnd.openxmlformats-officedocument.presentationml.slideLayout+xml"/>
  <Override PartName="/ppt/notesSlides/notesSlide16.xml" ContentType="application/vnd.openxmlformats-officedocument.presentationml.notes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Default Extension="xml" ContentType="application/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notesSlides/notesSlide17.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notesSlides/notesSlide14.xml" ContentType="application/vnd.openxmlformats-officedocument.presentationml.notesSlide+xml"/>
  <Override PartName="/ppt/slides/slide3.xml" ContentType="application/vnd.openxmlformats-officedocument.presentationml.slide+xml"/>
  <Override PartName="/ppt/slideLayouts/slideLayout3.xml" ContentType="application/vnd.openxmlformats-officedocument.presentationml.slide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slides/slide1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notesSlides/notesSlide8.xml" ContentType="application/vnd.openxmlformats-officedocument.presentationml.notesSlide+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Default Extension="bin" ContentType="application/vnd.openxmlformats-officedocument.presentationml.printerSettings"/>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p="http://schemas.openxmlformats.org/presentationml/2006/main" xmlns:mv="urn:schemas-microsoft-com:mac:vml" xmlns:mc="http://schemas.openxmlformats.org/markup-compatibility/2006" xmlns:r="http://schemas.openxmlformats.org/officeDocument/2006/relationships" xmlns:a="http://schemas.openxmlformats.org/drawingml/2006/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Comments="0">
  <p:normalViewPr>
    <p:restoredLeft sz="15620"/>
    <p:restoredTop sz="94660"/>
  </p:normalViewPr>
  <p:slideViewPr>
    <p:cSldViewPr snapToGrid="0">
      <p:cViewPr varScale="1">
        <p:scale>
          <a:sx n="135" d="100"/>
          <a:sy n="135" d="100"/>
        </p:scale>
        <p:origin x="-104" y="-440"/>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104"/>
        <p:cNvGrpSpPr/>
        <p:nvPr/>
      </p:nvGrpSpPr>
      <p:grpSpPr>
        <a:xfrm>
          <a:off x="0" y="0"/>
          <a:ext cx="0" cy="0"/>
          <a:chOff x="0" y="0"/>
          <a:chExt cx="0" cy="0"/>
        </a:xfrm>
      </p:grpSpPr>
      <p:sp>
        <p:nvSpPr>
          <p:cNvPr id="105" name="Google Shape;105;g56ce6822e6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56ce6822e6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110"/>
        <p:cNvGrpSpPr/>
        <p:nvPr/>
      </p:nvGrpSpPr>
      <p:grpSpPr>
        <a:xfrm>
          <a:off x="0" y="0"/>
          <a:ext cx="0" cy="0"/>
          <a:chOff x="0" y="0"/>
          <a:chExt cx="0" cy="0"/>
        </a:xfrm>
      </p:grpSpPr>
      <p:sp>
        <p:nvSpPr>
          <p:cNvPr id="111" name="Google Shape;111;g56ce6822e6_0_2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6ce6822e6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116"/>
        <p:cNvGrpSpPr/>
        <p:nvPr/>
      </p:nvGrpSpPr>
      <p:grpSpPr>
        <a:xfrm>
          <a:off x="0" y="0"/>
          <a:ext cx="0" cy="0"/>
          <a:chOff x="0" y="0"/>
          <a:chExt cx="0" cy="0"/>
        </a:xfrm>
      </p:grpSpPr>
      <p:sp>
        <p:nvSpPr>
          <p:cNvPr id="117" name="Google Shape;117;g56ce6822e6_0_2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56ce6822e6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123"/>
        <p:cNvGrpSpPr/>
        <p:nvPr/>
      </p:nvGrpSpPr>
      <p:grpSpPr>
        <a:xfrm>
          <a:off x="0" y="0"/>
          <a:ext cx="0" cy="0"/>
          <a:chOff x="0" y="0"/>
          <a:chExt cx="0" cy="0"/>
        </a:xfrm>
      </p:grpSpPr>
      <p:sp>
        <p:nvSpPr>
          <p:cNvPr id="124" name="Google Shape;124;g56ce6822e6_0_2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56ce6822e6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129"/>
        <p:cNvGrpSpPr/>
        <p:nvPr/>
      </p:nvGrpSpPr>
      <p:grpSpPr>
        <a:xfrm>
          <a:off x="0" y="0"/>
          <a:ext cx="0" cy="0"/>
          <a:chOff x="0" y="0"/>
          <a:chExt cx="0" cy="0"/>
        </a:xfrm>
      </p:grpSpPr>
      <p:sp>
        <p:nvSpPr>
          <p:cNvPr id="130" name="Google Shape;130;g56ce6822e6_0_2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56ce6822e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135"/>
        <p:cNvGrpSpPr/>
        <p:nvPr/>
      </p:nvGrpSpPr>
      <p:grpSpPr>
        <a:xfrm>
          <a:off x="0" y="0"/>
          <a:ext cx="0" cy="0"/>
          <a:chOff x="0" y="0"/>
          <a:chExt cx="0" cy="0"/>
        </a:xfrm>
      </p:grpSpPr>
      <p:sp>
        <p:nvSpPr>
          <p:cNvPr id="136" name="Google Shape;136;g56ce6822e6_0_2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6ce6822e6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142"/>
        <p:cNvGrpSpPr/>
        <p:nvPr/>
      </p:nvGrpSpPr>
      <p:grpSpPr>
        <a:xfrm>
          <a:off x="0" y="0"/>
          <a:ext cx="0" cy="0"/>
          <a:chOff x="0" y="0"/>
          <a:chExt cx="0" cy="0"/>
        </a:xfrm>
      </p:grpSpPr>
      <p:sp>
        <p:nvSpPr>
          <p:cNvPr id="143" name="Google Shape;143;g56ce6822e6_0_2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6ce6822e6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148"/>
        <p:cNvGrpSpPr/>
        <p:nvPr/>
      </p:nvGrpSpPr>
      <p:grpSpPr>
        <a:xfrm>
          <a:off x="0" y="0"/>
          <a:ext cx="0" cy="0"/>
          <a:chOff x="0" y="0"/>
          <a:chExt cx="0" cy="0"/>
        </a:xfrm>
      </p:grpSpPr>
      <p:sp>
        <p:nvSpPr>
          <p:cNvPr id="149" name="Google Shape;149;g56ce6822e6_0_2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6ce6822e6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56"/>
        <p:cNvGrpSpPr/>
        <p:nvPr/>
      </p:nvGrpSpPr>
      <p:grpSpPr>
        <a:xfrm>
          <a:off x="0" y="0"/>
          <a:ext cx="0" cy="0"/>
          <a:chOff x="0" y="0"/>
          <a:chExt cx="0" cy="0"/>
        </a:xfrm>
      </p:grpSpPr>
      <p:sp>
        <p:nvSpPr>
          <p:cNvPr id="57" name="Google Shape;57;g56ce6822e6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6ce6822e6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62"/>
        <p:cNvGrpSpPr/>
        <p:nvPr/>
      </p:nvGrpSpPr>
      <p:grpSpPr>
        <a:xfrm>
          <a:off x="0" y="0"/>
          <a:ext cx="0" cy="0"/>
          <a:chOff x="0" y="0"/>
          <a:chExt cx="0" cy="0"/>
        </a:xfrm>
      </p:grpSpPr>
      <p:sp>
        <p:nvSpPr>
          <p:cNvPr id="63" name="Google Shape;63;g56ce6822e6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6ce6822e6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68"/>
        <p:cNvGrpSpPr/>
        <p:nvPr/>
      </p:nvGrpSpPr>
      <p:grpSpPr>
        <a:xfrm>
          <a:off x="0" y="0"/>
          <a:ext cx="0" cy="0"/>
          <a:chOff x="0" y="0"/>
          <a:chExt cx="0" cy="0"/>
        </a:xfrm>
      </p:grpSpPr>
      <p:sp>
        <p:nvSpPr>
          <p:cNvPr id="69" name="Google Shape;69;g56ce6822e6_0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6ce6822e6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74"/>
        <p:cNvGrpSpPr/>
        <p:nvPr/>
      </p:nvGrpSpPr>
      <p:grpSpPr>
        <a:xfrm>
          <a:off x="0" y="0"/>
          <a:ext cx="0" cy="0"/>
          <a:chOff x="0" y="0"/>
          <a:chExt cx="0" cy="0"/>
        </a:xfrm>
      </p:grpSpPr>
      <p:sp>
        <p:nvSpPr>
          <p:cNvPr id="75" name="Google Shape;75;g56ce6822e6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6ce6822e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80"/>
        <p:cNvGrpSpPr/>
        <p:nvPr/>
      </p:nvGrpSpPr>
      <p:grpSpPr>
        <a:xfrm>
          <a:off x="0" y="0"/>
          <a:ext cx="0" cy="0"/>
          <a:chOff x="0" y="0"/>
          <a:chExt cx="0" cy="0"/>
        </a:xfrm>
      </p:grpSpPr>
      <p:sp>
        <p:nvSpPr>
          <p:cNvPr id="81" name="Google Shape;81;g56ce6822e6_0_1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56ce6822e6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86"/>
        <p:cNvGrpSpPr/>
        <p:nvPr/>
      </p:nvGrpSpPr>
      <p:grpSpPr>
        <a:xfrm>
          <a:off x="0" y="0"/>
          <a:ext cx="0" cy="0"/>
          <a:chOff x="0" y="0"/>
          <a:chExt cx="0" cy="0"/>
        </a:xfrm>
      </p:grpSpPr>
      <p:sp>
        <p:nvSpPr>
          <p:cNvPr id="87" name="Google Shape;87;g56ce6822e6_0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6ce6822e6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92"/>
        <p:cNvGrpSpPr/>
        <p:nvPr/>
      </p:nvGrpSpPr>
      <p:grpSpPr>
        <a:xfrm>
          <a:off x="0" y="0"/>
          <a:ext cx="0" cy="0"/>
          <a:chOff x="0" y="0"/>
          <a:chExt cx="0" cy="0"/>
        </a:xfrm>
      </p:grpSpPr>
      <p:sp>
        <p:nvSpPr>
          <p:cNvPr id="93" name="Google Shape;93;g56ce6822e6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56ce6822e6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98"/>
        <p:cNvGrpSpPr/>
        <p:nvPr/>
      </p:nvGrpSpPr>
      <p:grpSpPr>
        <a:xfrm>
          <a:off x="0" y="0"/>
          <a:ext cx="0" cy="0"/>
          <a:chOff x="0" y="0"/>
          <a:chExt cx="0" cy="0"/>
        </a:xfrm>
      </p:grpSpPr>
      <p:sp>
        <p:nvSpPr>
          <p:cNvPr id="99" name="Google Shape;99;g56ce6822e6_0_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56ce6822e6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hyperlink" Target="https://docs.nvidia.com/cuda/cusolver/index.html%23cuds-lt-t-gt-getrf" TargetMode="External"/><Relationship Id="rId4" Type="http://schemas.openxmlformats.org/officeDocument/2006/relationships/hyperlink" Target="https://docs.nvidia.com/cuda/cusolver/index.html%23cuds-lt-t-gt-getrs" TargetMode="External"/><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CS 179: Lecture 1</a:t>
            </a:r>
            <a:r>
              <a:rPr lang="en-US"/>
              <a:t>2</a:t>
            </a:r>
            <a:r>
              <a:rPr lang="en"/>
              <a:t> Recitation</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cuBLAS, cuSolver, and Point Alignment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Factorizations?</a:t>
            </a:r>
            <a:endParaRPr/>
          </a:p>
        </p:txBody>
      </p:sp>
      <p:sp>
        <p:nvSpPr>
          <p:cNvPr id="109" name="Google Shape;109;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Fact: </a:t>
            </a:r>
            <a:endParaRPr/>
          </a:p>
          <a:p>
            <a:pPr marL="0" lvl="0" indent="0" algn="l" rtl="0">
              <a:spcBef>
                <a:spcPts val="1600"/>
              </a:spcBef>
              <a:spcAft>
                <a:spcPts val="0"/>
              </a:spcAft>
              <a:buNone/>
            </a:pPr>
            <a:r>
              <a:rPr lang="en"/>
              <a:t>Can factorize any matrix A into the following form:</a:t>
            </a:r>
            <a:endParaRPr/>
          </a:p>
          <a:p>
            <a:pPr marL="0" lvl="0" indent="0" algn="l" rtl="0">
              <a:spcBef>
                <a:spcPts val="1600"/>
              </a:spcBef>
              <a:spcAft>
                <a:spcPts val="0"/>
              </a:spcAft>
              <a:buNone/>
            </a:pPr>
            <a:r>
              <a:rPr lang="en"/>
              <a:t>P A = L U </a:t>
            </a:r>
            <a:endParaRPr/>
          </a:p>
          <a:p>
            <a:pPr marL="0" lvl="0" indent="0" algn="l" rtl="0">
              <a:spcBef>
                <a:spcPts val="1600"/>
              </a:spcBef>
              <a:spcAft>
                <a:spcPts val="0"/>
              </a:spcAft>
              <a:buNone/>
            </a:pPr>
            <a:r>
              <a:rPr lang="en"/>
              <a:t>L = Lower Triangular (1’s on diagonal)</a:t>
            </a:r>
            <a:endParaRPr/>
          </a:p>
          <a:p>
            <a:pPr marL="0" lvl="0" indent="0" algn="l" rtl="0">
              <a:spcBef>
                <a:spcPts val="1600"/>
              </a:spcBef>
              <a:spcAft>
                <a:spcPts val="0"/>
              </a:spcAft>
              <a:buNone/>
            </a:pPr>
            <a:r>
              <a:rPr lang="en"/>
              <a:t>U = Upper triangular </a:t>
            </a:r>
            <a:endParaRPr/>
          </a:p>
          <a:p>
            <a:pPr marL="0" lvl="0" indent="0" algn="l" rtl="0">
              <a:spcBef>
                <a:spcPts val="1600"/>
              </a:spcBef>
              <a:spcAft>
                <a:spcPts val="1600"/>
              </a:spcAft>
              <a:buNone/>
            </a:pPr>
            <a:r>
              <a:rPr lang="en"/>
              <a:t>P = Permutation matrix (for numerical stability)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useful?</a:t>
            </a:r>
            <a:endParaRPr/>
          </a:p>
        </p:txBody>
      </p:sp>
      <p:sp>
        <p:nvSpPr>
          <p:cNvPr id="115" name="Google Shape;11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Want to solve</a:t>
            </a:r>
            <a:endParaRPr/>
          </a:p>
          <a:p>
            <a:pPr marL="457200" lvl="0" indent="0" algn="l" rtl="0">
              <a:spcBef>
                <a:spcPts val="1600"/>
              </a:spcBef>
              <a:spcAft>
                <a:spcPts val="0"/>
              </a:spcAft>
              <a:buNone/>
            </a:pPr>
            <a:r>
              <a:rPr lang="en"/>
              <a:t>Ax = b</a:t>
            </a:r>
            <a:endParaRPr/>
          </a:p>
          <a:p>
            <a:pPr marL="457200" lvl="0" indent="0" algn="l" rtl="0">
              <a:spcBef>
                <a:spcPts val="1600"/>
              </a:spcBef>
              <a:spcAft>
                <a:spcPts val="0"/>
              </a:spcAft>
              <a:buNone/>
            </a:pPr>
            <a:r>
              <a:rPr lang="en"/>
              <a:t>LU x = P b</a:t>
            </a:r>
            <a:endParaRPr/>
          </a:p>
          <a:p>
            <a:pPr marL="0" lvl="0" indent="0" algn="l" rtl="0">
              <a:spcBef>
                <a:spcPts val="1600"/>
              </a:spcBef>
              <a:spcAft>
                <a:spcPts val="0"/>
              </a:spcAft>
              <a:buNone/>
            </a:pPr>
            <a:r>
              <a:rPr lang="en"/>
              <a:t>=&gt; Solve</a:t>
            </a:r>
            <a:endParaRPr/>
          </a:p>
          <a:p>
            <a:pPr marL="457200" lvl="0" indent="0" algn="l" rtl="0">
              <a:spcBef>
                <a:spcPts val="1600"/>
              </a:spcBef>
              <a:spcAft>
                <a:spcPts val="0"/>
              </a:spcAft>
              <a:buNone/>
            </a:pPr>
            <a:r>
              <a:rPr lang="en"/>
              <a:t>L y = Pb</a:t>
            </a:r>
            <a:endParaRPr/>
          </a:p>
          <a:p>
            <a:pPr marL="457200" lvl="0" indent="0" algn="l" rtl="0">
              <a:spcBef>
                <a:spcPts val="1600"/>
              </a:spcBef>
              <a:spcAft>
                <a:spcPts val="1600"/>
              </a:spcAft>
              <a:buNone/>
            </a:pPr>
            <a:r>
              <a:rPr lang="en"/>
              <a:t>U x = 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Solving triangular matrices is easy!</a:t>
            </a:r>
            <a:endParaRPr/>
          </a:p>
        </p:txBody>
      </p:sp>
      <p:sp>
        <p:nvSpPr>
          <p:cNvPr id="121" name="Google Shape;121;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Backsubstitution.</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r>
              <a:rPr lang="en"/>
              <a:t>Can solve multiple RHS simultaneously!</a:t>
            </a:r>
            <a:endParaRPr/>
          </a:p>
        </p:txBody>
      </p:sp>
      <p:pic>
        <p:nvPicPr>
          <p:cNvPr id="122" name="Google Shape;122;p24"/>
          <p:cNvPicPr preferRelativeResize="0"/>
          <p:nvPr/>
        </p:nvPicPr>
        <p:blipFill>
          <a:blip r:embed="rId3">
            <a:alphaModFix/>
          </a:blip>
          <a:stretch>
            <a:fillRect/>
          </a:stretch>
        </p:blipFill>
        <p:spPr>
          <a:xfrm>
            <a:off x="1454900" y="1739463"/>
            <a:ext cx="6647175" cy="2242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Multiple RHS</a:t>
            </a:r>
            <a:endParaRPr/>
          </a:p>
        </p:txBody>
      </p:sp>
      <p:sp>
        <p:nvSpPr>
          <p:cNvPr id="128" name="Google Shape;128;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Furthermore, multiple RHS increases the parallelism of the application.</a:t>
            </a:r>
            <a:endParaRPr/>
          </a:p>
          <a:p>
            <a:pPr marL="0" lvl="0" indent="0" algn="l" rtl="0">
              <a:spcBef>
                <a:spcPts val="1600"/>
              </a:spcBef>
              <a:spcAft>
                <a:spcPts val="0"/>
              </a:spcAft>
              <a:buNone/>
            </a:pPr>
            <a:r>
              <a:rPr lang="en"/>
              <a:t>Can improve performance, even over fast and optimized CPU code!</a:t>
            </a:r>
            <a:endParaRPr/>
          </a:p>
          <a:p>
            <a:pPr marL="0" lvl="0" indent="0" algn="l" rtl="0">
              <a:spcBef>
                <a:spcPts val="1600"/>
              </a:spcBef>
              <a:spcAft>
                <a:spcPts val="0"/>
              </a:spcAft>
              <a:buNone/>
            </a:pPr>
            <a:endParaRPr/>
          </a:p>
          <a:p>
            <a:pPr marL="0" lvl="0" indent="0" algn="l" rtl="0">
              <a:spcBef>
                <a:spcPts val="1600"/>
              </a:spcBef>
              <a:spcAft>
                <a:spcPts val="1600"/>
              </a:spcAft>
              <a:buNone/>
            </a:pPr>
            <a:r>
              <a:rPr lang="en"/>
              <a:t>http://citeseerx.ist.psu.edu/viewdoc/summary?doi=10.1.1.2.9349</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132"/>
        <p:cNvGrpSpPr/>
        <p:nvPr/>
      </p:nvGrpSpPr>
      <p:grpSpPr>
        <a:xfrm>
          <a:off x="0" y="0"/>
          <a:ext cx="0" cy="0"/>
          <a:chOff x="0" y="0"/>
          <a:chExt cx="0" cy="0"/>
        </a:xfrm>
      </p:grpSpPr>
      <p:sp>
        <p:nvSpPr>
          <p:cNvPr id="133" name="Google Shape;13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solve on the hw?</a:t>
            </a:r>
            <a:endParaRPr/>
          </a:p>
        </p:txBody>
      </p:sp>
      <p:sp>
        <p:nvSpPr>
          <p:cNvPr id="134" name="Google Shape;134;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u="sng">
                <a:solidFill>
                  <a:srgbClr val="76B900"/>
                </a:solidFill>
                <a:latin typeface="Trebuchet MS"/>
                <a:ea typeface="Trebuchet MS"/>
                <a:cs typeface="Trebuchet MS"/>
                <a:sym typeface="Trebuchet MS"/>
                <a:hlinkClick r:id="rId3"/>
              </a:rPr>
              <a:t>cusolverDn&lt;t&gt;getrf()</a:t>
            </a:r>
            <a:endParaRPr sz="2400" b="1" u="sng">
              <a:solidFill>
                <a:srgbClr val="76B900"/>
              </a:solidFill>
              <a:latin typeface="Trebuchet MS"/>
              <a:ea typeface="Trebuchet MS"/>
              <a:cs typeface="Trebuchet MS"/>
              <a:sym typeface="Trebuchet MS"/>
              <a:hlinkClick r:id="rId3"/>
            </a:endParaRPr>
          </a:p>
          <a:p>
            <a:pPr marL="0" lvl="0" indent="0" algn="l" rtl="0">
              <a:spcBef>
                <a:spcPts val="400"/>
              </a:spcBef>
              <a:spcAft>
                <a:spcPts val="0"/>
              </a:spcAft>
              <a:buNone/>
            </a:pPr>
            <a:endParaRPr sz="2400"/>
          </a:p>
          <a:p>
            <a:pPr marL="0" lvl="0" indent="0" algn="l" rtl="0">
              <a:spcBef>
                <a:spcPts val="1600"/>
              </a:spcBef>
              <a:spcAft>
                <a:spcPts val="0"/>
              </a:spcAft>
              <a:buNone/>
            </a:pPr>
            <a:r>
              <a:rPr lang="en" sz="2400" b="1" u="sng">
                <a:solidFill>
                  <a:srgbClr val="76B900"/>
                </a:solidFill>
                <a:latin typeface="Trebuchet MS"/>
                <a:ea typeface="Trebuchet MS"/>
                <a:cs typeface="Trebuchet MS"/>
                <a:sym typeface="Trebuchet MS"/>
                <a:hlinkClick r:id="rId4"/>
              </a:rPr>
              <a:t>cusolverDn&lt;t&gt;getrs()</a:t>
            </a:r>
            <a:endParaRPr sz="2400" b="1" u="sng">
              <a:solidFill>
                <a:srgbClr val="76B900"/>
              </a:solidFill>
              <a:latin typeface="Trebuchet MS"/>
              <a:ea typeface="Trebuchet MS"/>
              <a:cs typeface="Trebuchet MS"/>
              <a:sym typeface="Trebuchet MS"/>
              <a:hlinkClick r:id="rId4"/>
            </a:endParaRPr>
          </a:p>
          <a:p>
            <a:pPr marL="0" lvl="0" indent="0" algn="l" rtl="0">
              <a:spcBef>
                <a:spcPts val="400"/>
              </a:spcBef>
              <a:spcAft>
                <a:spcPts val="0"/>
              </a:spcAft>
              <a:buNone/>
            </a:pPr>
            <a:endParaRPr/>
          </a:p>
          <a:p>
            <a:pPr marL="0" lvl="0" indent="0" algn="l" rtl="0">
              <a:spcBef>
                <a:spcPts val="1600"/>
              </a:spcBef>
              <a:spcAft>
                <a:spcPts val="1600"/>
              </a:spcAft>
              <a:buNone/>
            </a:pPr>
            <a:r>
              <a:rPr lang="en"/>
              <a:t>Will do some of the solves simultaneously.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138"/>
        <p:cNvGrpSpPr/>
        <p:nvPr/>
      </p:nvGrpSpPr>
      <p:grpSpPr>
        <a:xfrm>
          <a:off x="0" y="0"/>
          <a:ext cx="0" cy="0"/>
          <a:chOff x="0" y="0"/>
          <a:chExt cx="0" cy="0"/>
        </a:xfrm>
      </p:grpSpPr>
      <p:sp>
        <p:nvSpPr>
          <p:cNvPr id="139" name="Google Shape;13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Point Alignment</a:t>
            </a:r>
            <a:endParaRPr/>
          </a:p>
        </p:txBody>
      </p:sp>
      <p:sp>
        <p:nvSpPr>
          <p:cNvPr id="140" name="Google Shape;140;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Everything in homogeneous coordinates (bias term in ML-lingo)</a:t>
            </a:r>
            <a:endParaRPr/>
          </a:p>
          <a:p>
            <a:pPr marL="0" lvl="0" indent="0" algn="l" rtl="0">
              <a:spcBef>
                <a:spcPts val="1600"/>
              </a:spcBef>
              <a:spcAft>
                <a:spcPts val="0"/>
              </a:spcAft>
              <a:buNone/>
            </a:pPr>
            <a:r>
              <a:rPr lang="en"/>
              <a:t>Want to find matrix M of size 4 x 4</a:t>
            </a:r>
            <a:endParaRPr/>
          </a:p>
          <a:p>
            <a:pPr marL="0" lvl="0" indent="0" algn="l" rtl="0">
              <a:spcBef>
                <a:spcPts val="1600"/>
              </a:spcBef>
              <a:spcAft>
                <a:spcPts val="0"/>
              </a:spcAft>
              <a:buNone/>
            </a:pPr>
            <a:r>
              <a:rPr lang="en"/>
              <a:t>Points X1, N x 4 match to X2, N x 4</a:t>
            </a:r>
            <a:endParaRPr/>
          </a:p>
          <a:p>
            <a:pPr marL="0" lvl="0" indent="0" algn="l" rtl="0">
              <a:spcBef>
                <a:spcPts val="1600"/>
              </a:spcBef>
              <a:spcAft>
                <a:spcPts val="0"/>
              </a:spcAft>
              <a:buNone/>
            </a:pPr>
            <a:r>
              <a:rPr lang="en"/>
              <a:t>Looks like least squares, we will solve:</a:t>
            </a:r>
            <a:endParaRPr/>
          </a:p>
          <a:p>
            <a:pPr marL="0" lvl="0" indent="0" algn="l" rtl="0">
              <a:spcBef>
                <a:spcPts val="1600"/>
              </a:spcBef>
              <a:spcAft>
                <a:spcPts val="0"/>
              </a:spcAft>
              <a:buNone/>
            </a:pPr>
            <a:r>
              <a:rPr lang="en"/>
              <a:t>X1</a:t>
            </a:r>
            <a:r>
              <a:rPr lang="en" baseline="30000"/>
              <a:t>T</a:t>
            </a:r>
            <a:r>
              <a:rPr lang="en"/>
              <a:t>X1 . M</a:t>
            </a:r>
            <a:r>
              <a:rPr lang="en" baseline="30000"/>
              <a:t>T</a:t>
            </a:r>
            <a:r>
              <a:rPr lang="en"/>
              <a:t> = X1</a:t>
            </a:r>
            <a:r>
              <a:rPr lang="en" baseline="30000"/>
              <a:t>T</a:t>
            </a:r>
            <a:r>
              <a:rPr lang="en"/>
              <a:t>X2</a:t>
            </a:r>
            <a:endParaRPr/>
          </a:p>
          <a:p>
            <a:pPr marL="0" lvl="0" indent="0" algn="l" rtl="0">
              <a:spcBef>
                <a:spcPts val="1600"/>
              </a:spcBef>
              <a:spcAft>
                <a:spcPts val="1600"/>
              </a:spcAft>
              <a:buNone/>
            </a:pPr>
            <a:r>
              <a:rPr lang="en"/>
              <a:t>Linear system!</a:t>
            </a:r>
            <a:endParaRPr/>
          </a:p>
        </p:txBody>
      </p:sp>
      <p:pic>
        <p:nvPicPr>
          <p:cNvPr id="141" name="Google Shape;141;p27"/>
          <p:cNvPicPr preferRelativeResize="0"/>
          <p:nvPr/>
        </p:nvPicPr>
        <p:blipFill>
          <a:blip r:embed="rId3">
            <a:alphaModFix/>
          </a:blip>
          <a:stretch>
            <a:fillRect/>
          </a:stretch>
        </p:blipFill>
        <p:spPr>
          <a:xfrm>
            <a:off x="4421225" y="1652725"/>
            <a:ext cx="4411075" cy="33082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145"/>
        <p:cNvGrpSpPr/>
        <p:nvPr/>
      </p:nvGrpSpPr>
      <p:grpSpPr>
        <a:xfrm>
          <a:off x="0" y="0"/>
          <a:ext cx="0" cy="0"/>
          <a:chOff x="0" y="0"/>
          <a:chExt cx="0" cy="0"/>
        </a:xfrm>
      </p:grpSpPr>
      <p:sp>
        <p:nvSpPr>
          <p:cNvPr id="146" name="Google Shape;146;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Multiple RHS!</a:t>
            </a:r>
            <a:endParaRPr/>
          </a:p>
        </p:txBody>
      </p:sp>
      <p:sp>
        <p:nvSpPr>
          <p:cNvPr id="147" name="Google Shape;147;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t>X1</a:t>
            </a:r>
            <a:r>
              <a:rPr lang="en" sz="2400" b="1" baseline="30000"/>
              <a:t>T</a:t>
            </a:r>
            <a:r>
              <a:rPr lang="en" sz="2400" b="1"/>
              <a:t>X1 . M</a:t>
            </a:r>
            <a:r>
              <a:rPr lang="en" sz="2400" b="1" baseline="30000"/>
              <a:t>T</a:t>
            </a:r>
            <a:r>
              <a:rPr lang="en" sz="2400" b="1"/>
              <a:t> = X1</a:t>
            </a:r>
            <a:r>
              <a:rPr lang="en" sz="2400" b="1" baseline="30000"/>
              <a:t>T</a:t>
            </a:r>
            <a:r>
              <a:rPr lang="en" sz="2400" b="1"/>
              <a:t>X2</a:t>
            </a:r>
            <a:endParaRPr sz="2400" b="1"/>
          </a:p>
          <a:p>
            <a:pPr marL="0" lvl="0" indent="0" algn="l" rtl="0">
              <a:spcBef>
                <a:spcPts val="1600"/>
              </a:spcBef>
              <a:spcAft>
                <a:spcPts val="0"/>
              </a:spcAft>
              <a:buNone/>
            </a:pPr>
            <a:endParaRPr sz="2400" b="1"/>
          </a:p>
          <a:p>
            <a:pPr marL="0" lvl="0" indent="0" algn="l" rtl="0">
              <a:spcBef>
                <a:spcPts val="1600"/>
              </a:spcBef>
              <a:spcAft>
                <a:spcPts val="0"/>
              </a:spcAft>
              <a:buNone/>
            </a:pPr>
            <a:r>
              <a:rPr lang="en" sz="2400"/>
              <a:t>Minimizes distance from X1 points transformed by M to points X2.</a:t>
            </a:r>
            <a:endParaRPr sz="2400"/>
          </a:p>
          <a:p>
            <a:pPr marL="0" lvl="0" indent="0" algn="l" rtl="0">
              <a:spcBef>
                <a:spcPts val="1600"/>
              </a:spcBef>
              <a:spcAft>
                <a:spcPts val="1600"/>
              </a:spcAft>
              <a:buNone/>
            </a:pPr>
            <a:r>
              <a:rPr lang="en" sz="2400"/>
              <a:t>Set bottom row of M to zero with a 1 at the end.</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151"/>
        <p:cNvGrpSpPr/>
        <p:nvPr/>
      </p:nvGrpSpPr>
      <p:grpSpPr>
        <a:xfrm>
          <a:off x="0" y="0"/>
          <a:ext cx="0" cy="0"/>
          <a:chOff x="0" y="0"/>
          <a:chExt cx="0" cy="0"/>
        </a:xfrm>
      </p:grpSpPr>
      <p:sp>
        <p:nvSpPr>
          <p:cNvPr id="152" name="Google Shape;152;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Questions?</a:t>
            </a:r>
            <a:endParaRPr/>
          </a:p>
        </p:txBody>
      </p:sp>
      <p:sp>
        <p:nvSpPr>
          <p:cNvPr id="153" name="Google Shape;153;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Homework 4 Released Tonight</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-Will be most likely due Friday</a:t>
            </a:r>
            <a:endParaRPr/>
          </a:p>
          <a:p>
            <a:pPr marL="0" lvl="0" indent="0" algn="l" rtl="0">
              <a:spcBef>
                <a:spcPts val="1600"/>
              </a:spcBef>
              <a:spcAft>
                <a:spcPts val="0"/>
              </a:spcAft>
              <a:buNone/>
            </a:pPr>
            <a:r>
              <a:rPr lang="en"/>
              <a:t>-Due date will overlap with set 5, which will be released Wednesday as usual.</a:t>
            </a:r>
            <a:endParaRPr/>
          </a:p>
          <a:p>
            <a:pPr marL="0" lvl="0" indent="0" algn="l" rtl="0">
              <a:spcBef>
                <a:spcPts val="1600"/>
              </a:spcBef>
              <a:spcAft>
                <a:spcPts val="0"/>
              </a:spcAft>
              <a:buNone/>
            </a:pPr>
            <a:r>
              <a:rPr lang="en"/>
              <a:t>- Recommend to turn in Homework 4 by next wednesday</a:t>
            </a:r>
            <a:endParaRPr/>
          </a:p>
          <a:p>
            <a:pPr marL="0" lvl="0" indent="0" algn="l" rtl="0">
              <a:spcBef>
                <a:spcPts val="1600"/>
              </a:spcBef>
              <a:spcAft>
                <a:spcPts val="1600"/>
              </a:spcAft>
              <a:buNone/>
            </a:pPr>
            <a:r>
              <a:rPr lang="en"/>
              <a:t>	- Set 4 is intentionally easy (hopefully), should give you time to prepare for midterms in other classes.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Recap</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cuBLAS is CUDA’s linear algebra library!</a:t>
            </a:r>
            <a:endParaRPr/>
          </a:p>
          <a:p>
            <a:pPr marL="457200" lvl="0" indent="-342900" algn="l" rtl="0">
              <a:spcBef>
                <a:spcPts val="0"/>
              </a:spcBef>
              <a:spcAft>
                <a:spcPts val="0"/>
              </a:spcAft>
              <a:buSzPts val="1800"/>
              <a:buChar char="-"/>
            </a:pPr>
            <a:r>
              <a:rPr lang="en"/>
              <a:t>Good for operations between vectors, matrices, etc. </a:t>
            </a:r>
            <a:endParaRPr/>
          </a:p>
          <a:p>
            <a:pPr marL="914400" lvl="1" indent="-317500" algn="l" rtl="0">
              <a:spcBef>
                <a:spcPts val="0"/>
              </a:spcBef>
              <a:spcAft>
                <a:spcPts val="0"/>
              </a:spcAft>
              <a:buSzPts val="1400"/>
              <a:buChar char="-"/>
            </a:pPr>
            <a:r>
              <a:rPr lang="en"/>
              <a:t>Feels like Matlab, Numpy, etc. E Z</a:t>
            </a:r>
            <a:endParaRPr/>
          </a:p>
          <a:p>
            <a:pPr marL="914400" lvl="1" indent="-317500" algn="l" rtl="0">
              <a:spcBef>
                <a:spcPts val="0"/>
              </a:spcBef>
              <a:spcAft>
                <a:spcPts val="0"/>
              </a:spcAft>
              <a:buSzPts val="1400"/>
              <a:buChar char="-"/>
            </a:pPr>
            <a:r>
              <a:rPr lang="en"/>
              <a:t>Heavily optimized</a:t>
            </a:r>
            <a:endParaRPr/>
          </a:p>
          <a:p>
            <a:pPr marL="914400" lvl="1" indent="-317500" algn="l" rtl="0">
              <a:spcBef>
                <a:spcPts val="0"/>
              </a:spcBef>
              <a:spcAft>
                <a:spcPts val="0"/>
              </a:spcAft>
              <a:buSzPts val="1400"/>
              <a:buChar char="-"/>
            </a:pPr>
            <a:r>
              <a:rPr lang="en"/>
              <a:t>Very general, can use in many applications. For example, many cublas functions subsume some of the reductions that we have been writing by hand so far such as parallelized max or parallelized sum.</a:t>
            </a:r>
            <a:endParaRPr/>
          </a:p>
          <a:p>
            <a:pPr marL="457200" lvl="0" indent="-342900" algn="l" rtl="0">
              <a:spcBef>
                <a:spcPts val="0"/>
              </a:spcBef>
              <a:spcAft>
                <a:spcPts val="0"/>
              </a:spcAft>
              <a:buSzPts val="1800"/>
              <a:buChar char="-"/>
            </a:pPr>
            <a:r>
              <a:rPr lang="en"/>
              <a:t>Why ever write your own kernels?</a:t>
            </a:r>
            <a:endParaRPr/>
          </a:p>
          <a:p>
            <a:pPr marL="914400" lvl="1" indent="-317500" algn="l" rtl="0">
              <a:spcBef>
                <a:spcPts val="0"/>
              </a:spcBef>
              <a:spcAft>
                <a:spcPts val="0"/>
              </a:spcAft>
              <a:buSzPts val="1400"/>
              <a:buChar char="-"/>
            </a:pPr>
            <a:r>
              <a:rPr lang="en"/>
              <a:t>More control, sometimes allows for less data i/o</a:t>
            </a:r>
            <a:endParaRPr/>
          </a:p>
          <a:p>
            <a:pPr marL="1371600" lvl="2" indent="-317500" algn="l" rtl="0">
              <a:spcBef>
                <a:spcPts val="0"/>
              </a:spcBef>
              <a:spcAft>
                <a:spcPts val="0"/>
              </a:spcAft>
              <a:buSzPts val="1400"/>
              <a:buChar char="-"/>
            </a:pPr>
            <a:r>
              <a:rPr lang="en"/>
              <a:t>Many calls can increase overhead</a:t>
            </a:r>
            <a:endParaRPr/>
          </a:p>
          <a:p>
            <a:pPr marL="1371600" lvl="2" indent="-317500" algn="l" rtl="0">
              <a:spcBef>
                <a:spcPts val="0"/>
              </a:spcBef>
              <a:spcAft>
                <a:spcPts val="0"/>
              </a:spcAft>
              <a:buSzPts val="1400"/>
              <a:buChar char="-"/>
            </a:pPr>
            <a:r>
              <a:rPr lang="en"/>
              <a:t>Bad support / growing environment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Today</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Finish covering cuBlas via example</a:t>
            </a:r>
            <a:endParaRPr/>
          </a:p>
          <a:p>
            <a:pPr marL="457200" lvl="0" indent="-342900" algn="l" rtl="0">
              <a:spcBef>
                <a:spcPts val="0"/>
              </a:spcBef>
              <a:spcAft>
                <a:spcPts val="0"/>
              </a:spcAft>
              <a:buSzPts val="1800"/>
              <a:buChar char="-"/>
            </a:pPr>
            <a:r>
              <a:rPr lang="en"/>
              <a:t>What is cuSolver?</a:t>
            </a:r>
            <a:endParaRPr/>
          </a:p>
          <a:p>
            <a:pPr marL="914400" lvl="1" indent="-317500" algn="l" rtl="0">
              <a:spcBef>
                <a:spcPts val="0"/>
              </a:spcBef>
              <a:spcAft>
                <a:spcPts val="0"/>
              </a:spcAft>
              <a:buSzPts val="1400"/>
              <a:buChar char="-"/>
            </a:pPr>
            <a:r>
              <a:rPr lang="en"/>
              <a:t>Matrix factorization</a:t>
            </a:r>
            <a:endParaRPr/>
          </a:p>
          <a:p>
            <a:pPr marL="914400" lvl="1" indent="-317500" algn="l" rtl="0">
              <a:spcBef>
                <a:spcPts val="0"/>
              </a:spcBef>
              <a:spcAft>
                <a:spcPts val="0"/>
              </a:spcAft>
              <a:buSzPts val="1400"/>
              <a:buChar char="-"/>
            </a:pPr>
            <a:r>
              <a:rPr lang="en"/>
              <a:t>Parallel LU solve</a:t>
            </a:r>
            <a:endParaRPr/>
          </a:p>
          <a:p>
            <a:pPr marL="457200" lvl="0" indent="-342900" algn="l" rtl="0">
              <a:spcBef>
                <a:spcPts val="0"/>
              </a:spcBef>
              <a:spcAft>
                <a:spcPts val="0"/>
              </a:spcAft>
              <a:buSzPts val="1800"/>
              <a:buChar char="-"/>
            </a:pPr>
            <a:r>
              <a:rPr lang="en"/>
              <a:t>Point alignment</a:t>
            </a:r>
            <a:endParaRPr/>
          </a:p>
          <a:p>
            <a:pPr marL="914400" lvl="1" indent="-317500" algn="l" rtl="0">
              <a:spcBef>
                <a:spcPts val="0"/>
              </a:spcBef>
              <a:spcAft>
                <a:spcPts val="0"/>
              </a:spcAft>
              <a:buSzPts val="1400"/>
              <a:buChar char="-"/>
            </a:pPr>
            <a:r>
              <a:rPr lang="en"/>
              <a:t>Like least squares</a:t>
            </a:r>
            <a:endParaRPr/>
          </a:p>
          <a:p>
            <a:pPr marL="914400" lvl="1" indent="-317500" algn="l" rtl="0">
              <a:spcBef>
                <a:spcPts val="0"/>
              </a:spcBef>
              <a:spcAft>
                <a:spcPts val="0"/>
              </a:spcAft>
              <a:buSzPts val="1400"/>
              <a:buChar char="-"/>
            </a:pPr>
            <a:r>
              <a:rPr lang="en"/>
              <a:t>Will solve for a linear transformation that matches one set of points to another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Cublas Example</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cuSolver</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There are primitive linear solver capabilities within cuBLAS</a:t>
            </a:r>
            <a:endParaRPr/>
          </a:p>
          <a:p>
            <a:pPr marL="914400" lvl="1" indent="-317500" algn="l" rtl="0">
              <a:spcBef>
                <a:spcPts val="0"/>
              </a:spcBef>
              <a:spcAft>
                <a:spcPts val="0"/>
              </a:spcAft>
              <a:buSzPts val="1400"/>
              <a:buChar char="-"/>
            </a:pPr>
            <a:r>
              <a:rPr lang="en"/>
              <a:t>Under BLAS-like extensions</a:t>
            </a:r>
            <a:endParaRPr/>
          </a:p>
          <a:p>
            <a:pPr marL="914400" lvl="1" indent="-317500" algn="l" rtl="0">
              <a:spcBef>
                <a:spcPts val="0"/>
              </a:spcBef>
              <a:spcAft>
                <a:spcPts val="0"/>
              </a:spcAft>
              <a:buSzPts val="1400"/>
              <a:buChar char="-"/>
            </a:pPr>
            <a:r>
              <a:rPr lang="en"/>
              <a:t>Mostly very primitive, not very well supported.</a:t>
            </a:r>
            <a:endParaRPr/>
          </a:p>
          <a:p>
            <a:pPr marL="457200" lvl="0" indent="-342900" algn="l" rtl="0">
              <a:spcBef>
                <a:spcPts val="0"/>
              </a:spcBef>
              <a:spcAft>
                <a:spcPts val="0"/>
              </a:spcAft>
              <a:buSzPts val="1800"/>
              <a:buChar char="-"/>
            </a:pPr>
            <a:r>
              <a:rPr lang="en"/>
              <a:t>cuSOLVER is entirely designed for solving linear systems</a:t>
            </a:r>
            <a:endParaRPr/>
          </a:p>
          <a:p>
            <a:pPr marL="457200" lvl="0" indent="-342900" algn="l" rtl="0">
              <a:spcBef>
                <a:spcPts val="0"/>
              </a:spcBef>
              <a:spcAft>
                <a:spcPts val="0"/>
              </a:spcAft>
              <a:buSzPts val="1800"/>
              <a:buChar char="-"/>
            </a:pPr>
            <a:r>
              <a:rPr lang="en"/>
              <a:t>Two big things:</a:t>
            </a:r>
            <a:endParaRPr/>
          </a:p>
          <a:p>
            <a:pPr marL="914400" lvl="1" indent="-317500" algn="l" rtl="0">
              <a:spcBef>
                <a:spcPts val="0"/>
              </a:spcBef>
              <a:spcAft>
                <a:spcPts val="0"/>
              </a:spcAft>
              <a:buSzPts val="1400"/>
              <a:buChar char="-"/>
            </a:pPr>
            <a:r>
              <a:rPr lang="en"/>
              <a:t>Factorizations</a:t>
            </a:r>
            <a:endParaRPr/>
          </a:p>
          <a:p>
            <a:pPr marL="914400" lvl="1" indent="-317500" algn="l" rtl="0">
              <a:spcBef>
                <a:spcPts val="0"/>
              </a:spcBef>
              <a:spcAft>
                <a:spcPts val="0"/>
              </a:spcAft>
              <a:buSzPts val="1400"/>
              <a:buChar char="-"/>
            </a:pPr>
            <a:r>
              <a:rPr lang="en"/>
              <a:t>Backsubstitution / solving factorized system</a:t>
            </a:r>
            <a:endParaRPr/>
          </a:p>
          <a:p>
            <a:pPr marL="1371600" lvl="2" indent="-317500" algn="l" rtl="0">
              <a:spcBef>
                <a:spcPts val="0"/>
              </a:spcBef>
              <a:spcAft>
                <a:spcPts val="0"/>
              </a:spcAft>
              <a:buSzPts val="1400"/>
              <a:buChar char="-"/>
            </a:pPr>
            <a:r>
              <a:rPr lang="en"/>
              <a:t>Great for dense linear systems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 linear system?</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Want to solve this problem:</a:t>
            </a:r>
            <a:endParaRPr/>
          </a:p>
          <a:p>
            <a:pPr marL="457200" lvl="0" indent="0" algn="l" rtl="0">
              <a:spcBef>
                <a:spcPts val="1600"/>
              </a:spcBef>
              <a:spcAft>
                <a:spcPts val="0"/>
              </a:spcAft>
              <a:buNone/>
            </a:pPr>
            <a:r>
              <a:rPr lang="en" sz="2400" i="1"/>
              <a:t>Ax = b</a:t>
            </a:r>
            <a:endParaRPr sz="2400" i="1"/>
          </a:p>
          <a:p>
            <a:pPr marL="0" lvl="0" indent="0" algn="l" rtl="0">
              <a:spcBef>
                <a:spcPts val="1600"/>
              </a:spcBef>
              <a:spcAft>
                <a:spcPts val="0"/>
              </a:spcAft>
              <a:buNone/>
            </a:pPr>
            <a:r>
              <a:rPr lang="en" i="1"/>
              <a:t>Know matrix A, know vector b, want to determine what vector x is. </a:t>
            </a:r>
            <a:endParaRPr/>
          </a:p>
          <a:p>
            <a:pPr marL="0" lvl="0" indent="0" algn="l" rtl="0">
              <a:spcBef>
                <a:spcPts val="1600"/>
              </a:spcBef>
              <a:spcAft>
                <a:spcPts val="0"/>
              </a:spcAft>
              <a:buNone/>
            </a:pPr>
            <a:r>
              <a:rPr lang="en"/>
              <a:t>Naive solution: Invert A if possible!</a:t>
            </a:r>
            <a:endParaRPr/>
          </a:p>
          <a:p>
            <a:pPr marL="457200" lvl="0" indent="0" algn="l" rtl="0">
              <a:spcBef>
                <a:spcPts val="1600"/>
              </a:spcBef>
              <a:spcAft>
                <a:spcPts val="0"/>
              </a:spcAft>
              <a:buNone/>
            </a:pPr>
            <a:r>
              <a:rPr lang="en"/>
              <a:t>X = A</a:t>
            </a:r>
            <a:r>
              <a:rPr lang="en" baseline="30000"/>
              <a:t>-1</a:t>
            </a:r>
            <a:r>
              <a:rPr lang="en"/>
              <a:t>b</a:t>
            </a:r>
            <a:endParaRPr/>
          </a:p>
          <a:p>
            <a:pPr marL="0" lvl="0" indent="0" algn="l" rtl="0">
              <a:spcBef>
                <a:spcPts val="1600"/>
              </a:spcBef>
              <a:spcAft>
                <a:spcPts val="1600"/>
              </a:spcAft>
              <a:buNone/>
            </a:pPr>
            <a:r>
              <a:rPr lang="en"/>
              <a:t>Worst solution! Bad numerical stability (same reason that 1/x generally unstable if x is small).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Naming Convention -- Like cuBLAS</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224400"/>
                </a:solidFill>
                <a:highlight>
                  <a:srgbClr val="F4F7F0"/>
                </a:highlight>
                <a:latin typeface="Consolas"/>
                <a:ea typeface="Consolas"/>
                <a:cs typeface="Consolas"/>
                <a:sym typeface="Consolas"/>
              </a:rPr>
              <a:t>cusolverDn</a:t>
            </a:r>
            <a:r>
              <a:rPr lang="en" sz="3600">
                <a:solidFill>
                  <a:srgbClr val="000000"/>
                </a:solidFill>
                <a:highlight>
                  <a:srgbClr val="FFFFFF"/>
                </a:highlight>
                <a:latin typeface="Trebuchet MS"/>
                <a:ea typeface="Trebuchet MS"/>
                <a:cs typeface="Trebuchet MS"/>
                <a:sym typeface="Trebuchet MS"/>
              </a:rPr>
              <a:t>&lt;</a:t>
            </a:r>
            <a:r>
              <a:rPr lang="en" sz="3600">
                <a:solidFill>
                  <a:srgbClr val="224400"/>
                </a:solidFill>
                <a:highlight>
                  <a:srgbClr val="F4F7F0"/>
                </a:highlight>
                <a:latin typeface="Consolas"/>
                <a:ea typeface="Consolas"/>
                <a:cs typeface="Consolas"/>
                <a:sym typeface="Consolas"/>
              </a:rPr>
              <a:t>t</a:t>
            </a:r>
            <a:r>
              <a:rPr lang="en" sz="3600">
                <a:solidFill>
                  <a:srgbClr val="000000"/>
                </a:solidFill>
                <a:highlight>
                  <a:srgbClr val="FFFFFF"/>
                </a:highlight>
                <a:latin typeface="Trebuchet MS"/>
                <a:ea typeface="Trebuchet MS"/>
                <a:cs typeface="Trebuchet MS"/>
                <a:sym typeface="Trebuchet MS"/>
              </a:rPr>
              <a:t>&gt;&lt;</a:t>
            </a:r>
            <a:r>
              <a:rPr lang="en" sz="3600">
                <a:solidFill>
                  <a:srgbClr val="224400"/>
                </a:solidFill>
                <a:highlight>
                  <a:srgbClr val="F4F7F0"/>
                </a:highlight>
                <a:latin typeface="Consolas"/>
                <a:ea typeface="Consolas"/>
                <a:cs typeface="Consolas"/>
                <a:sym typeface="Consolas"/>
              </a:rPr>
              <a:t>operation</a:t>
            </a:r>
            <a:r>
              <a:rPr lang="en" sz="3600">
                <a:solidFill>
                  <a:srgbClr val="000000"/>
                </a:solidFill>
                <a:highlight>
                  <a:srgbClr val="FFFFFF"/>
                </a:highlight>
                <a:latin typeface="Trebuchet MS"/>
                <a:ea typeface="Trebuchet MS"/>
                <a:cs typeface="Trebuchet MS"/>
                <a:sym typeface="Trebuchet MS"/>
              </a:rPr>
              <a:t>&gt;</a:t>
            </a:r>
            <a:endParaRPr sz="3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Also Has handle</a:t>
            </a:r>
            <a:endParaRPr/>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24400"/>
                </a:solidFill>
                <a:highlight>
                  <a:srgbClr val="EAEFE0"/>
                </a:highlight>
                <a:latin typeface="Consolas"/>
                <a:ea typeface="Consolas"/>
                <a:cs typeface="Consolas"/>
                <a:sym typeface="Consolas"/>
              </a:rPr>
              <a:t>cusolverStatus_t </a:t>
            </a:r>
            <a:endParaRPr>
              <a:solidFill>
                <a:srgbClr val="224400"/>
              </a:solidFill>
              <a:highlight>
                <a:srgbClr val="EAEFE0"/>
              </a:highlight>
              <a:latin typeface="Consolas"/>
              <a:ea typeface="Consolas"/>
              <a:cs typeface="Consolas"/>
              <a:sym typeface="Consolas"/>
            </a:endParaRPr>
          </a:p>
          <a:p>
            <a:pPr marL="76200" marR="76200" lvl="0" indent="0" algn="l" rtl="0">
              <a:spcBef>
                <a:spcPts val="1600"/>
              </a:spcBef>
              <a:spcAft>
                <a:spcPts val="0"/>
              </a:spcAft>
              <a:buNone/>
            </a:pPr>
            <a:r>
              <a:rPr lang="en">
                <a:solidFill>
                  <a:srgbClr val="224400"/>
                </a:solidFill>
                <a:highlight>
                  <a:srgbClr val="EAEFE0"/>
                </a:highlight>
                <a:latin typeface="Consolas"/>
                <a:ea typeface="Consolas"/>
                <a:cs typeface="Consolas"/>
                <a:sym typeface="Consolas"/>
              </a:rPr>
              <a:t>cusolverDnCreate(cusolverDnHandle_t *handle);</a:t>
            </a:r>
            <a:endParaRPr>
              <a:solidFill>
                <a:srgbClr val="224400"/>
              </a:solidFill>
              <a:highlight>
                <a:srgbClr val="EAEFE0"/>
              </a:highlight>
              <a:latin typeface="Consolas"/>
              <a:ea typeface="Consolas"/>
              <a:cs typeface="Consolas"/>
              <a:sym typeface="Consolas"/>
            </a:endParaRPr>
          </a:p>
          <a:p>
            <a:pPr marL="0" lvl="0" indent="0" algn="l" rtl="0">
              <a:spcBef>
                <a:spcPts val="1100"/>
              </a:spcBef>
              <a:spcAft>
                <a:spcPts val="1600"/>
              </a:spcAft>
              <a:buNone/>
            </a:pPr>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518</Words>
  <Application>Microsoft Macintosh PowerPoint</Application>
  <PresentationFormat>On-screen Show (16:9)</PresentationFormat>
  <Paragraphs>93</Paragraphs>
  <Slides>17</Slides>
  <Notes>17</Notes>
  <HiddenSlides>0</HiddenSlides>
  <MMClips>0</MMClips>
  <ScaleCrop>false</ScaleCrop>
  <HeadingPairs>
    <vt:vector size="4" baseType="variant">
      <vt:variant>
        <vt:lpstr>Design Template</vt:lpstr>
      </vt:variant>
      <vt:variant>
        <vt:i4>1</vt:i4>
      </vt:variant>
      <vt:variant>
        <vt:lpstr>Slide Titles</vt:lpstr>
      </vt:variant>
      <vt:variant>
        <vt:i4>17</vt:i4>
      </vt:variant>
    </vt:vector>
  </HeadingPairs>
  <TitlesOfParts>
    <vt:vector size="18" baseType="lpstr">
      <vt:lpstr>Simple Dark</vt:lpstr>
      <vt:lpstr>CS 179: Lecture 12 Recitation</vt:lpstr>
      <vt:lpstr>Homework 4 Released Tonight</vt:lpstr>
      <vt:lpstr>Recap</vt:lpstr>
      <vt:lpstr>Today</vt:lpstr>
      <vt:lpstr>Cublas Example</vt:lpstr>
      <vt:lpstr>What is cuSolver</vt:lpstr>
      <vt:lpstr>What is a linear system?</vt:lpstr>
      <vt:lpstr>Naming Convention -- Like cuBLAS</vt:lpstr>
      <vt:lpstr>Also Has handle</vt:lpstr>
      <vt:lpstr>Factorizations?</vt:lpstr>
      <vt:lpstr>Why useful?</vt:lpstr>
      <vt:lpstr>Solving triangular matrices is easy!</vt:lpstr>
      <vt:lpstr>Multiple RHS</vt:lpstr>
      <vt:lpstr>How to solve on the hw?</vt:lpstr>
      <vt:lpstr>Point Alignment</vt:lpstr>
      <vt:lpstr>Multiple RHS!</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179: Lecture 12 Recitation</dc:title>
  <cp:lastModifiedBy>Andreas Stathopoulos</cp:lastModifiedBy>
  <cp:revision>1</cp:revision>
  <dcterms:created xsi:type="dcterms:W3CDTF">2019-04-27T19:21:45Z</dcterms:created>
  <dcterms:modified xsi:type="dcterms:W3CDTF">2019-04-27T19:21:55Z</dcterms:modified>
</cp:coreProperties>
</file>