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40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307" r:id="rId10"/>
    <p:sldId id="270" r:id="rId11"/>
    <p:sldId id="263" r:id="rId12"/>
    <p:sldId id="287" r:id="rId13"/>
    <p:sldId id="288" r:id="rId14"/>
    <p:sldId id="264" r:id="rId15"/>
    <p:sldId id="289" r:id="rId16"/>
    <p:sldId id="290" r:id="rId17"/>
    <p:sldId id="300" r:id="rId18"/>
    <p:sldId id="304" r:id="rId19"/>
    <p:sldId id="297" r:id="rId20"/>
    <p:sldId id="301" r:id="rId21"/>
    <p:sldId id="302" r:id="rId22"/>
    <p:sldId id="303" r:id="rId23"/>
    <p:sldId id="266" r:id="rId24"/>
    <p:sldId id="298" r:id="rId25"/>
    <p:sldId id="279" r:id="rId26"/>
    <p:sldId id="299" r:id="rId27"/>
    <p:sldId id="295" r:id="rId28"/>
    <p:sldId id="282" r:id="rId29"/>
    <p:sldId id="280" r:id="rId30"/>
    <p:sldId id="291" r:id="rId31"/>
    <p:sldId id="292" r:id="rId32"/>
    <p:sldId id="293" r:id="rId33"/>
    <p:sldId id="294" r:id="rId34"/>
    <p:sldId id="285" r:id="rId35"/>
    <p:sldId id="275" r:id="rId36"/>
    <p:sldId id="278" r:id="rId37"/>
    <p:sldId id="296" r:id="rId38"/>
    <p:sldId id="306" r:id="rId3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AD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9111" autoAdjust="0"/>
  </p:normalViewPr>
  <p:slideViewPr>
    <p:cSldViewPr snapToGrid="0">
      <p:cViewPr varScale="1">
        <p:scale>
          <a:sx n="77" d="100"/>
          <a:sy n="77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CE97F4-8C93-436C-90D4-EE41759B2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AFC1B-42EE-45D2-870E-7BFA66686D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9AFE9-89F6-4B54-9825-68514DFB9368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11A2784-6BEA-4953-85F5-80DCF99A6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8E9ABF-0C65-4557-A641-48E67B15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AAF5-E7E7-426D-B81E-D1AD73BB7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795EB-5118-4E1A-A435-1F6CD2CD5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D3FD-8162-418F-8D84-6A95FE198D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 Wilson (MIT) – things ML is not good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70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8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mentioning Johnson-</a:t>
            </a:r>
            <a:r>
              <a:rPr lang="en-US" dirty="0" err="1"/>
              <a:t>Lindenstrass</a:t>
            </a:r>
            <a:r>
              <a:rPr lang="en-US" dirty="0"/>
              <a:t> Theorem + picture (one slide) – </a:t>
            </a:r>
            <a:r>
              <a:rPr lang="en-US"/>
              <a:t>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One hot vectors: say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classes. 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class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corresponds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1, 0, 0, 0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class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has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=(0, 1, 0, 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class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has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=(0, 0, 1, 0)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class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 0, 1, 0)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One hot vectors: say we have </a:t>
                </a:r>
                <a:r>
                  <a:rPr lang="en-US" b="0" i="0">
                    <a:latin typeface="Cambria Math" panose="02040503050406030204" pitchFamily="18" charset="0"/>
                  </a:rPr>
                  <a:t>𝑚=4</a:t>
                </a:r>
                <a:r>
                  <a:rPr lang="en-US" dirty="0"/>
                  <a:t> classes. Then, </a:t>
                </a:r>
                <a:r>
                  <a:rPr lang="en-US" b="0" i="0">
                    <a:latin typeface="Cambria Math" panose="02040503050406030204" pitchFamily="18" charset="0"/>
                  </a:rPr>
                  <a:t>class(𝑥)=1</a:t>
                </a:r>
                <a:r>
                  <a:rPr lang="en-US" dirty="0"/>
                  <a:t> corresponds to </a:t>
                </a:r>
                <a:r>
                  <a:rPr lang="en-US" b="0" i="0">
                    <a:latin typeface="Cambria Math" panose="02040503050406030204" pitchFamily="18" charset="0"/>
                  </a:rPr>
                  <a:t>𝑦=(1, 0, 0, 0)</a:t>
                </a:r>
                <a:r>
                  <a:rPr lang="en-US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class(𝑥)=2</a:t>
                </a:r>
                <a:r>
                  <a:rPr lang="en-US" dirty="0"/>
                  <a:t> has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𝑦=(0, 1, 0, 0)</a:t>
                </a:r>
                <a:r>
                  <a:rPr lang="en-US" dirty="0"/>
                  <a:t>, </a:t>
                </a:r>
                <a:r>
                  <a:rPr lang="en-US" b="0" i="0" dirty="0">
                    <a:latin typeface="Cambria Math" panose="02040503050406030204" pitchFamily="18" charset="0"/>
                  </a:rPr>
                  <a:t>class(𝑥)=3</a:t>
                </a:r>
                <a:r>
                  <a:rPr lang="en-US" dirty="0"/>
                  <a:t> has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𝑦=(0, 0, 1, 0)</a:t>
                </a:r>
                <a:r>
                  <a:rPr lang="en-US" dirty="0"/>
                  <a:t>, and </a:t>
                </a:r>
                <a:r>
                  <a:rPr lang="en-US" b="0" i="0">
                    <a:latin typeface="Cambria Math" panose="02040503050406030204" pitchFamily="18" charset="0"/>
                  </a:rPr>
                  <a:t>class(𝑥)=4</a:t>
                </a:r>
                <a:r>
                  <a:rPr lang="en-US" dirty="0"/>
                  <a:t> has </a:t>
                </a:r>
                <a:r>
                  <a:rPr lang="en-US" b="0" i="0">
                    <a:latin typeface="Cambria Math" panose="02040503050406030204" pitchFamily="18" charset="0"/>
                  </a:rPr>
                  <a:t>𝑦=(0, 0, 1, 0)</a:t>
                </a:r>
                <a:r>
                  <a:rPr lang="en-US" dirty="0"/>
                  <a:t>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1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One hot vectors: say we have </a:t>
                </a:r>
                <a:r>
                  <a:rPr lang="en-US" b="0" i="0">
                    <a:latin typeface="Cambria Math" panose="02040503050406030204" pitchFamily="18" charset="0"/>
                  </a:rPr>
                  <a:t>𝑚=4</a:t>
                </a:r>
                <a:r>
                  <a:rPr lang="en-US" dirty="0"/>
                  <a:t> classes. Then, </a:t>
                </a:r>
                <a:r>
                  <a:rPr lang="en-US" b="0" i="0">
                    <a:latin typeface="Cambria Math" panose="02040503050406030204" pitchFamily="18" charset="0"/>
                  </a:rPr>
                  <a:t>class(𝑥)=1</a:t>
                </a:r>
                <a:r>
                  <a:rPr lang="en-US" dirty="0"/>
                  <a:t> corresponds to </a:t>
                </a:r>
                <a:r>
                  <a:rPr lang="en-US" b="0" i="0">
                    <a:latin typeface="Cambria Math" panose="02040503050406030204" pitchFamily="18" charset="0"/>
                  </a:rPr>
                  <a:t>𝑦=(1, 0, 0, 0)</a:t>
                </a:r>
                <a:r>
                  <a:rPr lang="en-US" dirty="0"/>
                  <a:t>, </a:t>
                </a:r>
                <a:r>
                  <a:rPr lang="en-US" b="0" i="0">
                    <a:latin typeface="Cambria Math" panose="02040503050406030204" pitchFamily="18" charset="0"/>
                  </a:rPr>
                  <a:t>class(𝑥)=2</a:t>
                </a:r>
                <a:r>
                  <a:rPr lang="en-US" dirty="0"/>
                  <a:t> has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𝑦=(0, 1, 0, 0)</a:t>
                </a:r>
                <a:r>
                  <a:rPr lang="en-US" dirty="0"/>
                  <a:t>, </a:t>
                </a:r>
                <a:r>
                  <a:rPr lang="en-US" b="0" i="0" dirty="0">
                    <a:latin typeface="Cambria Math" panose="02040503050406030204" pitchFamily="18" charset="0"/>
                  </a:rPr>
                  <a:t>class(𝑥)=3</a:t>
                </a:r>
                <a:r>
                  <a:rPr lang="en-US" dirty="0"/>
                  <a:t> has</a:t>
                </a:r>
                <a:r>
                  <a:rPr lang="en-US" baseline="0" dirty="0"/>
                  <a:t>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𝑦=(0, 0, 1, 0)</a:t>
                </a:r>
                <a:r>
                  <a:rPr lang="en-US" dirty="0"/>
                  <a:t>, and </a:t>
                </a:r>
                <a:r>
                  <a:rPr lang="en-US" b="0" i="0">
                    <a:latin typeface="Cambria Math" panose="02040503050406030204" pitchFamily="18" charset="0"/>
                  </a:rPr>
                  <a:t>class(𝑥)=4</a:t>
                </a:r>
                <a:r>
                  <a:rPr lang="en-US" dirty="0"/>
                  <a:t> has </a:t>
                </a:r>
                <a:r>
                  <a:rPr lang="en-US" b="0" i="0">
                    <a:latin typeface="Cambria Math" panose="02040503050406030204" pitchFamily="18" charset="0"/>
                  </a:rPr>
                  <a:t>𝑦=(0, 0, 1, 0)</a:t>
                </a:r>
                <a:r>
                  <a:rPr lang="en-US" dirty="0"/>
                  <a:t>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you don’t see why the last step is true, just multiply each of the probability functions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you don’t see why the last step is true, just multiply each of the probability functions by </a:t>
                </a:r>
                <a:r>
                  <a:rPr lang="en-US" b="0" i="0">
                    <a:latin typeface="Cambria Math" panose="02040503050406030204" pitchFamily="18" charset="0"/>
                  </a:rPr>
                  <a:t>exp(〖𝑤^((0) )〗^𝑇 𝑥)/exp(〖𝑤^((0) )〗^𝑇 𝑥)</a:t>
                </a:r>
                <a:r>
                  <a:rPr lang="en-US" dirty="0"/>
                  <a:t>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07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pair, multiplying</a:t>
                </a:r>
                <a:r>
                  <a:rPr lang="en-US" baseline="0" dirty="0"/>
                  <a:t>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baseline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in the inner sum extracts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only for the TRUE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Thus, we ONLY</a:t>
                </a:r>
                <a:r>
                  <a:rPr lang="en-US" baseline="0" dirty="0"/>
                  <a:t> penalize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, and</a:t>
                </a:r>
                <a:r>
                  <a:rPr lang="en-US" baseline="0" dirty="0"/>
                  <a:t> not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. This is still okay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distribution;</a:t>
                </a:r>
                <a:r>
                  <a:rPr lang="en-US" baseline="0" dirty="0"/>
                  <a:t> if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0" baseline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then we MUST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including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This</a:t>
                </a:r>
                <a:r>
                  <a:rPr lang="en-US" baseline="0" dirty="0"/>
                  <a:t> is just an intuitive treatment of the cross-entropy! It has formal foundations in information theory, but that’s beyond the scope of this class.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</a:t>
                </a:r>
                <a:r>
                  <a:rPr lang="en-US" b="0" i="0">
                    <a:latin typeface="Cambria Math" panose="02040503050406030204" pitchFamily="18" charset="0"/>
                  </a:rPr>
                  <a:t>(𝑥^((𝑖) ),𝑦^((𝑖) ) )</a:t>
                </a:r>
                <a:r>
                  <a:rPr lang="en-US" dirty="0"/>
                  <a:t> pair, multiplying</a:t>
                </a:r>
                <a:r>
                  <a:rPr lang="en-US" baseline="0" dirty="0"/>
                  <a:t> by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𝑦_𝑘^((𝑖) )</a:t>
                </a:r>
                <a:r>
                  <a:rPr lang="en-US" dirty="0"/>
                  <a:t> in the inner sum extracts </a:t>
                </a:r>
                <a:r>
                  <a:rPr lang="en-US" b="0" i="0">
                    <a:latin typeface="Cambria Math" panose="02040503050406030204" pitchFamily="18" charset="0"/>
                  </a:rPr>
                  <a:t>ln(𝑝_𝑘 (𝑥^((𝑖) );</a:t>
                </a:r>
                <a:r>
                  <a:rPr lang="en-US" b="1" i="0">
                    <a:latin typeface="Cambria Math" panose="02040503050406030204" pitchFamily="18" charset="0"/>
                  </a:rPr>
                  <a:t>𝐖</a:t>
                </a:r>
                <a:r>
                  <a:rPr lang="en-US" b="0" i="0">
                    <a:latin typeface="Cambria Math" panose="02040503050406030204" pitchFamily="18" charset="0"/>
                  </a:rPr>
                  <a:t>))</a:t>
                </a:r>
                <a:r>
                  <a:rPr lang="en-US" dirty="0"/>
                  <a:t> only for the TRUE class </a:t>
                </a:r>
                <a:r>
                  <a:rPr lang="en-US" b="0" i="0">
                    <a:latin typeface="Cambria Math" panose="02040503050406030204" pitchFamily="18" charset="0"/>
                  </a:rPr>
                  <a:t>𝑘</a:t>
                </a:r>
                <a:r>
                  <a:rPr lang="en-US" dirty="0"/>
                  <a:t>! Thus, we ONLY</a:t>
                </a:r>
                <a:r>
                  <a:rPr lang="en-US" baseline="0" dirty="0"/>
                  <a:t> penalize cases where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𝑦_𝑘=1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𝑝_𝑘 (𝑥;</a:t>
                </a:r>
                <a:r>
                  <a:rPr lang="en-US" b="1" i="0">
                    <a:latin typeface="Cambria Math" panose="02040503050406030204" pitchFamily="18" charset="0"/>
                  </a:rPr>
                  <a:t>𝐖</a:t>
                </a:r>
                <a:r>
                  <a:rPr lang="en-US" b="0" i="0">
                    <a:latin typeface="Cambria Math" panose="02040503050406030204" pitchFamily="18" charset="0"/>
                  </a:rPr>
                  <a:t>)≪1</a:t>
                </a:r>
                <a:r>
                  <a:rPr lang="en-US" dirty="0"/>
                  <a:t>, and</a:t>
                </a:r>
                <a:r>
                  <a:rPr lang="en-US" baseline="0" dirty="0"/>
                  <a:t> not cases where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𝑦_𝑗=0</a:t>
                </a:r>
                <a:r>
                  <a:rPr lang="en-US" dirty="0"/>
                  <a:t> and </a:t>
                </a:r>
                <a:r>
                  <a:rPr lang="en-US" b="0" i="0">
                    <a:latin typeface="Cambria Math" panose="02040503050406030204" pitchFamily="18" charset="0"/>
                  </a:rPr>
                  <a:t>1−𝑝_𝑗 (𝑥;</a:t>
                </a:r>
                <a:r>
                  <a:rPr lang="en-US" b="1" i="0">
                    <a:latin typeface="Cambria Math" panose="02040503050406030204" pitchFamily="18" charset="0"/>
                  </a:rPr>
                  <a:t>𝐖</a:t>
                </a:r>
                <a:r>
                  <a:rPr lang="en-US" b="0" i="0">
                    <a:latin typeface="Cambria Math" panose="02040503050406030204" pitchFamily="18" charset="0"/>
                  </a:rPr>
                  <a:t>)≪1</a:t>
                </a:r>
                <a:r>
                  <a:rPr lang="en-US" dirty="0"/>
                  <a:t>. This is still okay because </a:t>
                </a:r>
                <a:r>
                  <a:rPr lang="en-US" b="0" i="0">
                    <a:latin typeface="Cambria Math" panose="02040503050406030204" pitchFamily="18" charset="0"/>
                  </a:rPr>
                  <a:t>𝑝(𝑥;</a:t>
                </a:r>
                <a:r>
                  <a:rPr lang="en-US" b="1" i="0">
                    <a:latin typeface="Cambria Math" panose="02040503050406030204" pitchFamily="18" charset="0"/>
                  </a:rPr>
                  <a:t>𝐖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n-US" dirty="0"/>
                  <a:t> defines a probability distribution;</a:t>
                </a:r>
                <a:r>
                  <a:rPr lang="en-US" baseline="0" dirty="0"/>
                  <a:t> if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1−𝑝_𝑗 (𝑥;</a:t>
                </a:r>
                <a:r>
                  <a:rPr lang="en-US" b="1" i="0" baseline="0">
                    <a:latin typeface="Cambria Math" panose="02040503050406030204" pitchFamily="18" charset="0"/>
                  </a:rPr>
                  <a:t>𝐖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)≪1</a:t>
                </a:r>
                <a:r>
                  <a:rPr lang="en-US" dirty="0"/>
                  <a:t> for any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, then we MUST have </a:t>
                </a:r>
                <a:r>
                  <a:rPr lang="en-US" b="0" i="0">
                    <a:latin typeface="Cambria Math" panose="02040503050406030204" pitchFamily="18" charset="0"/>
                  </a:rPr>
                  <a:t>𝑝_𝑖 (𝑥;</a:t>
                </a:r>
                <a:r>
                  <a:rPr lang="en-US" b="1" i="0">
                    <a:latin typeface="Cambria Math" panose="02040503050406030204" pitchFamily="18" charset="0"/>
                  </a:rPr>
                  <a:t>𝐖</a:t>
                </a:r>
                <a:r>
                  <a:rPr lang="en-US" b="0" i="0">
                    <a:latin typeface="Cambria Math" panose="02040503050406030204" pitchFamily="18" charset="0"/>
                  </a:rPr>
                  <a:t>)≪1</a:t>
                </a:r>
                <a:r>
                  <a:rPr lang="en-US" dirty="0"/>
                  <a:t> for all </a:t>
                </a:r>
                <a:r>
                  <a:rPr lang="en-US" b="0" i="0">
                    <a:latin typeface="Cambria Math" panose="02040503050406030204" pitchFamily="18" charset="0"/>
                  </a:rPr>
                  <a:t>𝑖≠𝑗</a:t>
                </a:r>
                <a:r>
                  <a:rPr lang="en-US" dirty="0"/>
                  <a:t>, including the </a:t>
                </a:r>
                <a:r>
                  <a:rPr lang="en-US" b="0" i="0">
                    <a:latin typeface="Cambria Math" panose="02040503050406030204" pitchFamily="18" charset="0"/>
                  </a:rPr>
                  <a:t>𝑗</a:t>
                </a:r>
                <a:r>
                  <a:rPr lang="en-US" dirty="0"/>
                  <a:t> for which </a:t>
                </a:r>
                <a:r>
                  <a:rPr lang="en-US" b="0" i="0">
                    <a:latin typeface="Cambria Math" panose="02040503050406030204" pitchFamily="18" charset="0"/>
                  </a:rPr>
                  <a:t>𝑦_𝑗=1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3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3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Change “what does close mean?” to “what does optimal mean?” – move “</a:t>
                </a:r>
                <a:r>
                  <a:rPr lang="en-US" sz="1200" b="0" dirty="0"/>
                  <a:t>We want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𝑓(𝑥;𝑤)</a:t>
                </a:r>
                <a:r>
                  <a:rPr lang="en-US" sz="1200" dirty="0"/>
                  <a:t> consistently close to the true solution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𝑦</a:t>
                </a:r>
                <a:r>
                  <a:rPr lang="en-US" sz="1200" dirty="0"/>
                  <a:t> for any input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𝑥</a:t>
                </a:r>
                <a:r>
                  <a:rPr lang="en-US" sz="1200" dirty="0"/>
                  <a:t>” on</a:t>
                </a:r>
                <a:r>
                  <a:rPr lang="en-US" sz="1200" baseline="0" dirty="0"/>
                  <a:t> previous slide under this point</a:t>
                </a:r>
                <a:endParaRPr lang="en-US" sz="12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8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6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 per step is proportional to the size of the gradient at that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6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frequency of contour lines = magnitude of gradient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2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23BCA-F8E9-4BDD-B93B-184FC3D76F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9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0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9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1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7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12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Rj34o4hN4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93E5-4A77-404B-BCED-28F9789D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108" y="1341783"/>
            <a:ext cx="7766936" cy="17228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CS 179: Lecture 13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4F85F8-564B-40C5-A007-B48774EA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108" y="3244933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Intro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3610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825515"/>
                <a:ext cx="8875039" cy="472292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33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9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5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3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d>
                            <m:dPr>
                              <m:ctrlP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" b="1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3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9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𝕀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sz="3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3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3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m:rPr>
                                <m:brk m:alnAt="7"/>
                              </m:rPr>
                              <a:rPr lang="en-US" sz="33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3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3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3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true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mr>
                      </m:m>
                    </m:oMath>
                  </m:oMathPara>
                </a14:m>
                <a:endParaRPr lang="en-US" sz="33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825515"/>
                <a:ext cx="8875039" cy="47229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40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Statistical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06247"/>
                <a:ext cx="8875039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data), how do we accurately predict an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given an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One solution: a model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parametrized by a vector (or matrix)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denoted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The task is finding a set of </a:t>
                </a:r>
                <a:r>
                  <a:rPr lang="en-US" sz="30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optimal</a:t>
                </a:r>
                <a:r>
                  <a:rPr lang="en-US" sz="3000" dirty="0"/>
                  <a:t> </a:t>
                </a:r>
                <a:r>
                  <a:rPr lang="en-US" sz="3000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3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06247"/>
                <a:ext cx="8875039" cy="4722921"/>
              </a:xfrm>
              <a:blipFill>
                <a:blip r:embed="rId3"/>
                <a:stretch>
                  <a:fillRect l="-1168" r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2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Fitting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805637"/>
                <a:ext cx="8875039" cy="4722921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So what does optimal mean?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Under some measure of closeness, we want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to be as close as possible to the true solution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for any input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This measure of closeness is called a 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loss function</a:t>
                </a:r>
                <a:r>
                  <a:rPr lang="en-US" sz="3200" dirty="0">
                    <a:solidFill>
                      <a:schemeClr val="tx1"/>
                    </a:solidFill>
                  </a:rPr>
                  <a:t> or 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objective function</a:t>
                </a:r>
                <a:r>
                  <a:rPr lang="en-US" sz="3200" dirty="0">
                    <a:solidFill>
                      <a:schemeClr val="tx1"/>
                    </a:solidFill>
                  </a:rPr>
                  <a:t> and is denoted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-- it depends on our data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!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To fit a model, we try to find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that 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i.e. an 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optimal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805637"/>
                <a:ext cx="8875039" cy="4722921"/>
              </a:xfrm>
              <a:blipFill>
                <a:blip r:embed="rId3"/>
                <a:stretch>
                  <a:fillRect l="-1168" r="-1236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36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Fitting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805637"/>
                <a:ext cx="8875039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What characterizes a good loss function?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Represents the magnitude of our model’s error on the data we are given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Penalizes large errors more than small ones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Continuous and differentiable in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Bonus points if it is also </a:t>
                </a:r>
                <a:r>
                  <a:rPr lang="en-US" sz="3000" i="1" dirty="0">
                    <a:solidFill>
                      <a:schemeClr val="tx1"/>
                    </a:solidFill>
                  </a:rPr>
                  <a:t>convex</a:t>
                </a:r>
                <a:r>
                  <a:rPr lang="en-US" sz="3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Continuity, differentiability, and convexity are to make minimization easier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805637"/>
                <a:ext cx="8875039" cy="4722921"/>
              </a:xfrm>
              <a:blipFill>
                <a:blip r:embed="rId2"/>
                <a:stretch>
                  <a:fillRect l="-1168" t="-1290" r="-2473"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878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Linear Regression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04FC06-9FC4-4123-8355-9118E8E02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94" y="3429000"/>
            <a:ext cx="6799508" cy="3310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D5713E7-2321-4E4A-875E-A2C02091D4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733" y="1729409"/>
                <a:ext cx="8875039" cy="16995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/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Below: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graphed.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D5713E7-2321-4E4A-875E-A2C02091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3" y="1729409"/>
                <a:ext cx="8875039" cy="1699591"/>
              </a:xfrm>
              <a:prstGeom prst="rect">
                <a:avLst/>
              </a:prstGeo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87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805637"/>
                <a:ext cx="8875039" cy="4722921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sz="3200" b="0" dirty="0">
                    <a:solidFill>
                      <a:schemeClr val="tx1"/>
                    </a:solidFill>
                  </a:rPr>
                  <a:t>What should we use as a loss function?</a:t>
                </a:r>
              </a:p>
              <a:p>
                <a:pPr marL="857250" lvl="1" indent="-457200"/>
                <a:r>
                  <a:rPr lang="en-US" sz="3000" b="0" dirty="0">
                    <a:solidFill>
                      <a:schemeClr val="tx1"/>
                    </a:solidFill>
                  </a:rPr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a real number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Mean-squared error is a good choice </a:t>
                </a:r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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457200" indent="-457200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</a:rPr>
                  <a:t> 				   </a:t>
                </a:r>
                <a14:m>
                  <m:oMath xmlns:m="http://schemas.openxmlformats.org/officeDocument/2006/math">
                    <m: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b="0" dirty="0">
                    <a:solidFill>
                      <a:schemeClr val="tx1"/>
                    </a:solidFill>
                  </a:rPr>
                  <a:t>				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′−</m:t>
                            </m:r>
                            <m:r>
                              <a:rPr lang="en-US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805637"/>
                <a:ext cx="8875039" cy="4722921"/>
              </a:xfrm>
              <a:blipFill>
                <a:blip r:embed="rId2"/>
                <a:stretch>
                  <a:fillRect l="-1168" t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76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06857"/>
                <a:ext cx="8875039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b="0" dirty="0">
                    <a:solidFill>
                      <a:schemeClr val="tx1"/>
                    </a:solidFill>
                  </a:rPr>
                  <a:t>How do we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argmin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𝑑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457200" indent="-457200"/>
                <a:r>
                  <a:rPr lang="en-US" sz="3200" b="0" dirty="0">
                    <a:solidFill>
                      <a:schemeClr val="tx1"/>
                    </a:solidFill>
                  </a:rPr>
                  <a:t>A function’s gradient points in the direction of steepest ascent, and its negative in the direction of steepest descent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Following the gradient downhill will cause us to converge to a local minimum!</a:t>
                </a:r>
                <a:endParaRPr lang="en-US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06857"/>
                <a:ext cx="8875039" cy="4722921"/>
              </a:xfr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76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Gradient Descent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89BD8-CEE1-4869-B9B3-72B27EEB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04" y="2130492"/>
            <a:ext cx="4473626" cy="41676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57FEC1-0613-4DCF-9A41-52A4621E6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080" y="2130492"/>
            <a:ext cx="4670444" cy="43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3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Gradient Descent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C13340-F4A2-4D2D-9BD0-5D568AC62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4" y="2030074"/>
            <a:ext cx="10478551" cy="45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2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86369"/>
                <a:ext cx="10514128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Fix some constant learning 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𝜂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0.03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is usually a good place to start)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randomly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Typically select each component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independently from some standard distribution (uniform, normal, etc.)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is still changing (hasn’t converged)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←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𝜂</m:t>
                    </m:r>
                    <m:r>
                      <m:rPr>
                        <m:sty m:val="p"/>
                      </m:rPr>
                      <a: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∇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  <m:d>
                      <m:d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;</m:t>
                        </m:r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𝐗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𝐘</m:t>
                        </m:r>
                      </m:e>
                    </m:d>
                  </m:oMath>
                </a14:m>
                <a:endParaRPr lang="en-US" sz="30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86369"/>
                <a:ext cx="10514128" cy="4722921"/>
              </a:xfrm>
              <a:blipFill>
                <a:blip r:embed="rId3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1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Goals of Weeks 5-6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6248"/>
            <a:ext cx="10891814" cy="443450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What is machine learning (ML) and when is it useful?</a:t>
            </a:r>
          </a:p>
          <a:p>
            <a:pPr marL="457200" indent="-457200"/>
            <a:r>
              <a:rPr lang="en-US" sz="3200" dirty="0"/>
              <a:t>Intro to major techniques and applications</a:t>
            </a:r>
          </a:p>
          <a:p>
            <a:pPr marL="781200" lvl="1" indent="-457200"/>
            <a:r>
              <a:rPr lang="en-US" sz="3000" dirty="0"/>
              <a:t>Give examples</a:t>
            </a:r>
          </a:p>
          <a:p>
            <a:pPr marL="457200" indent="-457200"/>
            <a:r>
              <a:rPr lang="en-US" sz="3200" dirty="0"/>
              <a:t>How can CUDA help?</a:t>
            </a:r>
          </a:p>
          <a:p>
            <a:pPr marL="457200" indent="-457200"/>
            <a:r>
              <a:rPr lang="en-US" sz="3200" dirty="0"/>
              <a:t>Departure from usual pattern: we will give the application first, and the CUDA later</a:t>
            </a:r>
          </a:p>
        </p:txBody>
      </p:sp>
    </p:spTree>
    <p:extLst>
      <p:ext uri="{BB962C8B-B14F-4D97-AF65-F5344CB8AC3E}">
        <p14:creationId xmlns:p14="http://schemas.microsoft.com/office/powerpoint/2010/main" val="1710112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86369"/>
                <a:ext cx="10534006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For mean squared error loss in linear regression,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</m:d>
                  </m:oMath>
                </a14:m>
                <a:endParaRPr lang="en-US" sz="30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457200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This is just linear algebra! GPUs are good at this kind of thing </a:t>
                </a:r>
              </a:p>
              <a:p>
                <a:pPr marL="457200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Why do we care?</a:t>
                </a:r>
              </a:p>
              <a:p>
                <a:pPr marL="857250" lvl="1" indent="-457200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;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is the model with th</a:t>
                </a:r>
                <a:r>
                  <a:rPr lang="en-US" sz="2800" dirty="0">
                    <a:sym typeface="Wingdings" panose="05000000000000000000" pitchFamily="2" charset="2"/>
                  </a:rPr>
                  <a:t>e </a:t>
                </a:r>
                <a:r>
                  <a:rPr lang="en-US" sz="28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lowest possible mean-squared error</a:t>
                </a:r>
                <a:r>
                  <a:rPr lang="en-US" sz="2800" dirty="0">
                    <a:sym typeface="Wingdings" panose="05000000000000000000" pitchFamily="2" charset="2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on our training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!</a:t>
                </a:r>
                <a:endParaRPr lang="en-US" sz="28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86369"/>
                <a:ext cx="10534006" cy="4722921"/>
              </a:xfrm>
              <a:blipFill>
                <a:blip r:embed="rId3"/>
                <a:stretch>
                  <a:fillRect l="-984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822240" cy="92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86369"/>
                <a:ext cx="10822240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The previous algorithm computes the gradient over the entire data set before stepping.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Called batch gradient descent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What if we just picked a single data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at random, computed the gradient for that point, and updated the parameters?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Called stochastic gradient descent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86369"/>
                <a:ext cx="10822240" cy="4722921"/>
              </a:xfrm>
              <a:blipFill>
                <a:blip r:embed="rId3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908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9112"/>
            <a:ext cx="10871936" cy="92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Stochastic 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06247"/>
                <a:ext cx="10543945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Advantages of SGD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Easier to implement for large datasets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Works better for non-convex loss functions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Sometimes faster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Often use SGD on a “mini-batch”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examples rather than just one at a time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Allows higher throughput and more parallelization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06247"/>
                <a:ext cx="10543945" cy="4722921"/>
              </a:xfrm>
              <a:blipFill>
                <a:blip r:embed="rId3"/>
                <a:stretch>
                  <a:fillRect l="-983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540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0881875" cy="926237"/>
          </a:xfrm>
        </p:spPr>
        <p:txBody>
          <a:bodyPr>
            <a:normAutofit/>
          </a:bodyPr>
          <a:lstStyle/>
          <a:p>
            <a:r>
              <a:rPr lang="en-US" sz="5400" dirty="0"/>
              <a:t>Binary Linear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06247"/>
                <a:ext cx="8875039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into two 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half-spaces</a:t>
                </a:r>
                <a:endParaRPr lang="en-US" sz="3200" dirty="0">
                  <a:solidFill>
                    <a:schemeClr val="accent1">
                      <a:lumMod val="75000"/>
                      <a:lumOff val="25000"/>
                    </a:schemeClr>
                  </a:solidFill>
                </a:endParaRPr>
              </a:p>
              <a:p>
                <a:pPr marL="85725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a hyperplane</a:t>
                </a:r>
              </a:p>
              <a:p>
                <a:pPr marL="1257300" lvl="2" indent="-457200"/>
                <a:r>
                  <a:rPr lang="en-US" sz="2800" dirty="0">
                    <a:solidFill>
                      <a:schemeClr val="tx1"/>
                    </a:solidFill>
                  </a:rPr>
                  <a:t>A line in 2D, a plane in 3D, and so on</a:t>
                </a:r>
              </a:p>
              <a:p>
                <a:pPr marL="1257300" lvl="2" indent="-457200"/>
                <a:r>
                  <a:rPr lang="en-US" sz="2800" dirty="0">
                    <a:solidFill>
                      <a:schemeClr val="tx1"/>
                    </a:solidFill>
                  </a:rPr>
                  <a:t>Known as the </a:t>
                </a:r>
                <a:r>
                  <a:rPr lang="en-US" sz="28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decision boundary</a:t>
                </a:r>
                <a:endParaRPr lang="en-US" sz="2800" dirty="0">
                  <a:solidFill>
                    <a:schemeClr val="accent1">
                      <a:lumMod val="75000"/>
                      <a:lumOff val="25000"/>
                    </a:schemeClr>
                  </a:solidFill>
                </a:endParaRP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Everything on one side of the hyperplane is class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and everything on the other side is class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06247"/>
                <a:ext cx="8875039" cy="4722921"/>
              </a:xfr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43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911692" cy="926237"/>
          </a:xfrm>
        </p:spPr>
        <p:txBody>
          <a:bodyPr>
            <a:normAutofit/>
          </a:bodyPr>
          <a:lstStyle/>
          <a:p>
            <a:r>
              <a:rPr lang="en-US" sz="5400" dirty="0"/>
              <a:t>Binary Linear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57163"/>
                <a:ext cx="10474371" cy="1603482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Below: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Black line is the decision boundary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57163"/>
                <a:ext cx="10474371" cy="1603482"/>
              </a:xfrm>
              <a:blipFill>
                <a:blip r:embed="rId3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E5A417-D22B-437C-81D6-C078E0F0D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51" y="2847370"/>
            <a:ext cx="7229065" cy="35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6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0712909" cy="926237"/>
          </a:xfrm>
        </p:spPr>
        <p:txBody>
          <a:bodyPr>
            <a:normAutofit/>
          </a:bodyPr>
          <a:lstStyle/>
          <a:p>
            <a:r>
              <a:rPr lang="en-US" sz="5400" dirty="0"/>
              <a:t>Multi-Class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48070"/>
                <a:ext cx="10881876" cy="4481098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We want to classify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into one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classes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For each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class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otherwise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class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857250" lvl="1" indent="-457200"/>
                <a:r>
                  <a:rPr lang="en-US" sz="3000" b="0" dirty="0">
                    <a:solidFill>
                      <a:schemeClr val="tx1"/>
                    </a:solidFill>
                  </a:rPr>
                  <a:t>Known as a</a:t>
                </a:r>
                <a:r>
                  <a:rPr lang="en-US" sz="3000" b="0" dirty="0"/>
                  <a:t> </a:t>
                </a:r>
                <a:r>
                  <a:rPr lang="en-US" sz="30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one-hot vector</a:t>
                </a:r>
                <a:endParaRPr lang="en-US" sz="3000" b="0" dirty="0">
                  <a:solidFill>
                    <a:schemeClr val="accent1">
                      <a:lumMod val="75000"/>
                      <a:lumOff val="25000"/>
                    </a:schemeClr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Our model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parametrized by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The model returns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-dimensional vector (like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48070"/>
                <a:ext cx="10881876" cy="4481098"/>
              </a:xfrm>
              <a:blipFill>
                <a:blip r:embed="rId3"/>
                <a:stretch>
                  <a:fillRect l="-896" t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18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0673153" cy="926237"/>
          </a:xfrm>
        </p:spPr>
        <p:txBody>
          <a:bodyPr>
            <a:normAutofit/>
          </a:bodyPr>
          <a:lstStyle/>
          <a:p>
            <a:r>
              <a:rPr lang="en-US" sz="5400" dirty="0"/>
              <a:t>Multi-Class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06247"/>
                <a:ext cx="10871937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describes the intersection of 2 hyperplanes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857250" lvl="1" indent="-457200"/>
                <a:r>
                  <a:rPr lang="en-US" sz="3000" b="0" dirty="0">
                    <a:solidFill>
                      <a:schemeClr val="tx1"/>
                    </a:solidFill>
                  </a:rPr>
                  <a:t>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b="0" dirty="0">
                    <a:solidFill>
                      <a:schemeClr val="tx1"/>
                    </a:solidFill>
                  </a:rPr>
                  <a:t> into half-spaces;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on one side, vice versa on the other side.</a:t>
                </a:r>
              </a:p>
              <a:p>
                <a:pPr marL="857250" lvl="1" indent="-457200"/>
                <a:r>
                  <a:rPr lang="en-US" sz="3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, this is a decision boundary!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Illustrative figures follow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06247"/>
                <a:ext cx="10871937" cy="4722921"/>
              </a:xfrm>
              <a:blipFill>
                <a:blip r:embed="rId3"/>
                <a:stretch>
                  <a:fillRect l="-953" r="-224" b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108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0901753" cy="926237"/>
          </a:xfrm>
        </p:spPr>
        <p:txBody>
          <a:bodyPr>
            <a:normAutofit/>
          </a:bodyPr>
          <a:lstStyle/>
          <a:p>
            <a:r>
              <a:rPr lang="en-US" sz="5400" dirty="0"/>
              <a:t>Multi-Class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580224"/>
                <a:ext cx="8983502" cy="1649994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Below: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graphed.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580224"/>
                <a:ext cx="8983502" cy="1649994"/>
              </a:xfrm>
              <a:blipFill>
                <a:blip r:embed="rId2"/>
                <a:stretch>
                  <a:fillRect l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3B5071-A202-4438-A876-0BBA1CD6D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51" y="2847370"/>
            <a:ext cx="7402545" cy="35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6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0901753" cy="926237"/>
          </a:xfrm>
        </p:spPr>
        <p:txBody>
          <a:bodyPr>
            <a:normAutofit/>
          </a:bodyPr>
          <a:lstStyle/>
          <a:p>
            <a:r>
              <a:rPr lang="en-US" sz="5400" dirty="0"/>
              <a:t>Multi-Class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06859"/>
                <a:ext cx="9530154" cy="2209767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Below: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Lines are decision boundaries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06859"/>
                <a:ext cx="9530154" cy="2209767"/>
              </a:xfrm>
              <a:blipFill>
                <a:blip r:embed="rId2"/>
                <a:stretch>
                  <a:fillRect l="-1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72A1BD6-3166-4C70-A7EE-15A6F88C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945" y="3429000"/>
            <a:ext cx="7017280" cy="326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93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981266" cy="926237"/>
          </a:xfrm>
        </p:spPr>
        <p:txBody>
          <a:bodyPr>
            <a:normAutofit/>
          </a:bodyPr>
          <a:lstStyle/>
          <a:p>
            <a:r>
              <a:rPr lang="en-US" sz="5400" dirty="0"/>
              <a:t>Multi-Class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06857"/>
                <a:ext cx="8875039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(binary classification), we get the scalar version by setting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br>
                  <a: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sz="8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	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sz="8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			  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06857"/>
                <a:ext cx="8875039" cy="4722921"/>
              </a:xfr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56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0991205" cy="926237"/>
          </a:xfrm>
        </p:spPr>
        <p:txBody>
          <a:bodyPr>
            <a:normAutofit/>
          </a:bodyPr>
          <a:lstStyle/>
          <a:p>
            <a:r>
              <a:rPr lang="en-US" sz="5400" dirty="0"/>
              <a:t>How to Follow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638"/>
            <a:ext cx="10991204" cy="443450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/>
              <a:t>This lecture and the next one will have a lot of math!</a:t>
            </a:r>
          </a:p>
          <a:p>
            <a:pPr marL="457200" indent="-457200"/>
            <a:r>
              <a:rPr lang="en-US" sz="3200" dirty="0"/>
              <a:t>Don’t worry about keeping up with the derivations 100%</a:t>
            </a:r>
          </a:p>
          <a:p>
            <a:pPr marL="857250" lvl="1" indent="-457200"/>
            <a:r>
              <a:rPr lang="en-US" sz="3000" dirty="0"/>
              <a:t>Important equations will be boxed</a:t>
            </a:r>
          </a:p>
          <a:p>
            <a:pPr marL="857250" lvl="1" indent="-457200"/>
            <a:r>
              <a:rPr lang="en-US" sz="3000" dirty="0"/>
              <a:t>Key terms to understand: loss/objective function, linear regression, gradient descent, linear classifier</a:t>
            </a:r>
          </a:p>
          <a:p>
            <a:pPr marL="533250" indent="-457200"/>
            <a:r>
              <a:rPr lang="en-US" sz="3200" dirty="0"/>
              <a:t>The theory lectures will probably be boring for those of you who have done some machine learning (CS156/155) already</a:t>
            </a:r>
          </a:p>
        </p:txBody>
      </p:sp>
    </p:spTree>
    <p:extLst>
      <p:ext uri="{BB962C8B-B14F-4D97-AF65-F5344CB8AC3E}">
        <p14:creationId xmlns:p14="http://schemas.microsoft.com/office/powerpoint/2010/main" val="2822556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842118" cy="926237"/>
          </a:xfrm>
        </p:spPr>
        <p:txBody>
          <a:bodyPr>
            <a:normAutofit/>
          </a:bodyPr>
          <a:lstStyle/>
          <a:p>
            <a:r>
              <a:rPr lang="en-US" sz="5400" dirty="0"/>
              <a:t>Fitting a Linear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06857"/>
                <a:ext cx="10712910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How do we turn this into something continuous and differentiable?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We really want to replace the indicator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with a smooth function indicating the 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probability</a:t>
                </a:r>
                <a:r>
                  <a:rPr lang="en-US" sz="3200" dirty="0">
                    <a:solidFill>
                      <a:schemeClr val="tx1"/>
                    </a:solidFill>
                  </a:rPr>
                  <a:t> of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based on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06857"/>
                <a:ext cx="10712910" cy="4722921"/>
              </a:xfrm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247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0971327" cy="926237"/>
          </a:xfrm>
        </p:spPr>
        <p:txBody>
          <a:bodyPr>
            <a:normAutofit/>
          </a:bodyPr>
          <a:lstStyle/>
          <a:p>
            <a:r>
              <a:rPr lang="en-US" sz="5400" dirty="0"/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06247"/>
                <a:ext cx="8875039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Interpreting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85725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large and positive</a:t>
                </a:r>
              </a:p>
              <a:p>
                <a:pPr marL="1257300" lvl="2" indent="-457200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857250" lvl="1" indent="-457200"/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large and negative</a:t>
                </a:r>
              </a:p>
              <a:p>
                <a:pPr marL="1257300" lvl="2" indent="-457200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857250" lvl="1" indent="-4572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small</a:t>
                </a:r>
              </a:p>
              <a:p>
                <a:pPr marL="1257300" lvl="2" indent="-457200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06247"/>
                <a:ext cx="8875039" cy="4722921"/>
              </a:xfrm>
              <a:blipFill>
                <a:blip r:embed="rId2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89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961388" cy="926237"/>
          </a:xfrm>
        </p:spPr>
        <p:txBody>
          <a:bodyPr>
            <a:normAutofit/>
          </a:bodyPr>
          <a:lstStyle/>
          <a:p>
            <a:r>
              <a:rPr lang="en-US" sz="5400" dirty="0"/>
              <a:t>Probabilistic Interpretation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A6B1B2-74FD-4B38-8CEA-5CFA21884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60"/>
          <a:stretch/>
        </p:blipFill>
        <p:spPr>
          <a:xfrm>
            <a:off x="2473845" y="2105415"/>
            <a:ext cx="6714008" cy="4146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F3EA6A-D398-4C37-BDDF-D2C33E1BA5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6" t="24591" b="24009"/>
          <a:stretch/>
        </p:blipFill>
        <p:spPr>
          <a:xfrm>
            <a:off x="8516336" y="3092921"/>
            <a:ext cx="2146036" cy="204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25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1021023" cy="926237"/>
          </a:xfrm>
        </p:spPr>
        <p:txBody>
          <a:bodyPr>
            <a:normAutofit/>
          </a:bodyPr>
          <a:lstStyle/>
          <a:p>
            <a:r>
              <a:rPr lang="en-US" sz="5400" dirty="0"/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95699"/>
                <a:ext cx="8875039" cy="4722920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We therefore use the probability functions</a:t>
                </a:r>
              </a:p>
              <a:p>
                <a:pPr marL="85725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85725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as before, this is just </a:t>
                </a:r>
              </a:p>
              <a:p>
                <a:pPr marL="0" indent="0">
                  <a:buNone/>
                </a:pPr>
                <a:r>
                  <a:rPr lang="en-US" sz="3000" b="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3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95699"/>
                <a:ext cx="8875039" cy="4722920"/>
              </a:xfrm>
              <a:blipFill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145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0921631" cy="926237"/>
          </a:xfrm>
        </p:spPr>
        <p:txBody>
          <a:bodyPr>
            <a:normAutofit/>
          </a:bodyPr>
          <a:lstStyle/>
          <a:p>
            <a:r>
              <a:rPr lang="en-US" sz="5400" dirty="0"/>
              <a:t>Probabilistic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706248"/>
                <a:ext cx="10732789" cy="4722920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/>
                  <a:t>In the more general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-class case, we have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:endParaRPr lang="en-US" sz="800" dirty="0"/>
              </a:p>
              <a:p>
                <a:pPr marL="457200" indent="-457200"/>
                <a:r>
                  <a:rPr lang="en-US" sz="3200" dirty="0"/>
                  <a:t>This is called the </a:t>
                </a:r>
                <a:r>
                  <a:rPr lang="en-US" sz="3200" b="1" u="sng" dirty="0" err="1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softmax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 activation</a:t>
                </a:r>
                <a:r>
                  <a:rPr lang="en-US" sz="3200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3200" dirty="0"/>
                  <a:t>and will be used to define our loss function</a:t>
                </a:r>
                <a:endParaRPr lang="en-US" sz="3200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706248"/>
                <a:ext cx="10732789" cy="4722920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98634E2-21A7-4A76-97B4-2DFC8E4ED4A6}"/>
              </a:ext>
            </a:extLst>
          </p:cNvPr>
          <p:cNvSpPr/>
          <p:nvPr/>
        </p:nvSpPr>
        <p:spPr>
          <a:xfrm>
            <a:off x="2014942" y="2904539"/>
            <a:ext cx="7856738" cy="1748901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87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52666" cy="926237"/>
          </a:xfrm>
        </p:spPr>
        <p:txBody>
          <a:bodyPr>
            <a:normAutofit/>
          </a:bodyPr>
          <a:lstStyle/>
          <a:p>
            <a:r>
              <a:rPr lang="en-US" sz="5400" dirty="0"/>
              <a:t>The 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606858"/>
                <a:ext cx="10328184" cy="4722920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We want to heavily penalize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This leads us to define the </a:t>
                </a:r>
                <a:r>
                  <a:rPr lang="en-US" sz="3200" b="1" u="sng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cross-entropy loss</a:t>
                </a:r>
                <a:r>
                  <a:rPr lang="en-US" sz="3200" dirty="0">
                    <a:solidFill>
                      <a:schemeClr val="accent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as follows:</a:t>
                </a:r>
              </a:p>
              <a:p>
                <a:pPr marL="0" indent="0">
                  <a:buNone/>
                </a:pPr>
                <a:endParaRPr lang="en-US" sz="800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200" b="1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606858"/>
                <a:ext cx="10328184" cy="4722920"/>
              </a:xfrm>
              <a:blipFill>
                <a:blip r:embed="rId3"/>
                <a:stretch>
                  <a:fillRect l="-1004" r="-1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84E5114-E713-4EA3-B2BA-FA6CA8B5B874}"/>
              </a:ext>
            </a:extLst>
          </p:cNvPr>
          <p:cNvSpPr/>
          <p:nvPr/>
        </p:nvSpPr>
        <p:spPr>
          <a:xfrm>
            <a:off x="1857953" y="4131295"/>
            <a:ext cx="7966944" cy="1634405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4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08990"/>
            <a:ext cx="10881875" cy="926237"/>
          </a:xfrm>
        </p:spPr>
        <p:txBody>
          <a:bodyPr>
            <a:normAutofit/>
          </a:bodyPr>
          <a:lstStyle/>
          <a:p>
            <a:r>
              <a:rPr lang="en-US" sz="5400" dirty="0"/>
              <a:t>Minimizing Cross-Entropy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248"/>
            <a:ext cx="10881875" cy="472292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As with mean-squared error, the cross-entropy loss is convex and differentiable 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That means that we can use gradient descent to converge to a global minimum!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This global minimum defines the </a:t>
            </a:r>
            <a:r>
              <a:rPr lang="en-US" sz="3200" b="1" u="sng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best possible</a:t>
            </a:r>
            <a:r>
              <a:rPr lang="en-US" sz="32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linear classifier with respect to the cross-entropy loss and the data set given</a:t>
            </a:r>
          </a:p>
        </p:txBody>
      </p:sp>
    </p:spTree>
    <p:extLst>
      <p:ext uri="{BB962C8B-B14F-4D97-AF65-F5344CB8AC3E}">
        <p14:creationId xmlns:p14="http://schemas.microsoft.com/office/powerpoint/2010/main" val="2885705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248"/>
            <a:ext cx="10837727" cy="472292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Basic process of constructing a machine learning model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Choose an analytically well-behaved loss function that represents some notion of error for your task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Use gradient descent to choose model parameters that minimize that loss function for your data set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Examples: linear regression and mean squared error, linear classification and cross-entropy</a:t>
            </a:r>
          </a:p>
        </p:txBody>
      </p:sp>
    </p:spTree>
    <p:extLst>
      <p:ext uri="{BB962C8B-B14F-4D97-AF65-F5344CB8AC3E}">
        <p14:creationId xmlns:p14="http://schemas.microsoft.com/office/powerpoint/2010/main" val="3132701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248"/>
            <a:ext cx="8875039" cy="472292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Gradient of the cross-entropy loss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Neural networks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Backpropagation algorithm for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6796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What is ML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5638"/>
            <a:ext cx="8596668" cy="424729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Handwriting recognition</a:t>
            </a:r>
            <a:endParaRPr lang="en-US" sz="3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/>
            <a:r>
              <a:rPr lang="en-US" sz="3400" dirty="0"/>
              <a:t>Spam detection</a:t>
            </a:r>
          </a:p>
          <a:p>
            <a:pPr marL="457200" indent="-457200"/>
            <a:endParaRPr lang="en-US" sz="3400" dirty="0"/>
          </a:p>
          <a:p>
            <a:pPr marL="457200" indent="-457200"/>
            <a:endParaRPr lang="en-US" sz="3400" dirty="0"/>
          </a:p>
          <a:p>
            <a:pPr marL="457200" indent="-457200"/>
            <a:endParaRPr lang="en-US" sz="3400" dirty="0"/>
          </a:p>
          <a:p>
            <a:pPr marL="457200" indent="-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7A5E1-EA4A-4DCC-AE44-081A0ED308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9" b="49602"/>
          <a:stretch/>
        </p:blipFill>
        <p:spPr>
          <a:xfrm>
            <a:off x="1200149" y="2420566"/>
            <a:ext cx="3318585" cy="65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58A3F-5FEB-4102-8093-097F6485B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02"/>
          <a:stretch/>
        </p:blipFill>
        <p:spPr>
          <a:xfrm>
            <a:off x="4518734" y="2420565"/>
            <a:ext cx="3506493" cy="658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4FEAFD-F788-4B47-918A-E7CA775A0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48" y="3743794"/>
            <a:ext cx="4895851" cy="292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7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What is ML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248"/>
            <a:ext cx="10832179" cy="4434504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Teaching a robot how to do a backflip</a:t>
            </a:r>
          </a:p>
          <a:p>
            <a:pPr marL="857250" lvl="1" indent="-457200"/>
            <a:r>
              <a:rPr lang="en-US" sz="3200" dirty="0">
                <a:hlinkClick r:id="rId2"/>
              </a:rPr>
              <a:t>https://youtu.be/fRj34o4hN4I</a:t>
            </a:r>
            <a:r>
              <a:rPr lang="en-US" sz="3200" dirty="0"/>
              <a:t> </a:t>
            </a:r>
          </a:p>
          <a:p>
            <a:pPr marL="457200" indent="-457200"/>
            <a:r>
              <a:rPr lang="en-US" sz="3400" dirty="0"/>
              <a:t>Predicting the performance of a stock portfolio</a:t>
            </a:r>
          </a:p>
          <a:p>
            <a:pPr marL="457200" indent="-457200"/>
            <a:r>
              <a:rPr lang="en-US" sz="3400" dirty="0"/>
              <a:t>The list goes on!</a:t>
            </a:r>
          </a:p>
        </p:txBody>
      </p:sp>
    </p:spTree>
    <p:extLst>
      <p:ext uri="{BB962C8B-B14F-4D97-AF65-F5344CB8AC3E}">
        <p14:creationId xmlns:p14="http://schemas.microsoft.com/office/powerpoint/2010/main" val="225718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What is 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248"/>
            <a:ext cx="8875039" cy="4434504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400" dirty="0"/>
              <a:t>What do these problems have in common?</a:t>
            </a:r>
          </a:p>
          <a:p>
            <a:pPr marL="857250" lvl="1" indent="-457200"/>
            <a:r>
              <a:rPr lang="en-US" sz="3200" dirty="0"/>
              <a:t>Some pattern we want to learn</a:t>
            </a:r>
          </a:p>
          <a:p>
            <a:pPr marL="857250" lvl="1" indent="-457200"/>
            <a:r>
              <a:rPr lang="en-US" sz="3200" dirty="0"/>
              <a:t>No good closed-form model for it</a:t>
            </a:r>
          </a:p>
          <a:p>
            <a:pPr marL="857250" lvl="1" indent="-457200"/>
            <a:r>
              <a:rPr lang="en-US" sz="3200" dirty="0"/>
              <a:t>LOTS of data</a:t>
            </a:r>
          </a:p>
          <a:p>
            <a:pPr marL="457200" indent="-457200"/>
            <a:r>
              <a:rPr lang="en-US" sz="3400" dirty="0"/>
              <a:t>What can we do?</a:t>
            </a:r>
          </a:p>
          <a:p>
            <a:pPr marL="857250" lvl="1" indent="-457200"/>
            <a:r>
              <a:rPr lang="en-US" sz="3200" dirty="0"/>
              <a:t>Use </a:t>
            </a:r>
            <a:r>
              <a:rPr lang="en-US" sz="3200" b="1" u="sng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data</a:t>
            </a:r>
            <a:r>
              <a:rPr lang="en-US" sz="3200" dirty="0"/>
              <a:t> to learn a </a:t>
            </a:r>
            <a:r>
              <a:rPr lang="en-US" sz="3200" b="1" u="sng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statistical model</a:t>
            </a:r>
            <a:r>
              <a:rPr lang="en-US" sz="3200" dirty="0"/>
              <a:t> for the </a:t>
            </a:r>
            <a:r>
              <a:rPr lang="en-US" sz="3200" b="1" u="sng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pattern</a:t>
            </a:r>
            <a:r>
              <a:rPr lang="en-US" sz="3200" dirty="0"/>
              <a:t> we are interested in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3664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8596668" cy="926237"/>
          </a:xfrm>
        </p:spPr>
        <p:txBody>
          <a:bodyPr>
            <a:normAutofit/>
          </a:bodyPr>
          <a:lstStyle/>
          <a:p>
            <a:r>
              <a:rPr lang="en-US" sz="5400" dirty="0"/>
              <a:t>Data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805638"/>
                <a:ext cx="8875039" cy="4434504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/>
                  <a:t>One data point is a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marL="857250" lvl="1" indent="-457200"/>
                <a:r>
                  <a:rPr lang="en-US" sz="3000" dirty="0"/>
                  <a:t>A </a:t>
                </a:r>
                <a14:m>
                  <m:oMath xmlns:m="http://schemas.openxmlformats.org/officeDocument/2006/math">
                    <m:r>
                      <a:rPr lang="en-US" sz="30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×30</m:t>
                    </m:r>
                  </m:oMath>
                </a14:m>
                <a:r>
                  <a:rPr lang="en-US" sz="3000" dirty="0"/>
                  <a:t> pixel image is a 900-dimensional vector (one component per pixel intensity)</a:t>
                </a:r>
              </a:p>
              <a:p>
                <a:pPr marL="857250" lvl="1" indent="-457200"/>
                <a:r>
                  <a:rPr lang="en-US" sz="3000" dirty="0"/>
                  <a:t>If we are classifying an email as spam or not spam, set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number of words in dictionary</a:t>
                </a:r>
              </a:p>
              <a:p>
                <a:pPr marL="1257300" lvl="2" indent="-457200"/>
                <a:r>
                  <a:rPr lang="en-US" sz="2800" dirty="0"/>
                  <a:t>Count the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that a word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appears in an email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indent="-457200"/>
                <a:r>
                  <a:rPr lang="en-US" sz="3200" dirty="0"/>
                  <a:t>The possibilities are endless </a:t>
                </a:r>
                <a:r>
                  <a:rPr lang="en-US" sz="3200" dirty="0">
                    <a:sym typeface="Wingdings" panose="05000000000000000000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805638"/>
                <a:ext cx="8875039" cy="4434504"/>
              </a:xfrm>
              <a:blipFill>
                <a:blip r:embed="rId3"/>
                <a:stretch>
                  <a:fillRect l="-1168" t="-1374" r="-2404" b="-4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86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9381066" cy="9262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What are we trying to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1825515"/>
                <a:ext cx="8875039" cy="4722921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/>
                  <a:t>Given an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produce an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  <a:p>
                <a:pPr marL="457200" indent="-457200"/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857250" lvl="1" indent="-457200"/>
                <a:r>
                  <a:rPr lang="en-US" sz="3000" dirty="0"/>
                  <a:t>Could be a real number, e.g. predicted return of a given stock portfolio</a:t>
                </a:r>
              </a:p>
              <a:p>
                <a:pPr marL="857250" lvl="1" indent="-457200"/>
                <a:r>
                  <a:rPr lang="en-US" sz="3000" dirty="0"/>
                  <a:t>Could be 0 or 1, e.g. spam or not spam</a:t>
                </a:r>
              </a:p>
              <a:p>
                <a:pPr marL="857250" lvl="1" indent="-457200"/>
                <a:r>
                  <a:rPr lang="en-US" sz="3000" dirty="0"/>
                  <a:t>Could be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000" dirty="0"/>
                  <a:t>, e.g. telling a robot how to move each of its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joints</a:t>
                </a:r>
              </a:p>
              <a:p>
                <a:pPr marL="457200" indent="-457200"/>
                <a:r>
                  <a:rPr lang="en-US" sz="3200" dirty="0"/>
                  <a:t>Just like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can be almost anything </a:t>
                </a:r>
                <a:r>
                  <a:rPr lang="en-US" sz="3200" dirty="0">
                    <a:sym typeface="Wingdings" panose="05000000000000000000" pitchFamily="2" charset="2"/>
                  </a:rPr>
                  <a:t>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825515"/>
                <a:ext cx="8875039" cy="4722921"/>
              </a:xfrm>
              <a:blipFill>
                <a:blip r:embed="rId2"/>
                <a:stretch>
                  <a:fillRect l="-1168" t="-1161" r="-34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95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9AC842-8542-4C9B-8392-18DBA62C1B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708990"/>
                <a:ext cx="9381066" cy="926237"/>
              </a:xfrm>
            </p:spPr>
            <p:txBody>
              <a:bodyPr>
                <a:normAutofit/>
              </a:bodyPr>
              <a:lstStyle/>
              <a:p>
                <a:r>
                  <a:rPr lang="en-US" sz="5400" dirty="0"/>
                  <a:t>Example of </a:t>
                </a:r>
                <a14:m>
                  <m:oMath xmlns:m="http://schemas.openxmlformats.org/officeDocument/2006/math"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5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5400" dirty="0"/>
                  <a:t> Pairs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9AC842-8542-4C9B-8392-18DBA62C1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708990"/>
                <a:ext cx="9381066" cy="926237"/>
              </a:xfrm>
              <a:blipFill>
                <a:blip r:embed="rId2"/>
                <a:stretch>
                  <a:fillRect l="-3444" t="-17105" b="-40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47777"/>
                <a:ext cx="9976490" cy="4400659"/>
              </a:xfrm>
            </p:spPr>
            <p:txBody>
              <a:bodyPr>
                <a:norm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      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  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      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  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     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  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     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600" dirty="0"/>
                  <a:t>,  </a:t>
                </a:r>
                <a:r>
                  <a:rPr lang="en-US" sz="3200" dirty="0"/>
                  <a:t>etc.</a:t>
                </a:r>
              </a:p>
              <a:p>
                <a:pPr marL="457200" indent="-457200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47777"/>
                <a:ext cx="9976490" cy="440065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5EA699F-E3B7-4D6B-91BD-BEE01D45B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9" r="79745" b="55784"/>
          <a:stretch/>
        </p:blipFill>
        <p:spPr>
          <a:xfrm>
            <a:off x="1391536" y="3760275"/>
            <a:ext cx="522325" cy="577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F8030-2052-4F14-8CDB-6C87C1553E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58" r="61046" b="55784"/>
          <a:stretch/>
        </p:blipFill>
        <p:spPr>
          <a:xfrm>
            <a:off x="3539320" y="3747814"/>
            <a:ext cx="522325" cy="577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A234B-3900-42E9-BDDF-9A94F5A234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71" t="50953" r="59833" b="-585"/>
          <a:stretch/>
        </p:blipFill>
        <p:spPr>
          <a:xfrm>
            <a:off x="5567651" y="3760275"/>
            <a:ext cx="522325" cy="6485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B7F8C1-89AD-4459-8F93-D5774F1C09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23" t="51907" r="41281" b="3875"/>
          <a:stretch/>
        </p:blipFill>
        <p:spPr>
          <a:xfrm>
            <a:off x="7595982" y="3760276"/>
            <a:ext cx="522325" cy="5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97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1386</TotalTime>
  <Words>1855</Words>
  <Application>Microsoft Office PowerPoint</Application>
  <PresentationFormat>Widescreen</PresentationFormat>
  <Paragraphs>205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Calibri</vt:lpstr>
      <vt:lpstr>Cambria Math</vt:lpstr>
      <vt:lpstr>Gill Sans MT</vt:lpstr>
      <vt:lpstr>Wingdings</vt:lpstr>
      <vt:lpstr>Wingdings 2</vt:lpstr>
      <vt:lpstr>Dividend</vt:lpstr>
      <vt:lpstr>CS 179: Lecture 13</vt:lpstr>
      <vt:lpstr>Goals of Weeks 5-6</vt:lpstr>
      <vt:lpstr>How to Follow This Lecture</vt:lpstr>
      <vt:lpstr>What is ML good for?</vt:lpstr>
      <vt:lpstr>What is ML good for?</vt:lpstr>
      <vt:lpstr>What is ML?</vt:lpstr>
      <vt:lpstr>Data Representation</vt:lpstr>
      <vt:lpstr>What are we trying to do?</vt:lpstr>
      <vt:lpstr>Example of (x, y) Pairs</vt:lpstr>
      <vt:lpstr>Notation</vt:lpstr>
      <vt:lpstr>Statistical Models</vt:lpstr>
      <vt:lpstr>Fitting a Model</vt:lpstr>
      <vt:lpstr>Fitting a Model</vt:lpstr>
      <vt:lpstr>Linear Regression</vt:lpstr>
      <vt:lpstr>Linear Regression</vt:lpstr>
      <vt:lpstr>Gradient Descent</vt:lpstr>
      <vt:lpstr>Gradient Descent</vt:lpstr>
      <vt:lpstr>Gradient Descent</vt:lpstr>
      <vt:lpstr>Gradient Descent</vt:lpstr>
      <vt:lpstr>Gradient Descent</vt:lpstr>
      <vt:lpstr>Stochastic Gradient Descent</vt:lpstr>
      <vt:lpstr>Stochastic Gradient Descent</vt:lpstr>
      <vt:lpstr>Binary Linear Classification</vt:lpstr>
      <vt:lpstr>Binary Linear Classification</vt:lpstr>
      <vt:lpstr>Multi-Class Generalization</vt:lpstr>
      <vt:lpstr>Multi-Class Generalization</vt:lpstr>
      <vt:lpstr>Multi-Class Generalization</vt:lpstr>
      <vt:lpstr>Multi-Class Generalization</vt:lpstr>
      <vt:lpstr>Multi-Class Generalization</vt:lpstr>
      <vt:lpstr>Fitting a Linear Classifier</vt:lpstr>
      <vt:lpstr>Probabilistic Interpretation</vt:lpstr>
      <vt:lpstr>Probabilistic Interpretation</vt:lpstr>
      <vt:lpstr>Probabilistic Interpretation</vt:lpstr>
      <vt:lpstr>Probabilistic Interpretation</vt:lpstr>
      <vt:lpstr>The Cross-Entropy Loss</vt:lpstr>
      <vt:lpstr>Minimizing Cross-Entropy</vt:lpstr>
      <vt:lpstr>Summary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Intro to Machine Learning</dc:title>
  <dc:creator>Aadyot</dc:creator>
  <cp:lastModifiedBy>Aadyot Bhatnagar</cp:lastModifiedBy>
  <cp:revision>316</cp:revision>
  <dcterms:created xsi:type="dcterms:W3CDTF">2017-12-22T10:33:59Z</dcterms:created>
  <dcterms:modified xsi:type="dcterms:W3CDTF">2018-04-30T18:57:49Z</dcterms:modified>
</cp:coreProperties>
</file>