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30"/>
  </p:notesMasterIdLst>
  <p:sldIdLst>
    <p:sldId id="291" r:id="rId2"/>
    <p:sldId id="257" r:id="rId3"/>
    <p:sldId id="292" r:id="rId4"/>
    <p:sldId id="322" r:id="rId5"/>
    <p:sldId id="318" r:id="rId6"/>
    <p:sldId id="294" r:id="rId7"/>
    <p:sldId id="295" r:id="rId8"/>
    <p:sldId id="293" r:id="rId9"/>
    <p:sldId id="296" r:id="rId10"/>
    <p:sldId id="298" r:id="rId11"/>
    <p:sldId id="299" r:id="rId12"/>
    <p:sldId id="300" r:id="rId13"/>
    <p:sldId id="302" r:id="rId14"/>
    <p:sldId id="303" r:id="rId15"/>
    <p:sldId id="305" r:id="rId16"/>
    <p:sldId id="319" r:id="rId17"/>
    <p:sldId id="317" r:id="rId18"/>
    <p:sldId id="306" r:id="rId19"/>
    <p:sldId id="307" r:id="rId20"/>
    <p:sldId id="308" r:id="rId21"/>
    <p:sldId id="309" r:id="rId22"/>
    <p:sldId id="310" r:id="rId23"/>
    <p:sldId id="312" r:id="rId24"/>
    <p:sldId id="311" r:id="rId25"/>
    <p:sldId id="313" r:id="rId26"/>
    <p:sldId id="314" r:id="rId27"/>
    <p:sldId id="320" r:id="rId28"/>
    <p:sldId id="321" r:id="rId2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AD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9138" autoAdjust="0"/>
  </p:normalViewPr>
  <p:slideViewPr>
    <p:cSldViewPr snapToGrid="0">
      <p:cViewPr varScale="1">
        <p:scale>
          <a:sx n="60" d="100"/>
          <a:sy n="60" d="100"/>
        </p:scale>
        <p:origin x="792" y="52"/>
      </p:cViewPr>
      <p:guideLst/>
    </p:cSldViewPr>
  </p:slideViewPr>
  <p:outlineViewPr>
    <p:cViewPr>
      <p:scale>
        <a:sx n="33" d="100"/>
        <a:sy n="33" d="100"/>
      </p:scale>
      <p:origin x="0" y="-96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CE97F4-8C93-436C-90D4-EE41759B2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AFC1B-42EE-45D2-870E-7BFA66686D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9AFE9-89F6-4B54-9825-68514DFB936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11A2784-6BEA-4953-85F5-80DCF99A6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8E9ABF-0C65-4557-A641-48E67B15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AAF5-E7E7-426D-B81E-D1AD73BB7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795EB-5118-4E1A-A435-1F6CD2CD5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D3FD-8162-418F-8D84-6A95FE198D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XOR gate and AND/OR combinations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6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2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8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= rectified linear units, mention in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= rectified linear units, mention in slide</a:t>
            </a:r>
          </a:p>
          <a:p>
            <a:r>
              <a:rPr lang="en-US" dirty="0"/>
              <a:t>Draw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8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93E5-4A77-404B-BCED-28F9789D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108" y="1341783"/>
            <a:ext cx="7766936" cy="17228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CS 179: Lecture 14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4F85F8-564B-40C5-A007-B48774EA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108" y="3244933"/>
            <a:ext cx="7766936" cy="20029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Neural Networks and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06861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Linear CLASSIFIER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2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Then, the gradient of the linear classifier’s loss function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wrt</a:t>
                </a:r>
                <a:r>
                  <a:rPr lang="en-US" sz="3200" dirty="0">
                    <a:solidFill>
                      <a:schemeClr val="tx1"/>
                    </a:solidFill>
                  </a:rPr>
                  <a:t> its parameters is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More linear algebra! Again, GPU’s are great for this stuff </a:t>
                </a:r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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2"/>
              </a:xfrm>
              <a:blipFill>
                <a:blip r:embed="rId2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BC4E1AA-BE41-46F7-BE9D-33DE5B1CD9CD}"/>
              </a:ext>
            </a:extLst>
          </p:cNvPr>
          <p:cNvSpPr/>
          <p:nvPr/>
        </p:nvSpPr>
        <p:spPr>
          <a:xfrm>
            <a:off x="3211075" y="3309729"/>
            <a:ext cx="5715000" cy="2117035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2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has not converged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For each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in the data set</a:t>
                </a:r>
              </a:p>
              <a:p>
                <a:pPr marL="1257300" lvl="2" indent="-457200"/>
                <a:r>
                  <a:rPr lang="en-US" sz="28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1257300" lvl="2" indent="-457200"/>
                <a:r>
                  <a:rPr lang="en-US" sz="28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1257300" lvl="2" indent="-457200"/>
                <a:r>
                  <a:rPr lang="en-US" sz="28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Alternatively, update per mini-batch instead of per data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2"/>
              </a:xfrm>
              <a:blipFill>
                <a:blip r:embed="rId2"/>
                <a:stretch>
                  <a:fillRect l="-961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04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Limitations of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8432"/>
            <a:ext cx="10782483" cy="45620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Most real-world data is not separable by a linear decision boundary</a:t>
            </a:r>
            <a:endParaRPr lang="en-US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Simplest example: XOR gate</a:t>
            </a:r>
          </a:p>
          <a:p>
            <a:pPr marL="457200" indent="-457200"/>
            <a:r>
              <a:rPr lang="en-US" sz="3400" dirty="0">
                <a:solidFill>
                  <a:schemeClr val="tx1"/>
                </a:solidFill>
              </a:rPr>
              <a:t>What if we could combine the results of multiple linear classifiers?</a:t>
            </a:r>
            <a:endParaRPr lang="en-US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sym typeface="Wingdings" panose="05000000000000000000" pitchFamily="2" charset="2"/>
              </a:rPr>
              <a:t>Combine two OR gates with an AND gate to get a XOR gate</a:t>
            </a:r>
          </a:p>
          <a:p>
            <a:pPr marL="457200" indent="-457200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3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Another View of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98371"/>
                <a:ext cx="10782483" cy="2007707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Combine all the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of our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in different ways in order to get different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Push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through some nonlinear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(e.g. </a:t>
                </a:r>
                <a:r>
                  <a:rPr lang="en-US" sz="3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98371"/>
                <a:ext cx="10782483" cy="2007707"/>
              </a:xfrm>
              <a:blipFill>
                <a:blip r:embed="rId2"/>
                <a:stretch>
                  <a:fillRect l="-961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C656A49-2AFF-4F0D-90BC-69DD66EB209C}"/>
                  </a:ext>
                </a:extLst>
              </p:cNvPr>
              <p:cNvSpPr txBox="1"/>
              <p:nvPr/>
            </p:nvSpPr>
            <p:spPr>
              <a:xfrm>
                <a:off x="3665797" y="6028727"/>
                <a:ext cx="639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C656A49-2AFF-4F0D-90BC-69DD66EB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797" y="6028727"/>
                <a:ext cx="6395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BCC1819-D314-47B4-97EA-26C89829A82E}"/>
                  </a:ext>
                </a:extLst>
              </p:cNvPr>
              <p:cNvSpPr/>
              <p:nvPr/>
            </p:nvSpPr>
            <p:spPr>
              <a:xfrm>
                <a:off x="2198505" y="3906078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BCC1819-D314-47B4-97EA-26C89829A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505" y="3906078"/>
                <a:ext cx="755373" cy="7553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44B8446-503F-4C27-A36C-36EE999B7095}"/>
                  </a:ext>
                </a:extLst>
              </p:cNvPr>
              <p:cNvSpPr/>
              <p:nvPr/>
            </p:nvSpPr>
            <p:spPr>
              <a:xfrm>
                <a:off x="2198505" y="5625545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44B8446-503F-4C27-A36C-36EE999B7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505" y="5625545"/>
                <a:ext cx="755373" cy="7553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B34E24C9-701E-4186-844B-CDA6E6A25BD8}"/>
              </a:ext>
            </a:extLst>
          </p:cNvPr>
          <p:cNvSpPr/>
          <p:nvPr/>
        </p:nvSpPr>
        <p:spPr>
          <a:xfrm>
            <a:off x="2536434" y="4830416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A23E58C-7B2B-4FD8-BA9C-157E6C90F6F3}"/>
              </a:ext>
            </a:extLst>
          </p:cNvPr>
          <p:cNvSpPr/>
          <p:nvPr/>
        </p:nvSpPr>
        <p:spPr>
          <a:xfrm>
            <a:off x="2536434" y="5118650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C0D26C-F8EE-4798-A9C9-4314E7EDC461}"/>
              </a:ext>
            </a:extLst>
          </p:cNvPr>
          <p:cNvSpPr/>
          <p:nvPr/>
        </p:nvSpPr>
        <p:spPr>
          <a:xfrm>
            <a:off x="2536434" y="5406884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3EBC391-16B2-471B-A70D-522BF28DB3F4}"/>
                  </a:ext>
                </a:extLst>
              </p:cNvPr>
              <p:cNvSpPr/>
              <p:nvPr/>
            </p:nvSpPr>
            <p:spPr>
              <a:xfrm>
                <a:off x="5640757" y="3906078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3EBC391-16B2-471B-A70D-522BF28DB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57" y="3906078"/>
                <a:ext cx="755373" cy="7553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2338E6-C824-4AE6-B600-02525191B373}"/>
                  </a:ext>
                </a:extLst>
              </p:cNvPr>
              <p:cNvSpPr/>
              <p:nvPr/>
            </p:nvSpPr>
            <p:spPr>
              <a:xfrm>
                <a:off x="5640757" y="5625545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2338E6-C824-4AE6-B600-02525191B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57" y="5625545"/>
                <a:ext cx="755373" cy="7553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677326A9-ACD6-422E-8F5E-34A22EBB9B11}"/>
              </a:ext>
            </a:extLst>
          </p:cNvPr>
          <p:cNvSpPr/>
          <p:nvPr/>
        </p:nvSpPr>
        <p:spPr>
          <a:xfrm>
            <a:off x="5978686" y="4830416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21EF3A4-B635-420B-8190-8E0C163470B2}"/>
              </a:ext>
            </a:extLst>
          </p:cNvPr>
          <p:cNvSpPr/>
          <p:nvPr/>
        </p:nvSpPr>
        <p:spPr>
          <a:xfrm>
            <a:off x="5978686" y="5118650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B7579B-6956-41D6-8F5A-0D87E438DEC3}"/>
              </a:ext>
            </a:extLst>
          </p:cNvPr>
          <p:cNvSpPr/>
          <p:nvPr/>
        </p:nvSpPr>
        <p:spPr>
          <a:xfrm>
            <a:off x="5978686" y="5406884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BF1F300-24C8-4F64-9AA8-0D216058B2EB}"/>
                  </a:ext>
                </a:extLst>
              </p:cNvPr>
              <p:cNvSpPr/>
              <p:nvPr/>
            </p:nvSpPr>
            <p:spPr>
              <a:xfrm>
                <a:off x="7308550" y="3906078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BF1F300-24C8-4F64-9AA8-0D216058B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550" y="3906078"/>
                <a:ext cx="755373" cy="7553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90615E-F0E2-40E6-8CFA-313551D378F7}"/>
                  </a:ext>
                </a:extLst>
              </p:cNvPr>
              <p:cNvSpPr/>
              <p:nvPr/>
            </p:nvSpPr>
            <p:spPr>
              <a:xfrm>
                <a:off x="7308550" y="5625545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90615E-F0E2-40E6-8CFA-313551D37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550" y="5625545"/>
                <a:ext cx="755373" cy="7553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8206A4BE-F038-4F15-9EB9-EBAB404D2ABF}"/>
              </a:ext>
            </a:extLst>
          </p:cNvPr>
          <p:cNvSpPr/>
          <p:nvPr/>
        </p:nvSpPr>
        <p:spPr>
          <a:xfrm>
            <a:off x="7646479" y="4830416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29107A-80FC-40B9-B9F1-5A6042F702E9}"/>
              </a:ext>
            </a:extLst>
          </p:cNvPr>
          <p:cNvSpPr/>
          <p:nvPr/>
        </p:nvSpPr>
        <p:spPr>
          <a:xfrm>
            <a:off x="7646479" y="5118650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7317AA-1E0B-4320-A28E-7EA5856B9267}"/>
              </a:ext>
            </a:extLst>
          </p:cNvPr>
          <p:cNvSpPr/>
          <p:nvPr/>
        </p:nvSpPr>
        <p:spPr>
          <a:xfrm>
            <a:off x="7646479" y="5406884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5DF8FD-4D07-4D47-82C9-8DFBE375491F}"/>
              </a:ext>
            </a:extLst>
          </p:cNvPr>
          <p:cNvCxnSpPr>
            <a:stCxn id="67" idx="6"/>
            <a:endCxn id="71" idx="2"/>
          </p:cNvCxnSpPr>
          <p:nvPr/>
        </p:nvCxnSpPr>
        <p:spPr>
          <a:xfrm flipV="1">
            <a:off x="2953878" y="4283765"/>
            <a:ext cx="2686879" cy="1719467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BC2AA61-7E0B-400C-A7B7-6AD3B2B3A02F}"/>
              </a:ext>
            </a:extLst>
          </p:cNvPr>
          <p:cNvCxnSpPr>
            <a:stCxn id="66" idx="6"/>
            <a:endCxn id="71" idx="2"/>
          </p:cNvCxnSpPr>
          <p:nvPr/>
        </p:nvCxnSpPr>
        <p:spPr>
          <a:xfrm>
            <a:off x="2953878" y="4283765"/>
            <a:ext cx="2686879" cy="0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50676B-2195-489B-B789-CE897DFEA5DB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924059" y="4283765"/>
            <a:ext cx="2716698" cy="1123119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4213A0-7AB5-4B30-B3EC-8C759AE4CED8}"/>
              </a:ext>
            </a:extLst>
          </p:cNvPr>
          <p:cNvCxnSpPr>
            <a:stCxn id="66" idx="6"/>
            <a:endCxn id="72" idx="2"/>
          </p:cNvCxnSpPr>
          <p:nvPr/>
        </p:nvCxnSpPr>
        <p:spPr>
          <a:xfrm>
            <a:off x="2953878" y="4283765"/>
            <a:ext cx="2686879" cy="1719467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9C37E82-238D-4A43-A341-5216469E89E8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2953878" y="6003232"/>
            <a:ext cx="2686879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AF0B94F-81F4-4EAD-AF15-E02B7B57EBE9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924059" y="4845325"/>
            <a:ext cx="2716698" cy="1157907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648A9060-8416-4DFD-BAAB-E50253D17C5D}"/>
              </a:ext>
            </a:extLst>
          </p:cNvPr>
          <p:cNvSpPr/>
          <p:nvPr/>
        </p:nvSpPr>
        <p:spPr>
          <a:xfrm>
            <a:off x="4300954" y="5545407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759FD3C-2F26-4B9D-A409-91408B219286}"/>
              </a:ext>
            </a:extLst>
          </p:cNvPr>
          <p:cNvSpPr/>
          <p:nvPr/>
        </p:nvSpPr>
        <p:spPr>
          <a:xfrm>
            <a:off x="4298463" y="5866133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E92D0C-372D-4739-A341-365E3075F7EC}"/>
              </a:ext>
            </a:extLst>
          </p:cNvPr>
          <p:cNvSpPr/>
          <p:nvPr/>
        </p:nvSpPr>
        <p:spPr>
          <a:xfrm>
            <a:off x="4295005" y="4375145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73E969-3AB3-42E3-BA53-D15175ABC340}"/>
              </a:ext>
            </a:extLst>
          </p:cNvPr>
          <p:cNvSpPr/>
          <p:nvPr/>
        </p:nvSpPr>
        <p:spPr>
          <a:xfrm>
            <a:off x="4293676" y="4675993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3AC9CD6-AB8A-411A-B43E-EEADD48D0C10}"/>
              </a:ext>
            </a:extLst>
          </p:cNvPr>
          <p:cNvSpPr/>
          <p:nvPr/>
        </p:nvSpPr>
        <p:spPr>
          <a:xfrm>
            <a:off x="4293676" y="4525630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E5AFF65-C496-4EA5-9D40-5D146FEB697C}"/>
              </a:ext>
            </a:extLst>
          </p:cNvPr>
          <p:cNvSpPr/>
          <p:nvPr/>
        </p:nvSpPr>
        <p:spPr>
          <a:xfrm>
            <a:off x="4300954" y="5700554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E8ADA84-EF92-470F-89CC-272181CFFEC8}"/>
                  </a:ext>
                </a:extLst>
              </p:cNvPr>
              <p:cNvSpPr txBox="1"/>
              <p:nvPr/>
            </p:nvSpPr>
            <p:spPr>
              <a:xfrm>
                <a:off x="3665797" y="6028727"/>
                <a:ext cx="1152239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E8ADA84-EF92-470F-89CC-272181CFF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797" y="6028727"/>
                <a:ext cx="1152239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01AA9C-6BF1-406B-9E35-463B67B5E949}"/>
              </a:ext>
            </a:extLst>
          </p:cNvPr>
          <p:cNvCxnSpPr>
            <a:stCxn id="71" idx="6"/>
            <a:endCxn id="76" idx="2"/>
          </p:cNvCxnSpPr>
          <p:nvPr/>
        </p:nvCxnSpPr>
        <p:spPr>
          <a:xfrm>
            <a:off x="6396130" y="4283765"/>
            <a:ext cx="9124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6015DF-B7C8-4AAF-8231-620D5DB9D28B}"/>
              </a:ext>
            </a:extLst>
          </p:cNvPr>
          <p:cNvCxnSpPr>
            <a:cxnSpLocks/>
            <a:stCxn id="72" idx="6"/>
            <a:endCxn id="77" idx="2"/>
          </p:cNvCxnSpPr>
          <p:nvPr/>
        </p:nvCxnSpPr>
        <p:spPr>
          <a:xfrm>
            <a:off x="6396130" y="6003232"/>
            <a:ext cx="9124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4B8E34D-65AE-466F-A8CB-4A546E8497E1}"/>
              </a:ext>
            </a:extLst>
          </p:cNvPr>
          <p:cNvCxnSpPr>
            <a:cxnSpLocks/>
          </p:cNvCxnSpPr>
          <p:nvPr/>
        </p:nvCxnSpPr>
        <p:spPr>
          <a:xfrm>
            <a:off x="6396130" y="5111535"/>
            <a:ext cx="9124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C0BB5C5-3D21-4E00-AA25-B779141B6CB7}"/>
              </a:ext>
            </a:extLst>
          </p:cNvPr>
          <p:cNvCxnSpPr>
            <a:cxnSpLocks/>
          </p:cNvCxnSpPr>
          <p:nvPr/>
        </p:nvCxnSpPr>
        <p:spPr>
          <a:xfrm>
            <a:off x="8085283" y="4283764"/>
            <a:ext cx="1401617" cy="8277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0665C8-188C-476F-91B3-6B4CB9EB155F}"/>
              </a:ext>
            </a:extLst>
          </p:cNvPr>
          <p:cNvCxnSpPr>
            <a:cxnSpLocks/>
          </p:cNvCxnSpPr>
          <p:nvPr/>
        </p:nvCxnSpPr>
        <p:spPr>
          <a:xfrm flipV="1">
            <a:off x="8085283" y="5111534"/>
            <a:ext cx="1401617" cy="8916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5011CC0-05D0-4EB1-A371-261EBBAC6F53}"/>
              </a:ext>
            </a:extLst>
          </p:cNvPr>
          <p:cNvCxnSpPr>
            <a:cxnSpLocks/>
          </p:cNvCxnSpPr>
          <p:nvPr/>
        </p:nvCxnSpPr>
        <p:spPr>
          <a:xfrm>
            <a:off x="8085283" y="5111534"/>
            <a:ext cx="14016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CB7227F-7427-4171-BFC0-DC1F9B6DED9D}"/>
                  </a:ext>
                </a:extLst>
              </p:cNvPr>
              <p:cNvSpPr txBox="1"/>
              <p:nvPr/>
            </p:nvSpPr>
            <p:spPr>
              <a:xfrm>
                <a:off x="9511714" y="4881888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CB7227F-7427-4171-BFC0-DC1F9B6D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714" y="4881888"/>
                <a:ext cx="99155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26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72756"/>
                <a:ext cx="10782483" cy="1785842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What if we used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as the input to another classifier?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This lets us compose multiple linear decision boundaries!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72756"/>
                <a:ext cx="10782483" cy="1785842"/>
              </a:xfrm>
              <a:blipFill>
                <a:blip r:embed="rId3"/>
                <a:stretch>
                  <a:fillRect l="-961" r="-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4C15170-3124-464E-8661-FFD857FE2B76}"/>
                  </a:ext>
                </a:extLst>
              </p:cNvPr>
              <p:cNvSpPr/>
              <p:nvPr/>
            </p:nvSpPr>
            <p:spPr>
              <a:xfrm>
                <a:off x="727029" y="3687769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4C15170-3124-464E-8661-FFD857FE2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29" y="3687769"/>
                <a:ext cx="755373" cy="7553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73AD3A2-3475-4219-A848-BA240F345440}"/>
                  </a:ext>
                </a:extLst>
              </p:cNvPr>
              <p:cNvSpPr/>
              <p:nvPr/>
            </p:nvSpPr>
            <p:spPr>
              <a:xfrm>
                <a:off x="727029" y="5408892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73AD3A2-3475-4219-A848-BA240F345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29" y="5408892"/>
                <a:ext cx="755373" cy="7553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B0DFE4C2-025D-4BC5-9F58-97F44F25BF4A}"/>
              </a:ext>
            </a:extLst>
          </p:cNvPr>
          <p:cNvSpPr/>
          <p:nvPr/>
        </p:nvSpPr>
        <p:spPr>
          <a:xfrm>
            <a:off x="1064958" y="4613763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F880250-B989-4885-862F-0FB7077EC64F}"/>
              </a:ext>
            </a:extLst>
          </p:cNvPr>
          <p:cNvSpPr/>
          <p:nvPr/>
        </p:nvSpPr>
        <p:spPr>
          <a:xfrm>
            <a:off x="1064958" y="4901997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56B7E1A-B389-4C8B-B31C-D8C45410E820}"/>
              </a:ext>
            </a:extLst>
          </p:cNvPr>
          <p:cNvSpPr/>
          <p:nvPr/>
        </p:nvSpPr>
        <p:spPr>
          <a:xfrm>
            <a:off x="1064958" y="5190231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FD617E8-D497-484F-B4D8-2224B3B2172D}"/>
                  </a:ext>
                </a:extLst>
              </p:cNvPr>
              <p:cNvSpPr/>
              <p:nvPr/>
            </p:nvSpPr>
            <p:spPr>
              <a:xfrm>
                <a:off x="3139676" y="3692982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FD617E8-D497-484F-B4D8-2224B3B21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76" y="3692982"/>
                <a:ext cx="755373" cy="7553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96B6B4F-E588-49F7-94A7-D306CF29E609}"/>
                  </a:ext>
                </a:extLst>
              </p:cNvPr>
              <p:cNvSpPr/>
              <p:nvPr/>
            </p:nvSpPr>
            <p:spPr>
              <a:xfrm>
                <a:off x="3139676" y="5412449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96B6B4F-E588-49F7-94A7-D306CF29E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76" y="5412449"/>
                <a:ext cx="755373" cy="7553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7299927D-3CB4-4400-9E06-91880153BA62}"/>
              </a:ext>
            </a:extLst>
          </p:cNvPr>
          <p:cNvSpPr/>
          <p:nvPr/>
        </p:nvSpPr>
        <p:spPr>
          <a:xfrm>
            <a:off x="3477605" y="4617320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D92E819-577F-4262-8024-C6454F3BD5ED}"/>
              </a:ext>
            </a:extLst>
          </p:cNvPr>
          <p:cNvSpPr/>
          <p:nvPr/>
        </p:nvSpPr>
        <p:spPr>
          <a:xfrm>
            <a:off x="3477605" y="4905554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75CA946-7DAD-49BA-8E48-2E21979DB98A}"/>
              </a:ext>
            </a:extLst>
          </p:cNvPr>
          <p:cNvSpPr/>
          <p:nvPr/>
        </p:nvSpPr>
        <p:spPr>
          <a:xfrm>
            <a:off x="3477605" y="5193788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F718355-F491-47FA-9BC9-DBDE10FC379B}"/>
                  </a:ext>
                </a:extLst>
              </p:cNvPr>
              <p:cNvSpPr/>
              <p:nvPr/>
            </p:nvSpPr>
            <p:spPr>
              <a:xfrm>
                <a:off x="4233448" y="3692982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F718355-F491-47FA-9BC9-DBDE10FC3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448" y="3692982"/>
                <a:ext cx="755373" cy="7553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D086AAE-EA03-4E57-932B-C88E968F467C}"/>
                  </a:ext>
                </a:extLst>
              </p:cNvPr>
              <p:cNvSpPr/>
              <p:nvPr/>
            </p:nvSpPr>
            <p:spPr>
              <a:xfrm>
                <a:off x="4233448" y="5412449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D086AAE-EA03-4E57-932B-C88E968F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448" y="5412449"/>
                <a:ext cx="755373" cy="7553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BCBEBA5F-AB7C-4DE8-BA74-430E8FB9CAE2}"/>
              </a:ext>
            </a:extLst>
          </p:cNvPr>
          <p:cNvSpPr/>
          <p:nvPr/>
        </p:nvSpPr>
        <p:spPr>
          <a:xfrm>
            <a:off x="4571377" y="4617320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EFCBFC2-28F3-4F87-8A6E-497296B7EEE0}"/>
              </a:ext>
            </a:extLst>
          </p:cNvPr>
          <p:cNvSpPr/>
          <p:nvPr/>
        </p:nvSpPr>
        <p:spPr>
          <a:xfrm>
            <a:off x="4571377" y="4905554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A325ABA-11AB-4B92-9547-E4DE85775A67}"/>
              </a:ext>
            </a:extLst>
          </p:cNvPr>
          <p:cNvSpPr/>
          <p:nvPr/>
        </p:nvSpPr>
        <p:spPr>
          <a:xfrm>
            <a:off x="4571377" y="5193788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D9CCF42-172F-4796-A9CB-CD873DB16091}"/>
              </a:ext>
            </a:extLst>
          </p:cNvPr>
          <p:cNvCxnSpPr>
            <a:stCxn id="65" idx="6"/>
            <a:endCxn id="69" idx="2"/>
          </p:cNvCxnSpPr>
          <p:nvPr/>
        </p:nvCxnSpPr>
        <p:spPr>
          <a:xfrm flipV="1">
            <a:off x="1482402" y="4070669"/>
            <a:ext cx="1657274" cy="1715910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9CC19B-F491-4BE4-9BC8-3A4B24B05A97}"/>
              </a:ext>
            </a:extLst>
          </p:cNvPr>
          <p:cNvCxnSpPr>
            <a:stCxn id="64" idx="6"/>
            <a:endCxn id="69" idx="2"/>
          </p:cNvCxnSpPr>
          <p:nvPr/>
        </p:nvCxnSpPr>
        <p:spPr>
          <a:xfrm>
            <a:off x="1482402" y="4065456"/>
            <a:ext cx="1657274" cy="5213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463692D-0F28-4F20-A294-DEEFD5A48804}"/>
              </a:ext>
            </a:extLst>
          </p:cNvPr>
          <p:cNvCxnSpPr>
            <a:cxnSpLocks/>
            <a:stCxn id="68" idx="7"/>
            <a:endCxn id="69" idx="2"/>
          </p:cNvCxnSpPr>
          <p:nvPr/>
        </p:nvCxnSpPr>
        <p:spPr>
          <a:xfrm flipV="1">
            <a:off x="1107376" y="4070669"/>
            <a:ext cx="2032300" cy="1126840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C1F108-F977-42D9-A837-B3479C7C73C3}"/>
              </a:ext>
            </a:extLst>
          </p:cNvPr>
          <p:cNvCxnSpPr>
            <a:stCxn id="64" idx="6"/>
            <a:endCxn id="70" idx="2"/>
          </p:cNvCxnSpPr>
          <p:nvPr/>
        </p:nvCxnSpPr>
        <p:spPr>
          <a:xfrm>
            <a:off x="1482402" y="4065456"/>
            <a:ext cx="1657274" cy="172468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DA13C2-3DE3-4C0B-AF6D-272AFDEDD6B4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1482402" y="5786579"/>
            <a:ext cx="1657274" cy="3557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9A6B52-AEB1-4DA6-A753-FD9E0B4CE469}"/>
              </a:ext>
            </a:extLst>
          </p:cNvPr>
          <p:cNvCxnSpPr>
            <a:cxnSpLocks/>
            <a:stCxn id="66" idx="1"/>
            <a:endCxn id="70" idx="2"/>
          </p:cNvCxnSpPr>
          <p:nvPr/>
        </p:nvCxnSpPr>
        <p:spPr>
          <a:xfrm>
            <a:off x="1072236" y="4621041"/>
            <a:ext cx="2067440" cy="1169095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3A61846-E994-4C69-A0A1-E86298386766}"/>
              </a:ext>
            </a:extLst>
          </p:cNvPr>
          <p:cNvSpPr/>
          <p:nvPr/>
        </p:nvSpPr>
        <p:spPr>
          <a:xfrm>
            <a:off x="2163558" y="5338693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919074-EDCC-431A-92FE-AF32A2A4F73B}"/>
              </a:ext>
            </a:extLst>
          </p:cNvPr>
          <p:cNvSpPr/>
          <p:nvPr/>
        </p:nvSpPr>
        <p:spPr>
          <a:xfrm>
            <a:off x="2161067" y="5659419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52B4C8B-60A7-42E4-B07A-5C64DCB88F6F}"/>
              </a:ext>
            </a:extLst>
          </p:cNvPr>
          <p:cNvSpPr/>
          <p:nvPr/>
        </p:nvSpPr>
        <p:spPr>
          <a:xfrm>
            <a:off x="2167547" y="4168431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72AC02E-2F1D-4FA5-945F-A2DC96579107}"/>
              </a:ext>
            </a:extLst>
          </p:cNvPr>
          <p:cNvSpPr/>
          <p:nvPr/>
        </p:nvSpPr>
        <p:spPr>
          <a:xfrm>
            <a:off x="2166218" y="4469279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C9F5672-377B-4140-BD28-6F42201334F3}"/>
              </a:ext>
            </a:extLst>
          </p:cNvPr>
          <p:cNvSpPr/>
          <p:nvPr/>
        </p:nvSpPr>
        <p:spPr>
          <a:xfrm>
            <a:off x="2166218" y="4318916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1EA6FA2-5C29-4C33-AEC0-10802638A95B}"/>
              </a:ext>
            </a:extLst>
          </p:cNvPr>
          <p:cNvSpPr/>
          <p:nvPr/>
        </p:nvSpPr>
        <p:spPr>
          <a:xfrm>
            <a:off x="2163558" y="5493840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3F83C0B-C9BC-48C3-934E-FBCE7B757A20}"/>
                  </a:ext>
                </a:extLst>
              </p:cNvPr>
              <p:cNvSpPr txBox="1"/>
              <p:nvPr/>
            </p:nvSpPr>
            <p:spPr>
              <a:xfrm>
                <a:off x="1410636" y="5827862"/>
                <a:ext cx="1768727" cy="63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3F83C0B-C9BC-48C3-934E-FBCE7B757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36" y="5827862"/>
                <a:ext cx="1768727" cy="637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477BA1E-E829-4A5C-9B1A-09FE2E26A059}"/>
              </a:ext>
            </a:extLst>
          </p:cNvPr>
          <p:cNvCxnSpPr>
            <a:stCxn id="69" idx="6"/>
            <a:endCxn id="74" idx="2"/>
          </p:cNvCxnSpPr>
          <p:nvPr/>
        </p:nvCxnSpPr>
        <p:spPr>
          <a:xfrm>
            <a:off x="3895049" y="4070669"/>
            <a:ext cx="3383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8131D5-348B-4568-B1D7-659BE6E29D0C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>
            <a:off x="3895049" y="5790136"/>
            <a:ext cx="3383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68243AA-9A4B-49EE-9460-8E6D492B3522}"/>
              </a:ext>
            </a:extLst>
          </p:cNvPr>
          <p:cNvCxnSpPr>
            <a:cxnSpLocks/>
          </p:cNvCxnSpPr>
          <p:nvPr/>
        </p:nvCxnSpPr>
        <p:spPr>
          <a:xfrm>
            <a:off x="3895049" y="4898439"/>
            <a:ext cx="353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DE17DC-50D4-41EE-9F8F-437707BB4053}"/>
              </a:ext>
            </a:extLst>
          </p:cNvPr>
          <p:cNvCxnSpPr>
            <a:cxnSpLocks/>
            <a:stCxn id="74" idx="6"/>
          </p:cNvCxnSpPr>
          <p:nvPr/>
        </p:nvCxnSpPr>
        <p:spPr>
          <a:xfrm flipV="1">
            <a:off x="4988821" y="4065456"/>
            <a:ext cx="338399" cy="5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24029BA-63D2-4E1F-8A2A-51B647F65AB5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4988821" y="5784923"/>
            <a:ext cx="338399" cy="5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6AC5178-F32F-4A2A-9BFF-FA0A58A9257B}"/>
              </a:ext>
            </a:extLst>
          </p:cNvPr>
          <p:cNvCxnSpPr>
            <a:cxnSpLocks/>
          </p:cNvCxnSpPr>
          <p:nvPr/>
        </p:nvCxnSpPr>
        <p:spPr>
          <a:xfrm>
            <a:off x="4973277" y="4925189"/>
            <a:ext cx="353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E6CA1B0-2EC0-4B8A-89F5-2CD60EB6998E}"/>
                  </a:ext>
                </a:extLst>
              </p:cNvPr>
              <p:cNvSpPr/>
              <p:nvPr/>
            </p:nvSpPr>
            <p:spPr>
              <a:xfrm>
                <a:off x="5313514" y="3684212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E6CA1B0-2EC0-4B8A-89F5-2CD60EB69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14" y="3684212"/>
                <a:ext cx="755373" cy="7553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16388DE-0DF8-4D48-97FD-2D6C16238EA4}"/>
                  </a:ext>
                </a:extLst>
              </p:cNvPr>
              <p:cNvSpPr/>
              <p:nvPr/>
            </p:nvSpPr>
            <p:spPr>
              <a:xfrm>
                <a:off x="5313514" y="5403679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16388DE-0DF8-4D48-97FD-2D6C1623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14" y="5403679"/>
                <a:ext cx="755373" cy="7553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Oval 162">
            <a:extLst>
              <a:ext uri="{FF2B5EF4-FFF2-40B4-BE49-F238E27FC236}">
                <a16:creationId xmlns:a16="http://schemas.microsoft.com/office/drawing/2014/main" id="{FCCF5BAA-1115-496D-A35C-07C3EEA847BE}"/>
              </a:ext>
            </a:extLst>
          </p:cNvPr>
          <p:cNvSpPr/>
          <p:nvPr/>
        </p:nvSpPr>
        <p:spPr>
          <a:xfrm>
            <a:off x="5651443" y="4608550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DD1AC2-73EA-4656-9928-03FFF9D5F5DB}"/>
              </a:ext>
            </a:extLst>
          </p:cNvPr>
          <p:cNvSpPr/>
          <p:nvPr/>
        </p:nvSpPr>
        <p:spPr>
          <a:xfrm>
            <a:off x="5651443" y="4896784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7ADF6AE-212B-4C14-9F0F-D7CDEB0CE4D6}"/>
              </a:ext>
            </a:extLst>
          </p:cNvPr>
          <p:cNvSpPr/>
          <p:nvPr/>
        </p:nvSpPr>
        <p:spPr>
          <a:xfrm>
            <a:off x="5651443" y="5185018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23F9A51-7956-4E21-A87B-B0B1A6937755}"/>
                  </a:ext>
                </a:extLst>
              </p:cNvPr>
              <p:cNvSpPr/>
              <p:nvPr/>
            </p:nvSpPr>
            <p:spPr>
              <a:xfrm>
                <a:off x="7726161" y="3687769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23F9A51-7956-4E21-A87B-B0B1A6937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1" y="3687769"/>
                <a:ext cx="755373" cy="7553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0CB49841-0DD9-4792-96F8-071553512A1C}"/>
                  </a:ext>
                </a:extLst>
              </p:cNvPr>
              <p:cNvSpPr/>
              <p:nvPr/>
            </p:nvSpPr>
            <p:spPr>
              <a:xfrm>
                <a:off x="7726161" y="5407236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0CB49841-0DD9-4792-96F8-071553512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1" y="5407236"/>
                <a:ext cx="755373" cy="7553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Oval 167">
            <a:extLst>
              <a:ext uri="{FF2B5EF4-FFF2-40B4-BE49-F238E27FC236}">
                <a16:creationId xmlns:a16="http://schemas.microsoft.com/office/drawing/2014/main" id="{05B67865-BB6A-45CC-862C-2A5D859566FB}"/>
              </a:ext>
            </a:extLst>
          </p:cNvPr>
          <p:cNvSpPr/>
          <p:nvPr/>
        </p:nvSpPr>
        <p:spPr>
          <a:xfrm>
            <a:off x="8064090" y="4612107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51F15DD-ECAD-43CE-BADD-442DCB15830A}"/>
              </a:ext>
            </a:extLst>
          </p:cNvPr>
          <p:cNvSpPr/>
          <p:nvPr/>
        </p:nvSpPr>
        <p:spPr>
          <a:xfrm>
            <a:off x="8064090" y="4900341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E968ADA-42EF-428F-8082-8ED1B21E0ED4}"/>
              </a:ext>
            </a:extLst>
          </p:cNvPr>
          <p:cNvSpPr/>
          <p:nvPr/>
        </p:nvSpPr>
        <p:spPr>
          <a:xfrm>
            <a:off x="8064090" y="5188575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081F29F-126F-4B05-BBC8-E2D33F7A2860}"/>
                  </a:ext>
                </a:extLst>
              </p:cNvPr>
              <p:cNvSpPr/>
              <p:nvPr/>
            </p:nvSpPr>
            <p:spPr>
              <a:xfrm>
                <a:off x="8819933" y="3687769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081F29F-126F-4B05-BBC8-E2D33F7A2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933" y="3687769"/>
                <a:ext cx="755373" cy="7553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8F634DF-E783-480F-BBDD-908944C29496}"/>
                  </a:ext>
                </a:extLst>
              </p:cNvPr>
              <p:cNvSpPr/>
              <p:nvPr/>
            </p:nvSpPr>
            <p:spPr>
              <a:xfrm>
                <a:off x="8819933" y="5407236"/>
                <a:ext cx="755373" cy="7553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8F634DF-E783-480F-BBDD-908944C29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933" y="5407236"/>
                <a:ext cx="755373" cy="7553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Oval 172">
            <a:extLst>
              <a:ext uri="{FF2B5EF4-FFF2-40B4-BE49-F238E27FC236}">
                <a16:creationId xmlns:a16="http://schemas.microsoft.com/office/drawing/2014/main" id="{10A6E156-C4BB-41DE-848A-EFE1069486F5}"/>
              </a:ext>
            </a:extLst>
          </p:cNvPr>
          <p:cNvSpPr/>
          <p:nvPr/>
        </p:nvSpPr>
        <p:spPr>
          <a:xfrm>
            <a:off x="9157862" y="4612107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87B6496-4942-40C3-A625-FB69AF526F72}"/>
              </a:ext>
            </a:extLst>
          </p:cNvPr>
          <p:cNvSpPr/>
          <p:nvPr/>
        </p:nvSpPr>
        <p:spPr>
          <a:xfrm>
            <a:off x="9157862" y="4900341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F471D56-B8D5-4FAC-818C-579EBEBB1959}"/>
              </a:ext>
            </a:extLst>
          </p:cNvPr>
          <p:cNvSpPr/>
          <p:nvPr/>
        </p:nvSpPr>
        <p:spPr>
          <a:xfrm>
            <a:off x="9157862" y="5188575"/>
            <a:ext cx="49696" cy="49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3D966E2-C22B-45A2-97DE-6B1BB37488A0}"/>
              </a:ext>
            </a:extLst>
          </p:cNvPr>
          <p:cNvCxnSpPr>
            <a:stCxn id="162" idx="6"/>
            <a:endCxn id="166" idx="2"/>
          </p:cNvCxnSpPr>
          <p:nvPr/>
        </p:nvCxnSpPr>
        <p:spPr>
          <a:xfrm flipV="1">
            <a:off x="6068887" y="4065456"/>
            <a:ext cx="1657274" cy="1715910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056099B-5B49-4B04-819D-44322F07FAA6}"/>
              </a:ext>
            </a:extLst>
          </p:cNvPr>
          <p:cNvCxnSpPr>
            <a:stCxn id="161" idx="6"/>
            <a:endCxn id="166" idx="2"/>
          </p:cNvCxnSpPr>
          <p:nvPr/>
        </p:nvCxnSpPr>
        <p:spPr>
          <a:xfrm>
            <a:off x="6068887" y="4061899"/>
            <a:ext cx="1657274" cy="3557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900F477-197E-4DA4-9919-97C83DD6CA26}"/>
              </a:ext>
            </a:extLst>
          </p:cNvPr>
          <p:cNvCxnSpPr>
            <a:cxnSpLocks/>
            <a:stCxn id="165" idx="7"/>
            <a:endCxn id="166" idx="2"/>
          </p:cNvCxnSpPr>
          <p:nvPr/>
        </p:nvCxnSpPr>
        <p:spPr>
          <a:xfrm flipV="1">
            <a:off x="5693861" y="4065456"/>
            <a:ext cx="2032300" cy="1126840"/>
          </a:xfrm>
          <a:prstGeom prst="straightConnector1">
            <a:avLst/>
          </a:prstGeom>
          <a:ln w="3175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C5ED3F-3BAF-42E6-81D1-0A5F6FB59087}"/>
              </a:ext>
            </a:extLst>
          </p:cNvPr>
          <p:cNvCxnSpPr>
            <a:stCxn id="161" idx="6"/>
            <a:endCxn id="167" idx="2"/>
          </p:cNvCxnSpPr>
          <p:nvPr/>
        </p:nvCxnSpPr>
        <p:spPr>
          <a:xfrm>
            <a:off x="6068887" y="4061899"/>
            <a:ext cx="1657274" cy="1723024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B7ACC5D-0BA8-4C8C-8196-62ED94ED0AC8}"/>
              </a:ext>
            </a:extLst>
          </p:cNvPr>
          <p:cNvCxnSpPr>
            <a:cxnSpLocks/>
            <a:stCxn id="162" idx="6"/>
            <a:endCxn id="167" idx="2"/>
          </p:cNvCxnSpPr>
          <p:nvPr/>
        </p:nvCxnSpPr>
        <p:spPr>
          <a:xfrm>
            <a:off x="6068887" y="5781366"/>
            <a:ext cx="1657274" cy="3557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C1F1EC8-557A-4A39-901E-D29E35D7131C}"/>
              </a:ext>
            </a:extLst>
          </p:cNvPr>
          <p:cNvCxnSpPr>
            <a:cxnSpLocks/>
            <a:stCxn id="163" idx="1"/>
            <a:endCxn id="167" idx="2"/>
          </p:cNvCxnSpPr>
          <p:nvPr/>
        </p:nvCxnSpPr>
        <p:spPr>
          <a:xfrm>
            <a:off x="5658721" y="4615828"/>
            <a:ext cx="2067440" cy="1169095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40D534F-CD81-44B0-AC7F-1518A006BC6C}"/>
              </a:ext>
            </a:extLst>
          </p:cNvPr>
          <p:cNvSpPr/>
          <p:nvPr/>
        </p:nvSpPr>
        <p:spPr>
          <a:xfrm>
            <a:off x="6750043" y="5333480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E38BA64-78DF-4059-892E-62598D8E074D}"/>
              </a:ext>
            </a:extLst>
          </p:cNvPr>
          <p:cNvSpPr/>
          <p:nvPr/>
        </p:nvSpPr>
        <p:spPr>
          <a:xfrm>
            <a:off x="6747552" y="5654206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55BA769-2BFB-4AA8-B5E3-2A160B2A6BE3}"/>
              </a:ext>
            </a:extLst>
          </p:cNvPr>
          <p:cNvSpPr/>
          <p:nvPr/>
        </p:nvSpPr>
        <p:spPr>
          <a:xfrm>
            <a:off x="6754032" y="4163218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D399C27-EE18-4EC8-AF8C-45A44BD3E866}"/>
              </a:ext>
            </a:extLst>
          </p:cNvPr>
          <p:cNvSpPr/>
          <p:nvPr/>
        </p:nvSpPr>
        <p:spPr>
          <a:xfrm>
            <a:off x="6752703" y="4464066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E1EFE27-9D89-4369-883F-BB5EB44DE500}"/>
              </a:ext>
            </a:extLst>
          </p:cNvPr>
          <p:cNvSpPr/>
          <p:nvPr/>
        </p:nvSpPr>
        <p:spPr>
          <a:xfrm>
            <a:off x="6752703" y="4313703"/>
            <a:ext cx="49696" cy="4969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C0E29E4-105D-4030-92E2-5167C29EE9AD}"/>
              </a:ext>
            </a:extLst>
          </p:cNvPr>
          <p:cNvSpPr/>
          <p:nvPr/>
        </p:nvSpPr>
        <p:spPr>
          <a:xfrm>
            <a:off x="6750043" y="5488627"/>
            <a:ext cx="49696" cy="4969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5A07939-367E-4130-8D03-3673DA234D2F}"/>
                  </a:ext>
                </a:extLst>
              </p:cNvPr>
              <p:cNvSpPr txBox="1"/>
              <p:nvPr/>
            </p:nvSpPr>
            <p:spPr>
              <a:xfrm>
                <a:off x="5945351" y="5827862"/>
                <a:ext cx="1918538" cy="637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5A07939-367E-4130-8D03-3673DA234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351" y="5827862"/>
                <a:ext cx="1918538" cy="637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417A68A-BD97-41CB-808D-765FB91F2907}"/>
              </a:ext>
            </a:extLst>
          </p:cNvPr>
          <p:cNvCxnSpPr>
            <a:cxnSpLocks/>
            <a:stCxn id="166" idx="6"/>
            <a:endCxn id="171" idx="2"/>
          </p:cNvCxnSpPr>
          <p:nvPr/>
        </p:nvCxnSpPr>
        <p:spPr>
          <a:xfrm>
            <a:off x="8481534" y="4065456"/>
            <a:ext cx="3383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405FD96-39DD-46B6-B3C9-26421088EA44}"/>
              </a:ext>
            </a:extLst>
          </p:cNvPr>
          <p:cNvCxnSpPr>
            <a:cxnSpLocks/>
            <a:stCxn id="167" idx="6"/>
            <a:endCxn id="172" idx="2"/>
          </p:cNvCxnSpPr>
          <p:nvPr/>
        </p:nvCxnSpPr>
        <p:spPr>
          <a:xfrm>
            <a:off x="8481534" y="5784923"/>
            <a:ext cx="3383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D03293C-CF50-446E-820F-3A1C10803151}"/>
              </a:ext>
            </a:extLst>
          </p:cNvPr>
          <p:cNvCxnSpPr>
            <a:cxnSpLocks/>
          </p:cNvCxnSpPr>
          <p:nvPr/>
        </p:nvCxnSpPr>
        <p:spPr>
          <a:xfrm>
            <a:off x="8481534" y="4893226"/>
            <a:ext cx="353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87F8EE0-310C-411F-8878-7969E7694704}"/>
              </a:ext>
            </a:extLst>
          </p:cNvPr>
          <p:cNvCxnSpPr>
            <a:cxnSpLocks/>
            <a:stCxn id="171" idx="6"/>
            <a:endCxn id="207" idx="1"/>
          </p:cNvCxnSpPr>
          <p:nvPr/>
        </p:nvCxnSpPr>
        <p:spPr>
          <a:xfrm>
            <a:off x="9575306" y="4065456"/>
            <a:ext cx="579554" cy="8526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72B14D1-BDDC-44AE-8C22-EB9AD6ECEC28}"/>
              </a:ext>
            </a:extLst>
          </p:cNvPr>
          <p:cNvCxnSpPr>
            <a:cxnSpLocks/>
            <a:stCxn id="172" idx="6"/>
            <a:endCxn id="207" idx="1"/>
          </p:cNvCxnSpPr>
          <p:nvPr/>
        </p:nvCxnSpPr>
        <p:spPr>
          <a:xfrm flipV="1">
            <a:off x="9575306" y="4918109"/>
            <a:ext cx="579554" cy="8668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0F603F3-5C2B-46BC-8FC8-3760EF996089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9575306" y="4918109"/>
            <a:ext cx="5795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8BF0944-989B-437D-B5B0-2F03065DBFBF}"/>
                  </a:ext>
                </a:extLst>
              </p:cNvPr>
              <p:cNvSpPr txBox="1"/>
              <p:nvPr/>
            </p:nvSpPr>
            <p:spPr>
              <a:xfrm>
                <a:off x="10154860" y="4624695"/>
                <a:ext cx="1304958" cy="58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8BF0944-989B-437D-B5B0-2F03065D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860" y="4624695"/>
                <a:ext cx="1304958" cy="58682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80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Why the nonlinearity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78120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still a linear function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no longer a linear function in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/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makes the model more expressive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The nonlinearity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also known as an 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activation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1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Examples of activations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(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ReLU activation</a:t>
                </a:r>
                <a:r>
                  <a:rPr lang="en-US" sz="3200" dirty="0">
                    <a:solidFill>
                      <a:schemeClr val="tx1"/>
                    </a:solidFill>
                  </a:rPr>
                  <a:t>) is most common</a:t>
                </a:r>
              </a:p>
              <a:p>
                <a:pPr marL="457200" indent="-457200"/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(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tanh function</a:t>
                </a:r>
                <a:r>
                  <a:rPr lang="en-US" sz="3200" dirty="0">
                    <a:solidFill>
                      <a:schemeClr val="tx1"/>
                    </a:solidFill>
                  </a:rPr>
                  <a:t>) is occasionally used as well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88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Universal Approximator </a:t>
            </a:r>
            <a:r>
              <a:rPr lang="en-US" sz="5400" dirty="0" err="1"/>
              <a:t>Thm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8432"/>
            <a:ext cx="10782483" cy="456206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It is possible to show that if your neural network is big enough, it can approximate any continuous function arbitrarily well! (</a:t>
            </a:r>
            <a:r>
              <a:rPr lang="en-US" sz="3200" dirty="0" err="1">
                <a:solidFill>
                  <a:schemeClr val="tx1"/>
                </a:solidFill>
              </a:rPr>
              <a:t>Hornik</a:t>
            </a:r>
            <a:r>
              <a:rPr lang="en-US" sz="3200" dirty="0">
                <a:solidFill>
                  <a:schemeClr val="tx1"/>
                </a:solidFill>
              </a:rPr>
              <a:t> 1991)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This is why neural nets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142371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But why stop at just 2 layers of linear function/nonlinearity? 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can have arbitrarily many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layers!</a:t>
                </a:r>
              </a:p>
              <a:p>
                <a:pPr marL="78120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the input to layer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the data given)</a:t>
                </a:r>
              </a:p>
              <a:p>
                <a:pPr marL="78120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the output of layer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The loss function is applied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(the final output), though it is sometimes easier to apply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directly (e.g. </a:t>
                </a:r>
                <a:r>
                  <a:rPr lang="en-US" sz="3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000" dirty="0">
                    <a:solidFill>
                      <a:schemeClr val="tx1"/>
                    </a:solidFill>
                  </a:rPr>
                  <a:t> cross-entropy loss w/ linear classifier)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 l="-961" t="-802" b="-3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38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So how do we take the gradient of a neural network with respect to every parameter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457200" indent="-457200"/>
                <a:r>
                  <a:rPr lang="en-US" sz="3000"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. By chain rule,</a:t>
                </a:r>
                <a:endParaRPr lang="en-US" sz="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ℓ−1</m:t>
                              </m:r>
                            </m:e>
                          </m:d>
                        </m:sup>
                      </m:sSubSup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US" sz="3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B2C2AA-5069-40CD-9593-52612B3EB00E}"/>
              </a:ext>
            </a:extLst>
          </p:cNvPr>
          <p:cNvSpPr/>
          <p:nvPr/>
        </p:nvSpPr>
        <p:spPr>
          <a:xfrm>
            <a:off x="4045226" y="5466522"/>
            <a:ext cx="3965713" cy="864705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3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982"/>
            <a:ext cx="10782483" cy="424237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Intro to machine learning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Linear regression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Gradient descent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Linear classification = minimize cross-entropy</a:t>
            </a:r>
          </a:p>
        </p:txBody>
      </p:sp>
    </p:spTree>
    <p:extLst>
      <p:ext uri="{BB962C8B-B14F-4D97-AF65-F5344CB8AC3E}">
        <p14:creationId xmlns:p14="http://schemas.microsoft.com/office/powerpoint/2010/main" val="171011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79066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000" dirty="0">
                    <a:solidFill>
                      <a:schemeClr val="tx1"/>
                    </a:solidFill>
                  </a:rPr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, apply the chain rule again:</a:t>
                </a:r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ℓ−1</m:t>
                              </m:r>
                            </m:e>
                          </m:d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790664"/>
              </a:xfrm>
              <a:blipFill>
                <a:blip r:embed="rId3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7F83CEE-3D00-4212-8902-A1CFEB144769}"/>
              </a:ext>
            </a:extLst>
          </p:cNvPr>
          <p:cNvSpPr/>
          <p:nvPr/>
        </p:nvSpPr>
        <p:spPr>
          <a:xfrm>
            <a:off x="3349487" y="5595729"/>
            <a:ext cx="6112565" cy="89452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the current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If we do a forward pass through the neural network, we will compute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From the linear classifier,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easy to compute</a:t>
                </a: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We have all we need to do stochastic gradient descent!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16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Fix a learning 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randomly</a:t>
                </a: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For each data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in the data set</a:t>
                </a: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Compute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counting down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ℓ−1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 l="-904" t="-1604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5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0134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Forward pass</a:t>
                </a: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We are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sz="3000" b="0" dirty="0">
                  <a:solidFill>
                    <a:schemeClr val="tx1"/>
                  </a:solidFill>
                </a:endParaRPr>
              </a:p>
              <a:p>
                <a:pPr marL="781200" lvl="1"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0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0" dirty="0">
                    <a:solidFill>
                      <a:schemeClr val="tx1"/>
                    </a:solidFill>
                  </a:rPr>
                  <a:t>, which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Backward pass</a:t>
                </a: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from the forward pass</a:t>
                </a:r>
              </a:p>
              <a:p>
                <a:pPr marL="781200" lvl="1"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 l="-961" t="-267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04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8432"/>
            <a:ext cx="10782483" cy="456206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This is stochastic gradient descent for a neural network!</a:t>
            </a:r>
          </a:p>
          <a:p>
            <a:pPr marL="457200" indent="-457200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In Homework #5, you will:</a:t>
            </a:r>
          </a:p>
          <a:p>
            <a:pPr marL="781200" lvl="1" indent="-457200"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</a:rPr>
              <a:t>Implement a linear classifier</a:t>
            </a:r>
          </a:p>
          <a:p>
            <a:pPr marL="781200" lvl="1" indent="-457200"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</a:rPr>
              <a:t>Extend it to a 2-layer neural network</a:t>
            </a:r>
          </a:p>
          <a:p>
            <a:pPr marL="457200" indent="-457200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Before discussing implementation details, let’s talk about parallelizing the backpropagation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70794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8432"/>
            <a:ext cx="10782483" cy="456206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By its nature, the backpropagation algorithm seems fundamentally sequential</a:t>
            </a:r>
          </a:p>
          <a:p>
            <a:pPr marL="457200" indent="-457200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However, each sequential step is a linear algebra operation</a:t>
            </a:r>
          </a:p>
          <a:p>
            <a:pPr marL="781200" lvl="1" indent="-457200"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</a:rPr>
              <a:t>Parallelize with </a:t>
            </a:r>
            <a:r>
              <a:rPr lang="en-US" sz="3000" dirty="0" err="1">
                <a:solidFill>
                  <a:schemeClr val="tx1"/>
                </a:solidFill>
              </a:rPr>
              <a:t>cuBLAS</a:t>
            </a:r>
            <a:endParaRPr lang="en-US" sz="30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Minibatch stochastic gradient descent</a:t>
            </a:r>
          </a:p>
          <a:p>
            <a:pPr marL="781200" lvl="1" indent="-457200"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</a:rPr>
              <a:t>Compute the gradient for each data point in the minibatch</a:t>
            </a:r>
          </a:p>
          <a:p>
            <a:pPr marL="781200" lvl="1" indent="-457200"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</a:rPr>
              <a:t>Use a parallel reduction to take the average at the end</a:t>
            </a:r>
          </a:p>
        </p:txBody>
      </p:sp>
    </p:spTree>
    <p:extLst>
      <p:ext uri="{BB962C8B-B14F-4D97-AF65-F5344CB8AC3E}">
        <p14:creationId xmlns:p14="http://schemas.microsoft.com/office/powerpoint/2010/main" val="3735150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Using Minibatches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5799"/>
                <a:ext cx="10782483" cy="4147331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Consider a minibatch size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Construct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where column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corresponding to data point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in the mini-batch</a:t>
                </a: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Construct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where column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corresponding to data point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in the mini-batch</a:t>
                </a: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After fixing a learning 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initializing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randomly, we have the following algorithm: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5799"/>
                <a:ext cx="10782483" cy="4147331"/>
              </a:xfrm>
              <a:blipFill>
                <a:blip r:embed="rId3"/>
                <a:stretch>
                  <a:fillRect l="-904" t="-1618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3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623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Using Minibatches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For each minibatch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in the data set</a:t>
                </a: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Compute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endParaRPr lang="en-US" sz="3000" b="1" dirty="0">
                  <a:solidFill>
                    <a:schemeClr val="tx1"/>
                  </a:solidFill>
                </a:endParaRP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counting down from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ℓ−1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71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623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You can do all the matrix multiplications using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cuBLAS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The only new computation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b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This differentiation and pointwise multiplication step (and much more) is done for you for free by another CUDA package called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cuDNN</a:t>
                </a:r>
                <a:r>
                  <a:rPr lang="en-US" sz="3200" dirty="0">
                    <a:solidFill>
                      <a:schemeClr val="tx1"/>
                    </a:solidFill>
                  </a:rPr>
                  <a:t> (Deep Neural Nets)</a:t>
                </a:r>
              </a:p>
              <a:p>
                <a:pPr marL="457200" indent="-457200">
                  <a:spcBef>
                    <a:spcPts val="600"/>
                  </a:spcBef>
                </a:pPr>
                <a:r>
                  <a:rPr lang="en-US" sz="3200" dirty="0">
                    <a:solidFill>
                      <a:schemeClr val="tx1"/>
                    </a:solidFill>
                  </a:rPr>
                  <a:t>Next time, you will learn the basics of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cuDNN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4"/>
              </a:xfrm>
              <a:blipFill>
                <a:blip r:embed="rId3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10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922"/>
            <a:ext cx="10782483" cy="423244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Derivation of gradient descent for linear classifier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Using linear classifiers to build up neural networks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Gradient descent for neural networks (backpropagation)</a:t>
            </a:r>
          </a:p>
        </p:txBody>
      </p:sp>
    </p:spTree>
    <p:extLst>
      <p:ext uri="{BB962C8B-B14F-4D97-AF65-F5344CB8AC3E}">
        <p14:creationId xmlns:p14="http://schemas.microsoft.com/office/powerpoint/2010/main" val="121577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Refresher on The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92522"/>
                <a:ext cx="10782483" cy="4232440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are 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as training data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want to classify each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into one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classes</a:t>
                </a:r>
              </a:p>
              <a:p>
                <a:pPr marL="457200" indent="-457200"/>
                <a:r>
                  <a:rPr lang="en-US" sz="3200" b="0" dirty="0">
                    <a:solidFill>
                      <a:schemeClr val="tx1"/>
                    </a:solidFill>
                  </a:rPr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-dimensional column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b="0" dirty="0">
                    <a:solidFill>
                      <a:schemeClr val="tx1"/>
                    </a:solidFill>
                  </a:rPr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-dimensional column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; otherwise,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92522"/>
                <a:ext cx="10782483" cy="4232440"/>
              </a:xfrm>
              <a:blipFill>
                <a:blip r:embed="rId2"/>
                <a:stretch>
                  <a:fillRect l="-961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90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Refresher on The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92522"/>
                <a:ext cx="10782483" cy="4232440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Our model is parametrized by a matrix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Given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-dimensional input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denoting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we compute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-dimensional output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then classify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as the class corresponding to the index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with the largest 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92522"/>
                <a:ext cx="10782483" cy="4232440"/>
              </a:xfrm>
              <a:blipFill>
                <a:blip r:embed="rId2"/>
                <a:stretch>
                  <a:fillRect l="-961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2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Linear Classifier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858"/>
            <a:ext cx="10782483" cy="443450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We will be going through some extra steps to derive the gradient of the linear classifier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The reason will become clear when we start talking about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5772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Linear CLASSIFIER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9042"/>
                <a:ext cx="10782483" cy="4562062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3500" dirty="0">
                    <a:solidFill>
                      <a:schemeClr val="tx1"/>
                    </a:solidFill>
                  </a:rPr>
                  <a:t>Define intermediate variables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9042"/>
                <a:ext cx="10782483" cy="4562062"/>
              </a:xfrm>
              <a:blipFill>
                <a:blip r:embed="rId2"/>
                <a:stretch>
                  <a:fillRect l="-961" t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7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Linear CLASSIFIER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2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Simplify derivatives using the multivariate chain rule and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(with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2"/>
              </a:xfrm>
              <a:blipFill>
                <a:blip r:embed="rId2"/>
                <a:stretch>
                  <a:fillRect l="-96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22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Linear CLASSIFIER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8432"/>
                <a:ext cx="10782483" cy="4562062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Compute the gradient of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200" dirty="0">
                    <a:solidFill>
                      <a:schemeClr val="tx1"/>
                    </a:solidFill>
                  </a:rPr>
                  <a:t> function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type m:val="noBar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4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Substituting this into the previous gradient, we can show</a:t>
                </a:r>
                <a:endParaRPr lang="en-US" sz="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type m:val="noBar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class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8432"/>
                <a:ext cx="10782483" cy="4562062"/>
              </a:xfrm>
              <a:blipFill>
                <a:blip r:embed="rId2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AA5AD5B-EB94-4796-AE81-B4A226FD7C28}"/>
              </a:ext>
            </a:extLst>
          </p:cNvPr>
          <p:cNvSpPr/>
          <p:nvPr/>
        </p:nvSpPr>
        <p:spPr>
          <a:xfrm>
            <a:off x="2453308" y="4944140"/>
            <a:ext cx="7285383" cy="142476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46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13240</TotalTime>
  <Words>1342</Words>
  <Application>Microsoft Office PowerPoint</Application>
  <PresentationFormat>Widescreen</PresentationFormat>
  <Paragraphs>196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Gill Sans MT</vt:lpstr>
      <vt:lpstr>Wingdings</vt:lpstr>
      <vt:lpstr>Wingdings 2</vt:lpstr>
      <vt:lpstr>Dividend</vt:lpstr>
      <vt:lpstr>CS 179: Lecture 14</vt:lpstr>
      <vt:lpstr>Last Time</vt:lpstr>
      <vt:lpstr>Today</vt:lpstr>
      <vt:lpstr>Refresher on The task</vt:lpstr>
      <vt:lpstr>Refresher on The task</vt:lpstr>
      <vt:lpstr>Linear Classifier Gradient</vt:lpstr>
      <vt:lpstr>Linear CLASSIFIER Gradient</vt:lpstr>
      <vt:lpstr>Linear CLASSIFIER Gradient</vt:lpstr>
      <vt:lpstr>Linear CLASSIFIER Gradient</vt:lpstr>
      <vt:lpstr>Linear CLASSIFIER Gradient</vt:lpstr>
      <vt:lpstr>Stochastic Gradient Descent</vt:lpstr>
      <vt:lpstr>Limitations of Linear Models</vt:lpstr>
      <vt:lpstr>Another View of Linear Models</vt:lpstr>
      <vt:lpstr>Neural Networks</vt:lpstr>
      <vt:lpstr>Neural Networks</vt:lpstr>
      <vt:lpstr>Examples of activations</vt:lpstr>
      <vt:lpstr>Universal Approximator Thm</vt:lpstr>
      <vt:lpstr>Neural Networks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Parallelization</vt:lpstr>
      <vt:lpstr>Using Minibatches</vt:lpstr>
      <vt:lpstr>Using Minibatches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Intro to Machine Learning</dc:title>
  <dc:creator>Aadyot</dc:creator>
  <cp:lastModifiedBy>Aadyot Bhatnagar</cp:lastModifiedBy>
  <cp:revision>350</cp:revision>
  <dcterms:created xsi:type="dcterms:W3CDTF">2017-12-22T10:33:59Z</dcterms:created>
  <dcterms:modified xsi:type="dcterms:W3CDTF">2018-04-16T00:23:40Z</dcterms:modified>
</cp:coreProperties>
</file>