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36"/>
  </p:notesMasterIdLst>
  <p:sldIdLst>
    <p:sldId id="291" r:id="rId2"/>
    <p:sldId id="257" r:id="rId3"/>
    <p:sldId id="292" r:id="rId4"/>
    <p:sldId id="293" r:id="rId5"/>
    <p:sldId id="301" r:id="rId6"/>
    <p:sldId id="321" r:id="rId7"/>
    <p:sldId id="299" r:id="rId8"/>
    <p:sldId id="320" r:id="rId9"/>
    <p:sldId id="295" r:id="rId10"/>
    <p:sldId id="294" r:id="rId11"/>
    <p:sldId id="296" r:id="rId12"/>
    <p:sldId id="297" r:id="rId13"/>
    <p:sldId id="298" r:id="rId14"/>
    <p:sldId id="303" r:id="rId15"/>
    <p:sldId id="311" r:id="rId16"/>
    <p:sldId id="300" r:id="rId17"/>
    <p:sldId id="302" r:id="rId18"/>
    <p:sldId id="304" r:id="rId19"/>
    <p:sldId id="305" r:id="rId20"/>
    <p:sldId id="323" r:id="rId21"/>
    <p:sldId id="306" r:id="rId22"/>
    <p:sldId id="322" r:id="rId23"/>
    <p:sldId id="307" r:id="rId24"/>
    <p:sldId id="308" r:id="rId25"/>
    <p:sldId id="309" r:id="rId26"/>
    <p:sldId id="310" r:id="rId27"/>
    <p:sldId id="312" r:id="rId28"/>
    <p:sldId id="314" r:id="rId29"/>
    <p:sldId id="316" r:id="rId30"/>
    <p:sldId id="317" r:id="rId31"/>
    <p:sldId id="313" r:id="rId32"/>
    <p:sldId id="315" r:id="rId33"/>
    <p:sldId id="319" r:id="rId34"/>
    <p:sldId id="318" r:id="rId3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AD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9138" autoAdjust="0"/>
  </p:normalViewPr>
  <p:slideViewPr>
    <p:cSldViewPr snapToGrid="0">
      <p:cViewPr varScale="1">
        <p:scale>
          <a:sx n="60" d="100"/>
          <a:sy n="60" d="100"/>
        </p:scale>
        <p:origin x="792" y="52"/>
      </p:cViewPr>
      <p:guideLst/>
    </p:cSldViewPr>
  </p:slideViewPr>
  <p:outlineViewPr>
    <p:cViewPr>
      <p:scale>
        <a:sx n="33" d="100"/>
        <a:sy n="33" d="100"/>
      </p:scale>
      <p:origin x="0" y="-968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CE97F4-8C93-436C-90D4-EE41759B2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AFC1B-42EE-45D2-870E-7BFA66686D7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9AFE9-89F6-4B54-9825-68514DFB9368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1A2784-6BEA-4953-85F5-80DCF99A6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8E9ABF-0C65-4557-A641-48E67B15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AAF5-E7E7-426D-B81E-D1AD73BB7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795EB-5118-4E1A-A435-1F6CD2CD5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D3FD-8162-418F-8D84-6A95FE198D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7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45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62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06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2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04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5D3FD-8162-418F-8D84-6A95FE198DE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0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5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7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2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5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B469F50-A23D-455A-931D-34132C180D3A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4381CCB-7403-425B-93BF-F73BAA63DD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748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93E5-4A77-404B-BCED-28F9789DC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108" y="1341783"/>
            <a:ext cx="7766936" cy="172283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CS 179: Lecture 15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4F85F8-564B-40C5-A007-B48774EA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108" y="3244933"/>
            <a:ext cx="7766936" cy="2002928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Introduction to </a:t>
            </a:r>
            <a:r>
              <a:rPr lang="en-US" sz="4000" dirty="0" err="1">
                <a:solidFill>
                  <a:schemeClr val="bg1"/>
                </a:solidFill>
                <a:latin typeface="+mj-lt"/>
              </a:rPr>
              <a:t>CuDNN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 (CUDA Deep Neural Nets)</a:t>
            </a:r>
          </a:p>
        </p:txBody>
      </p:sp>
    </p:spTree>
    <p:extLst>
      <p:ext uri="{BB962C8B-B14F-4D97-AF65-F5344CB8AC3E}">
        <p14:creationId xmlns:p14="http://schemas.microsoft.com/office/powerpoint/2010/main" val="1068612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/>
              <a:t>Data Representation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2"/>
            <a:ext cx="107824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Allocate by calling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cudnnCreateTensorDescriptor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The ordering of array axes is defined by an </a:t>
            </a:r>
            <a:r>
              <a:rPr lang="en-US" sz="3000" dirty="0" err="1">
                <a:solidFill>
                  <a:schemeClr val="tx1"/>
                </a:solidFill>
              </a:rPr>
              <a:t>enum</a:t>
            </a:r>
            <a:r>
              <a:rPr lang="en-US" sz="3000" dirty="0">
                <a:solidFill>
                  <a:schemeClr val="tx1"/>
                </a:solidFill>
              </a:rPr>
              <a:t> called a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cudnnTensorFormat_t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(since we are indexing as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X[n,c,h,w]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, we will use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CUDNN_TENSOR_NCHW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</a:rPr>
              <a:t> specifies the data type of the tensor (we will 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CUDNN_DATA_FLOAT</a:t>
            </a:r>
            <a:r>
              <a:rPr lang="en-US" sz="3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015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9593"/>
            <a:ext cx="107824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Initialize by calling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cudnnSetTensor4dDescriptor(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cudnnTensorFormat_t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format,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Free by calling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cudnnDestroyTensorDescriptor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006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6"/>
            <a:ext cx="10782483" cy="4601606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sz="3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endParaRPr lang="en-US" sz="35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Get the contents by calling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cudnnGetTensor4dDescriptor(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cudnnDataType_t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*c,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*w,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Standard trick of returning by setting output parameters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Don’t worry about the strides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hStr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wStr</a:t>
            </a:r>
            <a:endParaRPr lang="en-US" sz="3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120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Relation to 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18861"/>
                <a:ext cx="10782483" cy="460160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Forward pass (Algorithm)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 each minibatch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training examples</a:t>
                </a:r>
              </a:p>
              <a:p>
                <a:pPr marL="1051200" lvl="2" indent="-457200"/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(Each example and its label are a column in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respectively)</a:t>
                </a:r>
              </a:p>
              <a:p>
                <a:pPr marL="1051200" lvl="2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ℓ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counting up from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𝐿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393200" lvl="3" indent="-457200"/>
                <a:r>
                  <a:rPr lang="en-US" sz="2800" dirty="0">
                    <a:solidFill>
                      <a:schemeClr val="tx1"/>
                    </a:solidFill>
                  </a:rPr>
                  <a:t>Compute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393200" lvl="3" indent="-457200"/>
                <a:r>
                  <a:rPr lang="en-US" sz="2800" dirty="0">
                    <a:solidFill>
                      <a:schemeClr val="tx1"/>
                    </a:solidFill>
                  </a:rPr>
                  <a:t>Compute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051200" lvl="2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Our model’s prediction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18861"/>
                <a:ext cx="10782483" cy="4601606"/>
              </a:xfrm>
              <a:blipFill>
                <a:blip r:embed="rId2"/>
                <a:stretch>
                  <a:fillRect l="-961" t="-2517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6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Relation to 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39349"/>
                <a:ext cx="10782483" cy="460160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Forward pass (Implementation)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Calculate the expected sizes of the inputs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of each layer and allocate arrays of the appropriate size</a:t>
                </a:r>
              </a:p>
              <a:p>
                <a:pPr marL="1051200" lvl="2" indent="-457200"/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has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ℓ−1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051200" lvl="2" indent="-457200"/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Weight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has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ℓ−1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2800" b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051200" lvl="2" indent="-457200"/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Outputs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𝐖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have shape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Initialize tensor descriptors 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39349"/>
                <a:ext cx="10782483" cy="4601606"/>
              </a:xfrm>
              <a:blipFill>
                <a:blip r:embed="rId2"/>
                <a:stretch>
                  <a:fillRect l="-961" t="-662" b="-1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7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Relation to 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89654"/>
                <a:ext cx="10782483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Forward pass (Implementation)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Note that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cuBLAS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puts matrices in column-major order,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will be tensors of shape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</m:t>
                        </m:r>
                      </m:sub>
                    </m:sSub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,1, 1)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In this assignment, the skeleton code we provide will handle the bias terms for you (this is the extra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term that we’ve been carrying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=(1,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this whole time)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Just remember that when we write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we are implicitly including this bias term!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89654"/>
                <a:ext cx="10782483" cy="4601606"/>
              </a:xfrm>
              <a:blipFill>
                <a:blip r:embed="rId2"/>
                <a:stretch>
                  <a:fillRect l="-961" r="-2092" b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1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Relation to 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8922"/>
                <a:ext cx="10266283" cy="4601606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 (Algorithm)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Initialize gradient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counting down from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Calculate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b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bSup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for each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ℓ−1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8922"/>
                <a:ext cx="10266283" cy="4601606"/>
              </a:xfrm>
              <a:blipFill>
                <a:blip r:embed="rId2"/>
                <a:stretch>
                  <a:fillRect l="-1010" t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37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Relation to Assignment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28800"/>
                <a:ext cx="10266283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 (Implementation)</a:t>
                </a:r>
              </a:p>
              <a:p>
                <a:pPr marL="781200" lvl="1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matrix has the same shape as the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to its corresponding layer, i.e.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𝑘</m:t>
                    </m:r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×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𝑑</m:t>
                        </m:r>
                      </m:e>
                      <m:sub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Have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share a tensor descriptor with its corresponding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1051200" lvl="2" indent="-457200">
                  <a:spcBef>
                    <a:spcPts val="600"/>
                  </a:spcBef>
                </a:pP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Update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using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cuBLAS’s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GEMM</a:t>
                </a:r>
              </a:p>
              <a:p>
                <a:pPr marL="781200" lvl="1" indent="-457200"/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cuDNN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needs the associated tensor descriptor when applying the derivative of the activation/nonlinearity </a:t>
                </a:r>
                <a14:m>
                  <m:oMath xmlns:m="http://schemas.openxmlformats.org/officeDocument/2006/math"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𝜃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28800"/>
                <a:ext cx="10266283" cy="4601606"/>
              </a:xfrm>
              <a:blipFill>
                <a:blip r:embed="rId2"/>
                <a:stretch>
                  <a:fillRect l="-1010" t="-927" r="-1306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26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17"/>
            <a:ext cx="102662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cudnnActivationDescriptor_t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Allocate with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cudnnCreateActivationDescriptor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cudnnActivationDescriptor_t *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Destroy with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cudnnDestroyActivationDescriptor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cudnnActivationDescriptor_t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183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349"/>
            <a:ext cx="102662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cudnnActivationMode_t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An </a:t>
            </a:r>
            <a:r>
              <a:rPr lang="en-US" sz="3000" dirty="0" err="1">
                <a:solidFill>
                  <a:schemeClr val="tx1"/>
                </a:solidFill>
                <a:cs typeface="Courier New" panose="02070309020205020404" pitchFamily="49" charset="0"/>
              </a:rPr>
              <a:t>enum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that specifies the type of activation we should apply after any given layer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Specify as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CUDNN_ACTIVATION_&lt;type&gt;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can be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CLIPPED_RELU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, or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ELU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(the last 2 are fancier activations that address some of the issues with </a:t>
            </a:r>
            <a:r>
              <a:rPr lang="en-US" sz="3000" dirty="0" err="1">
                <a:solidFill>
                  <a:schemeClr val="tx1"/>
                </a:solidFill>
                <a:cs typeface="Courier New" panose="02070309020205020404" pitchFamily="49" charset="0"/>
              </a:rPr>
              <a:t>ReLU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); 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for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46504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04207"/>
                <a:ext cx="10782483" cy="4735741"/>
              </a:xfrm>
            </p:spPr>
            <p:txBody>
              <a:bodyPr>
                <a:normAutofit fontScale="92500"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</a:rPr>
                  <a:t>We derived the minibatch stochastic gradient descent algorithm for neural networks,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ℓ−1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Mostly matrix multiplications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One other derivative,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3000" dirty="0">
                  <a:solidFill>
                    <a:schemeClr val="tx1"/>
                  </a:solidFill>
                </a:endParaRPr>
              </a:p>
              <a:p>
                <a:pPr marL="457200" indent="-457200"/>
                <a:r>
                  <a:rPr lang="en-US" sz="3200" dirty="0" err="1">
                    <a:solidFill>
                      <a:schemeClr val="tx1"/>
                    </a:solidFill>
                  </a:rPr>
                  <a:t>cuBLAS</a:t>
                </a:r>
                <a:r>
                  <a:rPr lang="en-US" sz="3200" dirty="0">
                    <a:solidFill>
                      <a:schemeClr val="tx1"/>
                    </a:solidFill>
                  </a:rPr>
                  <a:t> (Basic Linear Algebra Subroutines) already does matrix multiplications for us</a:t>
                </a:r>
              </a:p>
              <a:p>
                <a:pPr marL="457200" indent="-457200"/>
                <a:r>
                  <a:rPr lang="en-US" sz="3200" dirty="0" err="1">
                    <a:solidFill>
                      <a:schemeClr val="tx1"/>
                    </a:solidFill>
                  </a:rPr>
                  <a:t>cuDNN</a:t>
                </a:r>
                <a:r>
                  <a:rPr lang="en-US" sz="3200" dirty="0">
                    <a:solidFill>
                      <a:schemeClr val="tx1"/>
                    </a:solidFill>
                  </a:rPr>
                  <a:t> will take care of these “other” derivatives for 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04207"/>
                <a:ext cx="10782483" cy="4735741"/>
              </a:xfrm>
              <a:blipFill>
                <a:blip r:embed="rId2"/>
                <a:stretch>
                  <a:fillRect l="-904" b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112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349"/>
            <a:ext cx="102662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Graphs of activations as a reminder</a:t>
            </a:r>
            <a:endParaRPr lang="en-US" sz="30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2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7"/>
            <a:ext cx="102662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cudnnNanPropagation_t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An </a:t>
            </a:r>
            <a:r>
              <a:rPr lang="en-US" sz="3000" dirty="0" err="1">
                <a:solidFill>
                  <a:schemeClr val="tx1"/>
                </a:solidFill>
                <a:cs typeface="Courier New" panose="02070309020205020404" pitchFamily="49" charset="0"/>
              </a:rPr>
              <a:t>enum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that specifies whether to propagate NAN’s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Use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CUDNN_PROPAGATE_NAN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for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2870880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9410"/>
            <a:ext cx="10266283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cudnnActivationDescriptor_t</a:t>
            </a:r>
            <a:endParaRPr lang="en-US" sz="32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Set with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cudnnSetActivationDescriptor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cudnnActivationDescriptor_t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cudnnActivationMode_t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cudnnNanPropagation_t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reluNanOpt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is relevant only for clipped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ReLU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and ELU activations, so just use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for this assignment</a:t>
            </a:r>
          </a:p>
        </p:txBody>
      </p:sp>
    </p:spTree>
    <p:extLst>
      <p:ext uri="{BB962C8B-B14F-4D97-AF65-F5344CB8AC3E}">
        <p14:creationId xmlns:p14="http://schemas.microsoft.com/office/powerpoint/2010/main" val="3947038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983"/>
            <a:ext cx="10782483" cy="4601606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cudnnActivationDescriptor_t</a:t>
            </a:r>
            <a:endParaRPr lang="en-US" sz="32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Get contents with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cudnnGetActivationDescriptor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cudnnActivationDescriptor_t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cudnnActivationMode_t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*mode,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cudnnNanPropagation_t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reluNanOpt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*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81200" lvl="1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is relevant only for clipped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ReLU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and ELU activations, so just give it a reference to a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for throwaway values</a:t>
            </a:r>
          </a:p>
        </p:txBody>
      </p:sp>
    </p:spTree>
    <p:extLst>
      <p:ext uri="{BB962C8B-B14F-4D97-AF65-F5344CB8AC3E}">
        <p14:creationId xmlns:p14="http://schemas.microsoft.com/office/powerpoint/2010/main" val="3068964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89044"/>
                <a:ext cx="10266283" cy="4601606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90000"/>
                  </a:lnSpc>
                </a:pP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Forward pass for an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>
                  <a:lnSpc>
                    <a:spcPct val="90000"/>
                  </a:lnSpc>
                </a:pP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Computes tensor x = alpha[0]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(z) + beta[0] * x</a:t>
                </a:r>
              </a:p>
              <a:p>
                <a:pPr marL="781200" lvl="1" indent="-457200">
                  <a:lnSpc>
                    <a:spcPct val="90000"/>
                  </a:lnSpc>
                </a:pP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Note: numeric * means element-wise multiplication</a:t>
                </a:r>
              </a:p>
              <a:p>
                <a:pPr marL="781200" lvl="1" indent="-457200">
                  <a:lnSpc>
                    <a:spcPct val="90000"/>
                  </a:lnSpc>
                </a:pPr>
                <a:r>
                  <a:rPr lang="en-US" sz="2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cudnnActivationForward</a:t>
                </a: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b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cudnnHandle_t handle, cudnnActivationDescriptor_t activationDesc,</a:t>
                </a:r>
                <a:b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*alpha,</a:t>
                </a:r>
                <a:b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zDesc, void *z, </a:t>
                </a:r>
                <a:b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*beta,</a:t>
                </a:r>
                <a:b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xDesc, void *x)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89044"/>
                <a:ext cx="10266283" cy="4601606"/>
              </a:xfrm>
              <a:blipFill>
                <a:blip r:embed="rId2"/>
                <a:stretch>
                  <a:fillRect l="-1010" b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833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58617"/>
                <a:ext cx="10266283" cy="460160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US" sz="35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 for an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endParaRPr lang="en-US" sz="35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Computes dz = alpha[0]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z</m:t>
                        </m:r>
                      </m:sub>
                    </m:sSub>
                    <m:sSup>
                      <m:sSup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(z) * dx + beta[0] * dz</a:t>
                </a:r>
              </a:p>
              <a:p>
                <a:pPr marL="781200" lvl="1" indent="-457200"/>
                <a:r>
                  <a:rPr lang="en-US" sz="2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cudnnActivationBackward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cudnnHandle_t handle, cudnnActivationDescriptor_t activationDesc,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*alpha,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xDesc,  void *x,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dxDesc, void *dx, 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*beta, 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zDesc,  void *z,</a:t>
                </a:r>
                <a:b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cudnnTensorDescriptor_t dzDesc, void *dz)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58617"/>
                <a:ext cx="10266283" cy="4601606"/>
              </a:xfrm>
              <a:blipFill>
                <a:blip r:embed="rId2"/>
                <a:stretch>
                  <a:fillRect l="-1010" t="-1457" b="-2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51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18861"/>
                <a:ext cx="10633396" cy="4601606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US" sz="35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 for an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endParaRPr lang="en-US" sz="35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Computes dz = alpha[0]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z</m:t>
                        </m:r>
                      </m:sub>
                    </m:sSub>
                    <m:sSup>
                      <m:sSup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(z) * dx + beta[0] * dz</a:t>
                </a: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These are element-wise products, not matrix products!</a:t>
                </a: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output of the activation,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dx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derivative </a:t>
                </a:r>
                <a:r>
                  <a:rPr lang="en-US" sz="32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wrt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input to the activation,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ℓ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−1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dz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tensor to accumulate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ℓ−1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as output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18861"/>
                <a:ext cx="10633396" cy="4601606"/>
              </a:xfrm>
              <a:blipFill>
                <a:blip r:embed="rId3"/>
                <a:stretch>
                  <a:fillRect l="-975" t="-397" b="-2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538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/Cross-Entropy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818861"/>
                <a:ext cx="10633396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Consider a single training example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transformed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→…→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</a:t>
                </a:r>
                <a:r>
                  <a:rPr lang="en-US" sz="32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function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𝐿</m:t>
                                </m:r>
                              </m:sub>
                            </m:sSub>
                          </m:sup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Courier New" panose="02070309020205020404" pitchFamily="49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cross-entropy loss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𝐽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Courier New" panose="02070309020205020404" pitchFamily="49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b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Gives us a notion of how good our classifier is</a:t>
                </a:r>
                <a:endParaRPr lang="en-US" sz="3200" b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818861"/>
                <a:ext cx="10633396" cy="4601606"/>
              </a:xfr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861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/Cross-Entropy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9105"/>
            <a:ext cx="10633396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Forward pass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Computes tensor x = alpha[0] * </a:t>
            </a:r>
            <a:r>
              <a:rPr lang="en-US" sz="3000" dirty="0" err="1">
                <a:solidFill>
                  <a:schemeClr val="tx1"/>
                </a:solidFill>
                <a:cs typeface="Courier New" panose="02070309020205020404" pitchFamily="49" charset="0"/>
              </a:rPr>
              <a:t>softmax</a:t>
            </a:r>
            <a:r>
              <a:rPr lang="en-US" sz="3000" dirty="0">
                <a:solidFill>
                  <a:schemeClr val="tx1"/>
                </a:solidFill>
                <a:cs typeface="Courier New" panose="02070309020205020404" pitchFamily="49" charset="0"/>
              </a:rPr>
              <a:t>(z) + beta[0] * x</a:t>
            </a:r>
          </a:p>
          <a:p>
            <a:pPr marL="781200" lvl="1" indent="-457200"/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cudnnSoftmaxForward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(cudnnHandle_t handle,</a:t>
            </a:r>
            <a:b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cudnnSoftmaxAlgorithm_t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cudnnSoftmaxMode_t</a:t>
            </a: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mode, </a:t>
            </a:r>
            <a:b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zDesc, void *z,</a:t>
            </a:r>
            <a:b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xDesc, void *x)</a:t>
            </a:r>
          </a:p>
        </p:txBody>
      </p:sp>
    </p:spTree>
    <p:extLst>
      <p:ext uri="{BB962C8B-B14F-4D97-AF65-F5344CB8AC3E}">
        <p14:creationId xmlns:p14="http://schemas.microsoft.com/office/powerpoint/2010/main" val="2855972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/Cross-Entropy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9837"/>
                <a:ext cx="10633396" cy="4631634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cudnnSoftmaxAlgorithm_t</a:t>
                </a:r>
              </a:p>
              <a:p>
                <a:pPr marL="781200" lvl="1" indent="-457200"/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Enum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that specifies how to do compute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Use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CUDNN_SOFTMAX_ACCURATE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for this class (scales everything by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3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𝐿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to avoid overflow)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 other options are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CUDNN_SOFTMAX_FAST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(less numerically stable) and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CUDNN_SOFTMAX_LOG</a:t>
                </a:r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(computes the natural log of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function)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9837"/>
                <a:ext cx="10633396" cy="4631634"/>
              </a:xfrm>
              <a:blipFill>
                <a:blip r:embed="rId3"/>
                <a:stretch>
                  <a:fillRect l="-975" r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2"/>
            <a:ext cx="10782483" cy="423244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Using </a:t>
            </a:r>
            <a:r>
              <a:rPr lang="en-US" sz="3200" dirty="0" err="1">
                <a:solidFill>
                  <a:schemeClr val="tx1"/>
                </a:solidFill>
              </a:rPr>
              <a:t>cuDNN</a:t>
            </a:r>
            <a:r>
              <a:rPr lang="en-US" sz="3200" dirty="0">
                <a:solidFill>
                  <a:schemeClr val="tx1"/>
                </a:solidFill>
              </a:rPr>
              <a:t> to do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1215778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/Cross-Entropy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49898"/>
                <a:ext cx="10633396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cudnnSoftmaxMode_t</a:t>
                </a:r>
                <a:endParaRPr lang="en-US" sz="32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Enum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that specifies over which data to compute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endParaRPr lang="en-US" sz="300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CUDNN_SOFTMAX_MODE_INSTANCE</a:t>
                </a:r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does it over the entire input (sum over all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for a single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in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X[n,c,h,w]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81200" lvl="1" indent="-457200"/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CUDNN_SOFTMAX_MODE_CHANNEL</a:t>
                </a:r>
                <a:r>
                  <a:rPr lang="en-US" sz="28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does it over each channel (sum over all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for each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triple in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X[n,c,h,w]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Since </a:t>
                </a:r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are both size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here, either is fine to 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49898"/>
                <a:ext cx="10633396" cy="4601606"/>
              </a:xfrm>
              <a:blipFill>
                <a:blip r:embed="rId3"/>
                <a:stretch>
                  <a:fillRect l="-975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6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/Cross-Entropy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59837"/>
                <a:ext cx="10633396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</a:t>
                </a:r>
              </a:p>
              <a:p>
                <a:pPr marL="781200" lvl="1" indent="-457200"/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cuDNN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has a built-in function to compute the gradient of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activation on its own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However, when coupled with the cross-entropy loss, we get the following gradient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wrt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𝐙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pPr>
                          <m:e>
                            <m:r>
                              <a:rPr lang="en-US" sz="3000" b="1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𝐳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</m:ctrlPr>
                              </m:dPr>
                              <m:e>
                                <m:r>
                                  <a:rPr lang="en-US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𝐽</m:t>
                        </m:r>
                      </m:e>
                    </m:d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sz="3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𝐗</m:t>
                        </m:r>
                      </m:e>
                      <m:sup>
                        <m:d>
                          <m:d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3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sz="3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𝐘</m:t>
                    </m:r>
                  </m:oMath>
                </a14:m>
                <a:endParaRPr lang="en-US" sz="3000" b="1" dirty="0">
                  <a:solidFill>
                    <a:schemeClr val="tx1"/>
                  </a:solidFill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781200" lvl="1" indent="-457200"/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This is easier and faster to compute manually!</a:t>
                </a:r>
              </a:p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Therefore, you will implement the kernel for this yourself</a:t>
                </a:r>
                <a:endParaRPr lang="en-US" sz="3200" b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59837"/>
                <a:ext cx="10633396" cy="4601606"/>
              </a:xfrm>
              <a:blipFill>
                <a:blip r:embed="rId3"/>
                <a:stretch>
                  <a:fillRect l="-975" r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19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 with Other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861"/>
            <a:ext cx="10633396" cy="4601606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Backward pass</a:t>
            </a:r>
          </a:p>
          <a:p>
            <a:pPr marL="781200" lvl="1" indent="-457200"/>
            <a:r>
              <a:rPr lang="en-US" sz="3000" b="0" dirty="0">
                <a:solidFill>
                  <a:schemeClr val="tx1"/>
                </a:solidFill>
                <a:cs typeface="Courier New" panose="02070309020205020404" pitchFamily="49" charset="0"/>
              </a:rPr>
              <a:t>For different losses, use the following function:</a:t>
            </a:r>
            <a:endParaRPr lang="en-US" sz="3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cudnnSoftmaxBackward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(cudnnHandle_t handle,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cudnnSoftmaxAlgorithm_t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cudnnSoftmaxMode_t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*alpha,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xDesc,  void *x, cudnnTensorDescriptor_t dxDesc, void *dx,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*beta,</a:t>
            </a:r>
            <a:b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cudnnTensorDescriptor_t dzDesc, void *dz)</a:t>
            </a:r>
            <a:endParaRPr lang="en-US" sz="2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95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 err="1"/>
              <a:t>Softmax</a:t>
            </a:r>
            <a:r>
              <a:rPr lang="en-US" sz="5400" dirty="0"/>
              <a:t> With Other Losses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10752"/>
                <a:ext cx="10633396" cy="4601606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Backward pass</a:t>
                </a:r>
              </a:p>
              <a:p>
                <a:pPr marL="781200" lvl="1" indent="-457200"/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As with other backwards functions in </a:t>
                </a:r>
                <a:r>
                  <a:rPr lang="en-US" sz="3000" b="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cuDNN</a:t>
                </a:r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, this function computes the tensor dz = alpha[0]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z</m:t>
                        </m:r>
                      </m:sub>
                    </m:sSub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𝐽</m:t>
                    </m:r>
                  </m:oMath>
                </a14:m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(z) + beta[0] * dz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x is the output of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function and dx is the derivative of our loss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𝐽</m:t>
                    </m:r>
                  </m:oMath>
                </a14:m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3000" b="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wrt</a:t>
                </a:r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x (</a:t>
                </a:r>
                <a:r>
                  <a:rPr lang="en-US" sz="3000" b="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cuDNN</a:t>
                </a:r>
                <a:r>
                  <a:rPr lang="en-US" sz="3000" b="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uses them internally)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Note that unlike backwards activations, we don’t need a z input parameter (where z is the input to the </a:t>
                </a:r>
                <a:r>
                  <a:rPr lang="en-US" sz="3000" dirty="0" err="1">
                    <a:solidFill>
                      <a:schemeClr val="tx1"/>
                    </a:solidFill>
                    <a:cs typeface="Courier New" panose="02070309020205020404" pitchFamily="49" charset="0"/>
                  </a:rPr>
                  <a:t>softmax</a:t>
                </a:r>
                <a:r>
                  <a:rPr lang="en-US" sz="3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function)</a:t>
                </a:r>
                <a:endParaRPr lang="en-US" sz="3000" b="0" dirty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10752"/>
                <a:ext cx="10633396" cy="4601606"/>
              </a:xfrm>
              <a:blipFill>
                <a:blip r:embed="rId3"/>
                <a:stretch>
                  <a:fillRect l="-975" r="-2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87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0142"/>
            <a:ext cx="10633396" cy="4601606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b="0" dirty="0">
                <a:solidFill>
                  <a:schemeClr val="tx1"/>
                </a:solidFill>
                <a:cs typeface="Courier New" panose="02070309020205020404" pitchFamily="49" charset="0"/>
              </a:rPr>
              <a:t>Defining data in terms of tensors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Using those tensors as arguments to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cuDNN’s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built-in functions for both the forwards and backwards passes through a neural network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You can find more details about everything we discussed in NVIDIA’s official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cuDNN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developer guide</a:t>
            </a:r>
          </a:p>
          <a:p>
            <a:pPr marL="457200" indent="-457200"/>
            <a:r>
              <a:rPr lang="en-US" sz="3200" b="0" dirty="0">
                <a:solidFill>
                  <a:schemeClr val="tx1"/>
                </a:solidFill>
                <a:cs typeface="Courier New" panose="02070309020205020404" pitchFamily="49" charset="0"/>
              </a:rPr>
              <a:t>N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ext week: convolutional neural nets</a:t>
            </a:r>
            <a:endParaRPr lang="en-US" sz="3200" b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84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Setting up </a:t>
            </a:r>
            <a:r>
              <a:rPr lang="en-US" sz="5400" dirty="0" err="1"/>
              <a:t>cuDNN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2"/>
            <a:ext cx="10782483" cy="423244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</a:t>
            </a:r>
            <a:endParaRPr lang="en-US" sz="3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Like </a:t>
            </a:r>
            <a:r>
              <a:rPr lang="en-US" sz="3000" dirty="0" err="1">
                <a:solidFill>
                  <a:schemeClr val="tx1"/>
                </a:solidFill>
              </a:rPr>
              <a:t>cuBLAS</a:t>
            </a:r>
            <a:r>
              <a:rPr lang="en-US" sz="3000" dirty="0">
                <a:solidFill>
                  <a:schemeClr val="tx1"/>
                </a:solidFill>
              </a:rPr>
              <a:t>, you need to maintain </a:t>
            </a:r>
            <a:r>
              <a:rPr lang="en-US" sz="3000" dirty="0" err="1">
                <a:solidFill>
                  <a:schemeClr val="tx1"/>
                </a:solidFill>
              </a:rPr>
              <a:t>cuDNN</a:t>
            </a:r>
            <a:r>
              <a:rPr lang="en-US" sz="3000" dirty="0">
                <a:solidFill>
                  <a:schemeClr val="tx1"/>
                </a:solidFill>
              </a:rPr>
              <a:t> library context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Call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cudnnCreate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*handle)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</a:rPr>
              <a:t>to initialize the context</a:t>
            </a:r>
            <a:endParaRPr lang="en-US" sz="3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Call 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cudnnDestroy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cudnnHandle_t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handle)</a:t>
            </a:r>
            <a:b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dirty="0">
                <a:solidFill>
                  <a:schemeClr val="tx1"/>
                </a:solidFill>
              </a:rPr>
              <a:t>to clean up the context</a:t>
            </a:r>
            <a:endParaRPr lang="en-US" sz="3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1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1"/>
            <a:ext cx="10782483" cy="46316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Almost every function we will talk about today returns a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cudnnStatus_t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(an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enum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saying whether a </a:t>
            </a:r>
            <a:r>
              <a:rPr lang="en-US" sz="3200" dirty="0" err="1">
                <a:solidFill>
                  <a:schemeClr val="tx1"/>
                </a:solidFill>
                <a:cs typeface="Courier New" panose="02070309020205020404" pitchFamily="49" charset="0"/>
              </a:rPr>
              <a:t>cuDNN</a:t>
            </a:r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 call was successful or how it failed)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Like standard CUDA, we will provide you with a 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checkCUDNN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cudnnStatus_t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status)</a:t>
            </a:r>
            <a:r>
              <a:rPr lang="en-US" sz="3200" dirty="0">
                <a:solidFill>
                  <a:schemeClr val="tx1"/>
                </a:solidFill>
              </a:rPr>
              <a:t> wrapper function that parses any error statuses for you</a:t>
            </a:r>
          </a:p>
          <a:p>
            <a:pPr marL="457200" indent="-457200"/>
            <a:r>
              <a:rPr lang="en-US" sz="3200" dirty="0">
                <a:solidFill>
                  <a:schemeClr val="tx1"/>
                </a:solidFill>
                <a:cs typeface="Courier New" panose="02070309020205020404" pitchFamily="49" charset="0"/>
              </a:rPr>
              <a:t>Make sure you wrap every function call with this function so you know where and how your code breaks!</a:t>
            </a:r>
          </a:p>
        </p:txBody>
      </p:sp>
    </p:spTree>
    <p:extLst>
      <p:ext uri="{BB962C8B-B14F-4D97-AF65-F5344CB8AC3E}">
        <p14:creationId xmlns:p14="http://schemas.microsoft.com/office/powerpoint/2010/main" val="28076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Reminders About CUDA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921"/>
            <a:ext cx="10782483" cy="46316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</a:rPr>
              <a:t>Pattern of allocate 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 initialize  free (reiterate here for students who may not be as comfortable with C++)</a:t>
            </a:r>
            <a:endParaRPr lang="en-US" sz="32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3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BDD-98C3-447E-ACA9-24FB3A4F3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9081"/>
            <a:ext cx="10782483" cy="4671963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cudnnTensor_t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For the purposes of </a:t>
            </a:r>
            <a:r>
              <a:rPr lang="en-US" sz="3000" dirty="0" err="1">
                <a:solidFill>
                  <a:schemeClr val="tx1"/>
                </a:solidFill>
              </a:rPr>
              <a:t>cuDNN</a:t>
            </a:r>
            <a:r>
              <a:rPr lang="en-US" sz="3000" dirty="0">
                <a:solidFill>
                  <a:schemeClr val="tx1"/>
                </a:solidFill>
              </a:rPr>
              <a:t> (and much of machine learning), a tensor is just a multidimensional array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A wrapper around a “flattened” 3-8 dimensional array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Used to represent minibatches of data</a:t>
            </a:r>
          </a:p>
          <a:p>
            <a:pPr marL="781200" lvl="1" indent="-457200"/>
            <a:r>
              <a:rPr lang="en-US" sz="3000" dirty="0">
                <a:solidFill>
                  <a:schemeClr val="tx1"/>
                </a:solidFill>
              </a:rPr>
              <a:t>For now, we will be using “flattened” 4D arrays to represent each minibatch </a:t>
            </a:r>
            <a:r>
              <a:rPr lang="en-US" sz="3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7975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79105"/>
                <a:ext cx="10782483" cy="423244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cudnnTensor_t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Consider the case where each individual training example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is just a vector (so the last two axes will have size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 each)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Then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X[n,c,0,0]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the value of component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3000" dirty="0">
                    <a:solidFill>
                      <a:schemeClr val="tx1"/>
                    </a:solidFill>
                  </a:rPr>
                  <a:t> of example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endParaRPr lang="en-US" sz="3000" dirty="0">
                  <a:solidFill>
                    <a:schemeClr val="tx1"/>
                  </a:solidFill>
                </a:endParaRPr>
              </a:p>
              <a:p>
                <a:pPr marL="1051200" lvl="2" indent="-457200"/>
                <a:r>
                  <a:rPr lang="en-US" sz="2800" dirty="0">
                    <a:solidFill>
                      <a:schemeClr val="tx1"/>
                    </a:solidFill>
                  </a:rPr>
                  <a:t>If axis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&lt;k&gt;</a:t>
                </a:r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size&lt;k&gt;</a:t>
                </a:r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</a:t>
                </a:r>
                <a:r>
                  <a:rPr lang="en-US" sz="28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n,c,h,w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lang="en-US" sz="2800" dirty="0">
                    <a:solidFill>
                      <a:schemeClr val="tx1"/>
                    </a:solidFill>
                  </a:rPr>
                  <a:t> (pseudocode) is actually </a:t>
                </a:r>
                <a:r>
                  <a:rPr lang="en-US" sz="2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X[n*size0*size1*size2 + c*size0*size1 + h*size0 + w]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79105"/>
                <a:ext cx="10782483" cy="4232440"/>
              </a:xfrm>
              <a:blipFill>
                <a:blip r:embed="rId2"/>
                <a:stretch>
                  <a:fillRect l="-961" r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0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C842-8542-4C9B-8392-18DBA62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8990"/>
            <a:ext cx="10782483" cy="926237"/>
          </a:xfrm>
        </p:spPr>
        <p:txBody>
          <a:bodyPr>
            <a:normAutofit/>
          </a:bodyPr>
          <a:lstStyle/>
          <a:p>
            <a:r>
              <a:rPr lang="en-US" sz="5400" dirty="0"/>
              <a:t>Data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39349"/>
                <a:ext cx="10782483" cy="4232440"/>
              </a:xfrm>
            </p:spPr>
            <p:txBody>
              <a:bodyPr>
                <a:normAutofit/>
              </a:bodyPr>
              <a:lstStyle/>
              <a:p>
                <a:pPr marL="457200" indent="-457200"/>
                <a:r>
                  <a:rPr lang="en-US" sz="32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cudnnTensor_t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More generally, a single training example may itself be a matrix or a tensor.</a:t>
                </a:r>
              </a:p>
              <a:p>
                <a:pPr marL="781200" lvl="1" indent="-457200"/>
                <a:r>
                  <a:rPr lang="en-US" sz="3000" dirty="0">
                    <a:solidFill>
                      <a:schemeClr val="tx1"/>
                    </a:solidFill>
                  </a:rPr>
                  <a:t>For example, in a minibatch of RGB images, we may have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X[n,c,h,w]</a:t>
                </a:r>
                <a:r>
                  <a:rPr lang="en-US" sz="3000" dirty="0">
                    <a:solidFill>
                      <a:schemeClr val="tx1"/>
                    </a:solidFill>
                  </a:rPr>
                  <a:t>, where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the index of an image in the minibatch,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the channel (R =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, G =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, B =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), and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</a:rPr>
                  <a:t> index a pixel (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000" dirty="0">
                    <a:solidFill>
                      <a:schemeClr val="tx1"/>
                    </a:solidFill>
                  </a:rPr>
                  <a:t>,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</a:rPr>
                  <a:t>) in the image (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</a:t>
                </a:r>
                <a:r>
                  <a:rPr lang="en-US" sz="3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3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3000" dirty="0">
                    <a:solidFill>
                      <a:schemeClr val="tx1"/>
                    </a:solidFill>
                  </a:rPr>
                  <a:t> are height and width)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113BDD-98C3-447E-ACA9-24FB3A4F3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39349"/>
                <a:ext cx="10782483" cy="4232440"/>
              </a:xfrm>
              <a:blipFill>
                <a:blip r:embed="rId2"/>
                <a:stretch>
                  <a:fillRect l="-961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6974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16017</TotalTime>
  <Words>1654</Words>
  <Application>Microsoft Office PowerPoint</Application>
  <PresentationFormat>Widescreen</PresentationFormat>
  <Paragraphs>173</Paragraphs>
  <Slides>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Cambria Math</vt:lpstr>
      <vt:lpstr>Courier New</vt:lpstr>
      <vt:lpstr>Gill Sans MT</vt:lpstr>
      <vt:lpstr>Wingdings</vt:lpstr>
      <vt:lpstr>Wingdings 2</vt:lpstr>
      <vt:lpstr>Dividend</vt:lpstr>
      <vt:lpstr>CS 179: Lecture 15</vt:lpstr>
      <vt:lpstr>Last Time</vt:lpstr>
      <vt:lpstr>Today</vt:lpstr>
      <vt:lpstr>Setting up cuDNN</vt:lpstr>
      <vt:lpstr>Handling Errors</vt:lpstr>
      <vt:lpstr>Reminders About CUDA</vt:lpstr>
      <vt:lpstr>Data Representation</vt:lpstr>
      <vt:lpstr>Data Representation</vt:lpstr>
      <vt:lpstr>Data Representation</vt:lpstr>
      <vt:lpstr>Data Representation</vt:lpstr>
      <vt:lpstr>Data Representation</vt:lpstr>
      <vt:lpstr>Data Representation</vt:lpstr>
      <vt:lpstr>Relation to Assignment 5</vt:lpstr>
      <vt:lpstr>Relation to Assignment 5</vt:lpstr>
      <vt:lpstr>Relation to Assignment 5</vt:lpstr>
      <vt:lpstr>Relation to Assignment 5</vt:lpstr>
      <vt:lpstr>Relation to Assignment 5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Activation Functions</vt:lpstr>
      <vt:lpstr>Softmax/Cross-Entropy Loss</vt:lpstr>
      <vt:lpstr>Softmax/Cross-Entropy Loss</vt:lpstr>
      <vt:lpstr>Softmax/Cross-Entropy Loss</vt:lpstr>
      <vt:lpstr>Softmax/Cross-Entropy Loss</vt:lpstr>
      <vt:lpstr>Softmax/Cross-Entropy Loss</vt:lpstr>
      <vt:lpstr>Softmax with Other Losses</vt:lpstr>
      <vt:lpstr>Softmax With Other Losses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Intro to Machine Learning</dc:title>
  <dc:creator>Aadyot</dc:creator>
  <cp:lastModifiedBy>Aadyot Bhatnagar</cp:lastModifiedBy>
  <cp:revision>442</cp:revision>
  <dcterms:created xsi:type="dcterms:W3CDTF">2017-12-22T10:33:59Z</dcterms:created>
  <dcterms:modified xsi:type="dcterms:W3CDTF">2018-04-15T23:49:58Z</dcterms:modified>
</cp:coreProperties>
</file>