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8"/>
  </p:notesMasterIdLst>
  <p:sldIdLst>
    <p:sldId id="291" r:id="rId2"/>
    <p:sldId id="292" r:id="rId3"/>
    <p:sldId id="323" r:id="rId4"/>
    <p:sldId id="324" r:id="rId5"/>
    <p:sldId id="325" r:id="rId6"/>
    <p:sldId id="326" r:id="rId7"/>
    <p:sldId id="327" r:id="rId8"/>
    <p:sldId id="329" r:id="rId9"/>
    <p:sldId id="331" r:id="rId10"/>
    <p:sldId id="330" r:id="rId11"/>
    <p:sldId id="332" r:id="rId12"/>
    <p:sldId id="336" r:id="rId13"/>
    <p:sldId id="333" r:id="rId14"/>
    <p:sldId id="340" r:id="rId15"/>
    <p:sldId id="338" r:id="rId16"/>
    <p:sldId id="339" r:id="rId17"/>
    <p:sldId id="341" r:id="rId18"/>
    <p:sldId id="335" r:id="rId19"/>
    <p:sldId id="337" r:id="rId20"/>
    <p:sldId id="342" r:id="rId21"/>
    <p:sldId id="344" r:id="rId22"/>
    <p:sldId id="347" r:id="rId23"/>
    <p:sldId id="352" r:id="rId24"/>
    <p:sldId id="346" r:id="rId25"/>
    <p:sldId id="345" r:id="rId26"/>
    <p:sldId id="348" r:id="rId27"/>
    <p:sldId id="334" r:id="rId28"/>
    <p:sldId id="358" r:id="rId29"/>
    <p:sldId id="350" r:id="rId30"/>
    <p:sldId id="349" r:id="rId31"/>
    <p:sldId id="353" r:id="rId32"/>
    <p:sldId id="351" r:id="rId33"/>
    <p:sldId id="354" r:id="rId34"/>
    <p:sldId id="355" r:id="rId35"/>
    <p:sldId id="356" r:id="rId36"/>
    <p:sldId id="357" r:id="rId3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AD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138" autoAdjust="0"/>
  </p:normalViewPr>
  <p:slideViewPr>
    <p:cSldViewPr snapToGrid="0">
      <p:cViewPr varScale="1">
        <p:scale>
          <a:sx n="77" d="100"/>
          <a:sy n="77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-96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E97F4-8C93-436C-90D4-EE41759B2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FC1B-42EE-45D2-870E-7BFA66686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9AFE9-89F6-4B54-9825-68514DFB9368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1A2784-6BEA-4953-85F5-80DCF99A6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8E9ABF-0C65-4557-A641-48E67B15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F5-E7E7-426D-B81E-D1AD73BB7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95EB-5118-4E1A-A435-1F6CD2CD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D3FD-8162-418F-8D84-6A95FE198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590035/all-figures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3E5-4A77-404B-BCED-28F9789D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108" y="1341783"/>
            <a:ext cx="7766936" cy="17228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CS 179: Lecture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4F85F8-564B-40C5-A007-B48774EA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475" y="3244933"/>
            <a:ext cx="7945049" cy="200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Convolutional Nets in </a:t>
            </a:r>
            <a:r>
              <a:rPr lang="en-US" sz="4000" cap="small" dirty="0">
                <a:solidFill>
                  <a:schemeClr val="bg1"/>
                </a:solidFill>
                <a:latin typeface="+mj-lt"/>
              </a:rPr>
              <a:t>cu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106861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17645"/>
                <a:ext cx="10782483" cy="4403035"/>
              </a:xfrm>
            </p:spPr>
            <p:txBody>
              <a:bodyPr anchor="t"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cudnnConvolutionDescriptor_t</a:t>
                </a:r>
              </a:p>
              <a:p>
                <a:pPr marL="781200" lvl="1" indent="-457200"/>
                <a:r>
                  <a:rPr lang="en-US" sz="3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pad_h</a:t>
                </a:r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3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pad_w</a:t>
                </a:r>
                <a:r>
                  <a:rPr lang="en-US" sz="3000" dirty="0">
                    <a:solidFill>
                      <a:schemeClr val="tx1"/>
                    </a:solidFill>
                  </a:rPr>
                  <a:t> are respectively the number of rows and columns of zeros to pad the input with – use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both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</a:t>
                </a:r>
                <a:r>
                  <a:rPr lang="en-US" sz="3000" dirty="0">
                    <a:solidFill>
                      <a:schemeClr val="tx1"/>
                    </a:solidFill>
                  </a:rPr>
                  <a:t> are respectively the vertical and horizontal stride of the convolution (to </a:t>
                </a:r>
                <a:r>
                  <a:rPr lang="en-US" sz="3000" dirty="0" err="1">
                    <a:solidFill>
                      <a:schemeClr val="tx1"/>
                    </a:solidFill>
                  </a:rPr>
                  <a:t>downsample</a:t>
                </a:r>
                <a:r>
                  <a:rPr lang="en-US" sz="3000" dirty="0">
                    <a:solidFill>
                      <a:schemeClr val="tx1"/>
                    </a:solidFill>
                  </a:rPr>
                  <a:t> w/o pooling) – use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both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both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dilation_h</a:t>
                </a:r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dilation_w</a:t>
                </a:r>
                <a:r>
                  <a:rPr lang="en-US" sz="3000" dirty="0">
                    <a:solidFill>
                      <a:schemeClr val="tx1"/>
                    </a:solidFill>
                  </a:rPr>
                  <a:t> (roughly a stretch factor for filters, but beyond the scope of this class)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17645"/>
                <a:ext cx="10782483" cy="4403035"/>
              </a:xfrm>
              <a:blipFill>
                <a:blip r:embed="rId2"/>
                <a:stretch>
                  <a:fillRect l="-961" t="-1801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50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</a:t>
            </a:r>
          </a:p>
          <a:p>
            <a:pPr marL="781200" lvl="1" indent="-457200"/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cudnnConvolutionMode_t</a:t>
            </a:r>
            <a:r>
              <a:rPr lang="en-US" sz="3000" dirty="0">
                <a:solidFill>
                  <a:schemeClr val="tx1"/>
                </a:solidFill>
              </a:rPr>
              <a:t> is an </a:t>
            </a:r>
            <a:r>
              <a:rPr lang="en-US" sz="3000" dirty="0" err="1">
                <a:solidFill>
                  <a:schemeClr val="tx1"/>
                </a:solidFill>
              </a:rPr>
              <a:t>enum</a:t>
            </a:r>
            <a:r>
              <a:rPr lang="en-US" sz="3000" dirty="0">
                <a:solidFill>
                  <a:schemeClr val="tx1"/>
                </a:solidFill>
              </a:rPr>
              <a:t> saying whether to do a convolution or cross-correlation. For this set, 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CUDNN_CONVOLUTION</a:t>
            </a:r>
            <a:r>
              <a:rPr lang="en-US" sz="3000" dirty="0">
                <a:solidFill>
                  <a:schemeClr val="tx1"/>
                </a:solidFill>
              </a:rPr>
              <a:t> for the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3000" dirty="0">
                <a:solidFill>
                  <a:schemeClr val="tx1"/>
                </a:solidFill>
              </a:rPr>
              <a:t> argument.</a:t>
            </a:r>
          </a:p>
          <a:p>
            <a:pPr marL="781200" lvl="1" indent="-457200"/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</a:rPr>
              <a:t> is an </a:t>
            </a:r>
            <a:r>
              <a:rPr lang="en-US" sz="3000" dirty="0" err="1">
                <a:solidFill>
                  <a:schemeClr val="tx1"/>
                </a:solidFill>
              </a:rPr>
              <a:t>enum</a:t>
            </a:r>
            <a:r>
              <a:rPr lang="en-US" sz="3000" dirty="0">
                <a:solidFill>
                  <a:schemeClr val="tx1"/>
                </a:solidFill>
              </a:rPr>
              <a:t> indicating the kind of data being used (float, double, int, long int, etc.). For this set, 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CUDNN_DATA_FLOAT</a:t>
            </a:r>
            <a:r>
              <a:rPr lang="en-US" sz="3000" dirty="0">
                <a:solidFill>
                  <a:schemeClr val="tx1"/>
                </a:solidFill>
              </a:rPr>
              <a:t> for the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computeType</a:t>
            </a:r>
            <a:r>
              <a:rPr lang="en-US" sz="3000" dirty="0">
                <a:solidFill>
                  <a:schemeClr val="tx1"/>
                </a:solidFill>
              </a:rPr>
              <a:t> argument.</a:t>
            </a:r>
          </a:p>
        </p:txBody>
      </p:sp>
    </p:spTree>
    <p:extLst>
      <p:ext uri="{BB962C8B-B14F-4D97-AF65-F5344CB8AC3E}">
        <p14:creationId xmlns:p14="http://schemas.microsoft.com/office/powerpoint/2010/main" val="35703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Get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cudnnGetConvolution2dDescriptor( cudnnConvolutionDescriptor_t convDesc,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*pad_h,      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pad_w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*u,          int *v,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dilation_h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dilation_w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cudnnConvolutionMode_t *mode,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 *computeType)</a:t>
            </a:r>
          </a:p>
        </p:txBody>
      </p:sp>
    </p:spTree>
    <p:extLst>
      <p:ext uri="{BB962C8B-B14F-4D97-AF65-F5344CB8AC3E}">
        <p14:creationId xmlns:p14="http://schemas.microsoft.com/office/powerpoint/2010/main" val="28209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Given descriptors for an input and the filter we want to convolve it with, we can get the shape of the output via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cudnnGetConvolution2dForwardOutputDim( cudnnConvolutionDescriptor_t convDesc,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inputTensorDesc,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 filterDesc,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*n, int *c, int *h, int *w)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As usual,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, and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are set by reference as outputs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0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Using these In a Conv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All of </a:t>
            </a:r>
            <a:r>
              <a:rPr lang="en-US" sz="3200" dirty="0" err="1">
                <a:solidFill>
                  <a:schemeClr val="tx1"/>
                </a:solidFill>
              </a:rPr>
              <a:t>cuDNN’s</a:t>
            </a:r>
            <a:r>
              <a:rPr lang="en-US" sz="3200" dirty="0">
                <a:solidFill>
                  <a:schemeClr val="tx1"/>
                </a:solidFill>
              </a:rPr>
              <a:t> functions for forward and backward passes in conv nets will extensively use these descriptor types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This is why we are establishing them now, rather than later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One more aside before discussing the actual functions for doing the forward and backward passes…</a:t>
            </a:r>
          </a:p>
        </p:txBody>
      </p:sp>
    </p:spTree>
    <p:extLst>
      <p:ext uri="{BB962C8B-B14F-4D97-AF65-F5344CB8AC3E}">
        <p14:creationId xmlns:p14="http://schemas.microsoft.com/office/powerpoint/2010/main" val="39228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There are many ways to perform convolutions!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Do it explicitly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Turn it into a matrix multiplication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Use FFT to transform into frequency domain, multiply pointwise, and inverse FFT back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cuDNN lets you choose the algorithm you want to use for all operations in the forward and backward passes</a:t>
            </a:r>
          </a:p>
        </p:txBody>
      </p:sp>
    </p:spTree>
    <p:extLst>
      <p:ext uri="{BB962C8B-B14F-4D97-AF65-F5344CB8AC3E}">
        <p14:creationId xmlns:p14="http://schemas.microsoft.com/office/powerpoint/2010/main" val="155010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Different algorithms are better suited for different situations!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Most important factor: amount of global memory available for intermediate computations (workspace)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Tradeoff b/w time and space complexity – faster algorithms tend to need more space for intermediate computations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cuDNN lets you specify preferences, and it gives you an algorithm that best matches your preferences</a:t>
            </a:r>
          </a:p>
        </p:txBody>
      </p:sp>
    </p:spTree>
    <p:extLst>
      <p:ext uri="{BB962C8B-B14F-4D97-AF65-F5344CB8AC3E}">
        <p14:creationId xmlns:p14="http://schemas.microsoft.com/office/powerpoint/2010/main" val="11467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The choice of algorithm is represented via the </a:t>
            </a:r>
            <a:r>
              <a:rPr lang="en-US" sz="3200" dirty="0" err="1">
                <a:solidFill>
                  <a:schemeClr val="tx1"/>
                </a:solidFill>
              </a:rPr>
              <a:t>enums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Preference_t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Algo_t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AlgoPerf_t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solidFill>
                  <a:schemeClr val="tx1"/>
                </a:solidFill>
              </a:rPr>
              <a:t> where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3200" dirty="0">
                <a:solidFill>
                  <a:schemeClr val="tx1"/>
                </a:solidFill>
              </a:rPr>
              <a:t> is one of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Fwd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BwdFilter</a:t>
            </a:r>
            <a:r>
              <a:rPr lang="en-US" sz="3200" dirty="0">
                <a:solidFill>
                  <a:schemeClr val="tx1"/>
                </a:solidFill>
              </a:rPr>
              <a:t>, and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BwdData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Feel free to look at NVIDIA docs for these types and related functions, but we will be handling them for you in HW6</a:t>
            </a:r>
          </a:p>
        </p:txBody>
      </p:sp>
    </p:spTree>
    <p:extLst>
      <p:ext uri="{BB962C8B-B14F-4D97-AF65-F5344CB8AC3E}">
        <p14:creationId xmlns:p14="http://schemas.microsoft.com/office/powerpoint/2010/main" val="341042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Forward Pass: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44817"/>
                <a:ext cx="10782483" cy="4403035"/>
              </a:xfrm>
            </p:spPr>
            <p:txBody>
              <a:bodyPr anchor="t"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The forward pass for a conv layer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and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In HW6, we will give you code that deals with the bias term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Your job will be to perform the convolution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using </a:t>
                </a:r>
                <a:r>
                  <a:rPr lang="en-US" sz="3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cudnnConvolutionForward</a:t>
                </a:r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– see next slide for a description of how to call this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44817"/>
                <a:ext cx="10782483" cy="4403035"/>
              </a:xfrm>
              <a:blipFill>
                <a:blip r:embed="rId2"/>
                <a:stretch>
                  <a:fillRect l="-96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Forward Pass: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26" y="2058105"/>
            <a:ext cx="10782483" cy="4403035"/>
          </a:xfrm>
        </p:spPr>
        <p:txBody>
          <a:bodyPr anchor="t">
            <a:normAutofit fontScale="92500" lnSpcReduction="10000"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cudnnConvolutionForward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xDesc, void *x,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 kDesc, void *k,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 convDesc,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cudnnConvolutionFwdAlgo_t algo,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*workSpace, size_t workSpaceBytes,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zDesc, void *z)</a:t>
            </a:r>
          </a:p>
        </p:txBody>
      </p:sp>
    </p:spTree>
    <p:extLst>
      <p:ext uri="{BB962C8B-B14F-4D97-AF65-F5344CB8AC3E}">
        <p14:creationId xmlns:p14="http://schemas.microsoft.com/office/powerpoint/2010/main" val="423009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Motivation for convolutional neural nets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Forward and backwards propagation algorithms for convolutional neural nets (at a high level)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Down-sampling data using pooling operations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Foreshadowing to how we will use cuDNN to do it</a:t>
            </a:r>
          </a:p>
          <a:p>
            <a:pPr marL="457200" indent="-457200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9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Forward Pass: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9553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This function sets the contents of the output tensor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to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alpha[0] * conv(k, x) + beta[0] * z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The convolution algorithm, workspace, and size of the workspace will be supplied to you in HW6 (unnecessary complication for you to consider for this set)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With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alpha[0] = 1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beta[0] = 0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, this is exactly what you need to call!</a:t>
            </a:r>
          </a:p>
        </p:txBody>
      </p:sp>
    </p:spTree>
    <p:extLst>
      <p:ext uri="{BB962C8B-B14F-4D97-AF65-F5344CB8AC3E}">
        <p14:creationId xmlns:p14="http://schemas.microsoft.com/office/powerpoint/2010/main" val="283848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4775"/>
            <a:ext cx="10782483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Backward Pass: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85277"/>
                <a:ext cx="10782483" cy="4403035"/>
              </a:xfrm>
            </p:spPr>
            <p:txBody>
              <a:bodyPr anchor="t"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With the neural net architecture given, we will have: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output of the convolution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with respect to the output of the convolution (propagated backwards from the next layer)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We want to find the gradients with respect to: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the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to do gradient descent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input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to propagate backwards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85277"/>
                <a:ext cx="10782483" cy="4403035"/>
              </a:xfrm>
              <a:blipFill>
                <a:blip r:embed="rId2"/>
                <a:stretch>
                  <a:fillRect l="-961" t="-1801" b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8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4775"/>
            <a:ext cx="10782483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Backward Pass: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33829"/>
                <a:ext cx="10782483" cy="4403035"/>
              </a:xfrm>
            </p:spPr>
            <p:txBody>
              <a:bodyPr anchor="t"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Key to argument names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input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endParaRPr lang="en-US" sz="3000" b="1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endParaRPr lang="en-US" sz="3000" b="1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with respect to the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with respect to input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dk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with respect to the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𝐊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is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with respect to the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33829"/>
                <a:ext cx="10782483" cy="4403035"/>
              </a:xfrm>
              <a:blipFill>
                <a:blip r:embed="rId2"/>
                <a:stretch>
                  <a:fillRect l="-961" t="-2909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9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4775"/>
            <a:ext cx="10782483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Backward Pass: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Key to argument names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As always, the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arguments are pointers to mixing parameters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If we are using a buffer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to accumulate the results of performing an operation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on an input buffer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we have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alpha[0] * op(in) + beta[0] * out</a:t>
            </a:r>
          </a:p>
        </p:txBody>
      </p:sp>
    </p:spTree>
    <p:extLst>
      <p:ext uri="{BB962C8B-B14F-4D97-AF65-F5344CB8AC3E}">
        <p14:creationId xmlns:p14="http://schemas.microsoft.com/office/powerpoint/2010/main" val="22322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WRT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cudnnConvolutionBackwardBias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 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dzDesc, void *dz,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 convDesc,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dbDesc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*db)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We will handle this for you in HW6</a:t>
            </a:r>
          </a:p>
        </p:txBody>
      </p:sp>
    </p:spTree>
    <p:extLst>
      <p:ext uri="{BB962C8B-B14F-4D97-AF65-F5344CB8AC3E}">
        <p14:creationId xmlns:p14="http://schemas.microsoft.com/office/powerpoint/2010/main" val="561149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WRT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26" y="2066197"/>
            <a:ext cx="10782483" cy="4403035"/>
          </a:xfrm>
        </p:spPr>
        <p:txBody>
          <a:bodyPr anchor="t">
            <a:normAutofit fontScale="92500" lnSpcReduction="10000"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cudnnConvolutionBackwardFilter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 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 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xDesc,  void *x,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dzDesc, void *dz,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 convDesc,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cudnnConvolutionBwdFilterAlgo_t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*workSpace, size_t workSpaceBytes,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dkDesc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dk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709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WRT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26" y="2066197"/>
            <a:ext cx="10782483" cy="4403035"/>
          </a:xfrm>
        </p:spPr>
        <p:txBody>
          <a:bodyPr anchor="t">
            <a:normAutofit fontScale="92500" lnSpcReduction="10000"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cudnnConvolutionBackwardData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 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 kDesc,  void *k,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dzDesc, void *dz,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 convDesc,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cudnnConvolutionBwdDataAlgo_t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algo,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*workSpace, size_t workSpaceBytes,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dxDesc, void *dx)</a:t>
            </a:r>
          </a:p>
        </p:txBody>
      </p:sp>
    </p:spTree>
    <p:extLst>
      <p:ext uri="{BB962C8B-B14F-4D97-AF65-F5344CB8AC3E}">
        <p14:creationId xmlns:p14="http://schemas.microsoft.com/office/powerpoint/2010/main" val="1297004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Reminder: pooling lets us down-sample images to make them more manageable (reduce dimensionality)</a:t>
            </a:r>
            <a:endParaRPr lang="en-US" sz="3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FA402-D19D-4003-B1BE-8A826D7A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67" y="3252592"/>
            <a:ext cx="8665265" cy="3168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ECD4C-B213-4A34-9935-13A2FB30D7E8}"/>
              </a:ext>
            </a:extLst>
          </p:cNvPr>
          <p:cNvSpPr txBox="1"/>
          <p:nvPr/>
        </p:nvSpPr>
        <p:spPr>
          <a:xfrm>
            <a:off x="3377145" y="6420680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http://ieeexplore.ieee.org/document/7590035/all-figures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Allocate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cudnnCreatePoolingDescriptor( cudnnPoolingDescriptor_t *poolingDesc)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Free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cudnnDestroyPoolingDescriptor( cudnnPoolingDescriptor_t poolingDesc)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We will only be using 2D pooling operations in HW6</a:t>
            </a:r>
          </a:p>
        </p:txBody>
      </p:sp>
    </p:spTree>
    <p:extLst>
      <p:ext uri="{BB962C8B-B14F-4D97-AF65-F5344CB8AC3E}">
        <p14:creationId xmlns:p14="http://schemas.microsoft.com/office/powerpoint/2010/main" val="136657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Set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cudnnSetPooling2dDescriptor( cudnnPoolingDescriptor_t poolingDesc,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cudnnPoolingMode_t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poolingMode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cudnnNanPropagation_t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nanProp,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windowHeight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windowWidth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verticalPad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horizontalPad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verticalStride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horizontalStride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99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Understanding </a:t>
            </a:r>
            <a:r>
              <a:rPr lang="en-US" sz="3200" dirty="0" err="1">
                <a:solidFill>
                  <a:schemeClr val="tx1"/>
                </a:solidFill>
              </a:rPr>
              <a:t>cuDNN’s</a:t>
            </a:r>
            <a:r>
              <a:rPr lang="en-US" sz="3200" dirty="0">
                <a:solidFill>
                  <a:schemeClr val="tx1"/>
                </a:solidFill>
              </a:rPr>
              <a:t> internal representations for convolutions and pooling objects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Implementing convolutional nets using cuDNN</a:t>
            </a:r>
          </a:p>
        </p:txBody>
      </p:sp>
    </p:spTree>
    <p:extLst>
      <p:ext uri="{BB962C8B-B14F-4D97-AF65-F5344CB8AC3E}">
        <p14:creationId xmlns:p14="http://schemas.microsoft.com/office/powerpoint/2010/main" val="3790300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17645"/>
                <a:ext cx="10782483" cy="4455983"/>
              </a:xfrm>
            </p:spPr>
            <p:txBody>
              <a:bodyPr anchor="t"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cudnnPoolingDescriptor_t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cudnnPoolingMode_t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an </a:t>
                </a:r>
                <a:r>
                  <a:rPr lang="en-US" sz="3000" dirty="0" err="1">
                    <a:solidFill>
                      <a:schemeClr val="tx1"/>
                    </a:solidFill>
                  </a:rPr>
                  <a:t>enum</a:t>
                </a:r>
                <a:r>
                  <a:rPr lang="en-US" sz="3000" dirty="0">
                    <a:solidFill>
                      <a:schemeClr val="tx1"/>
                    </a:solidFill>
                  </a:rPr>
                  <a:t> specifying the kind of pooling to do, i.e. max (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CUDNN_POOLING_MAX</a:t>
                </a:r>
                <a:r>
                  <a:rPr lang="en-US" sz="3000" dirty="0">
                    <a:solidFill>
                      <a:schemeClr val="tx1"/>
                    </a:solidFill>
                  </a:rPr>
                  <a:t>) or average (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CUDNN_POOLING_AVERAGE_COUNT_INCLUDE_PADDING</a:t>
                </a:r>
                <a:r>
                  <a:rPr lang="en-US" sz="3000" dirty="0">
                    <a:solidFill>
                      <a:schemeClr val="tx1"/>
                    </a:solidFill>
                  </a:rPr>
                  <a:t> or 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CUDNN_POOLING_AVERAGE_COUNT_EXCLUDE_PADDING</a:t>
                </a:r>
                <a:r>
                  <a:rPr lang="en-US" sz="3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For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nanProp</a:t>
                </a:r>
                <a:r>
                  <a:rPr lang="en-US" sz="3000" dirty="0">
                    <a:solidFill>
                      <a:schemeClr val="tx1"/>
                    </a:solidFill>
                  </a:rPr>
                  <a:t>, use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CUDNN_PROPAGATE_NAN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horizontal and vertical padding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Make the strides equal to the window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17645"/>
                <a:ext cx="10782483" cy="4455983"/>
              </a:xfrm>
              <a:blipFill>
                <a:blip r:embed="rId2"/>
                <a:stretch>
                  <a:fillRect l="-961" t="-1778" r="-2600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34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95901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Get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cudnnGetPooling2dDescriptor( cudnnPoolingDescriptor_t *poolingDesc,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cudnnPoolingMode_t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poolingMode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cudnnNanPropagation_t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*nanProp,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windowHeight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windowWidth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verticalPad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horizontalPad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verticalStride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horizontalStride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8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95901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We can get the output shape of a pooling operation on some input using the function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cudnnGetPooling2dForwardOutputDim( cudnnPoolingDescriptor_t poolingDesc,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*n, int *c, int *h, int *w)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and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are output parameters to be set by reference</a:t>
            </a:r>
          </a:p>
        </p:txBody>
      </p:sp>
    </p:spTree>
    <p:extLst>
      <p:ext uri="{BB962C8B-B14F-4D97-AF65-F5344CB8AC3E}">
        <p14:creationId xmlns:p14="http://schemas.microsoft.com/office/powerpoint/2010/main" val="199263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95901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To perform a pooling operation in the forward direction, use</a:t>
            </a:r>
          </a:p>
          <a:p>
            <a:pPr marL="781200" lvl="1" indent="-457200"/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cudnnPoolingForward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 poolingDesc,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xDesc,  void *x,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zDesc, void *z)</a:t>
            </a:r>
          </a:p>
        </p:txBody>
      </p:sp>
    </p:spTree>
    <p:extLst>
      <p:ext uri="{BB962C8B-B14F-4D97-AF65-F5344CB8AC3E}">
        <p14:creationId xmlns:p14="http://schemas.microsoft.com/office/powerpoint/2010/main" val="316278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3829"/>
            <a:ext cx="10959013" cy="4403035"/>
          </a:xfrm>
        </p:spPr>
        <p:txBody>
          <a:bodyPr anchor="t">
            <a:normAutofit lnSpcReduction="10000"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To differentiate with respect to a pooling operation, use</a:t>
            </a:r>
          </a:p>
          <a:p>
            <a:pPr marL="781200" lvl="1" indent="-457200"/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cudnnPoolingBackward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 handle,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 poolingDesc,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zDesc,  void *z,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dzDesc, void *dz,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dxDesc, void *dx)</a:t>
            </a:r>
          </a:p>
        </p:txBody>
      </p:sp>
    </p:spTree>
    <p:extLst>
      <p:ext uri="{BB962C8B-B14F-4D97-AF65-F5344CB8AC3E}">
        <p14:creationId xmlns:p14="http://schemas.microsoft.com/office/powerpoint/2010/main" val="15754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Pooling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009553"/>
            <a:ext cx="10376386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In the previous slides,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is the input to the pooling operation,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3200" dirty="0">
                <a:solidFill>
                  <a:schemeClr val="tx1"/>
                </a:solidFill>
              </a:rPr>
              <a:t> is its gradient,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3200" dirty="0">
                <a:solidFill>
                  <a:schemeClr val="tx1"/>
                </a:solidFill>
              </a:rPr>
              <a:t> is the output of the pooling operation, and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sz="3200" dirty="0">
                <a:solidFill>
                  <a:schemeClr val="tx1"/>
                </a:solidFill>
              </a:rPr>
              <a:t> is its gradient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sz="3200" dirty="0">
                <a:solidFill>
                  <a:schemeClr val="tx1"/>
                </a:solidFill>
              </a:rPr>
              <a:t> are pointers to mixing parameters as usual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In all cases, the last buffer given as an argument is the output array</a:t>
            </a:r>
          </a:p>
        </p:txBody>
      </p:sp>
    </p:spTree>
    <p:extLst>
      <p:ext uri="{BB962C8B-B14F-4D97-AF65-F5344CB8AC3E}">
        <p14:creationId xmlns:p14="http://schemas.microsoft.com/office/powerpoint/2010/main" val="151052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Today, we discussed how to use cuDNN to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Perform convolutions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Backpropagate gradients with respect to convolutions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Perform pooling operations and backpropagate their gradients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For HW6, these slides should be a good alternative reference to the NVIDIA docs.</a:t>
            </a:r>
          </a:p>
        </p:txBody>
      </p:sp>
    </p:spTree>
    <p:extLst>
      <p:ext uri="{BB962C8B-B14F-4D97-AF65-F5344CB8AC3E}">
        <p14:creationId xmlns:p14="http://schemas.microsoft.com/office/powerpoint/2010/main" val="316814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Representing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5277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Adding on to tensors and their descriptors, we now also have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  <a:r>
              <a:rPr lang="en-US" sz="3200" dirty="0">
                <a:solidFill>
                  <a:schemeClr val="tx1"/>
                </a:solidFill>
              </a:rPr>
              <a:t> (to describe a conv kernel/filter) and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</a:t>
            </a:r>
            <a:r>
              <a:rPr lang="en-US" sz="3200" dirty="0">
                <a:solidFill>
                  <a:schemeClr val="tx1"/>
                </a:solidFill>
              </a:rPr>
              <a:t> (to describe an actual convolution)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We also have a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cudnnPoolingDescriptor_t</a:t>
            </a:r>
            <a:r>
              <a:rPr lang="en-US" sz="3200" dirty="0">
                <a:solidFill>
                  <a:schemeClr val="tx1"/>
                </a:solidFill>
              </a:rPr>
              <a:t> to represent a pooling operation (max pool, mean pool, etc.)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These have their own constructors, accessors, mutators,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26060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Convolutional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73102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Allocate by calling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cudnnCreateFilterDescriptor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*filterDesc)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Free by calling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cudnnDestroyFilterDescriptor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The filter itself is just an array of numbers on the device</a:t>
            </a:r>
          </a:p>
          <a:p>
            <a:pPr marL="1051200" lvl="2" indent="-457200"/>
            <a:r>
              <a:rPr lang="en-US" sz="2800" dirty="0">
                <a:solidFill>
                  <a:schemeClr val="tx1"/>
                </a:solidFill>
              </a:rPr>
              <a:t>We will be using 4D arrays to store filters</a:t>
            </a:r>
          </a:p>
          <a:p>
            <a:pPr marL="1051200" lvl="2" indent="-457200"/>
            <a:r>
              <a:rPr lang="en-US" sz="2800" dirty="0">
                <a:solidFill>
                  <a:schemeClr val="tx1"/>
                </a:solidFill>
              </a:rPr>
              <a:t>However, this is still just a long linear array, like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7453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Convolutional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Set by calling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cudnnSetFilter4dDescriptor(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datatype,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cudnnTensorFormat_t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format,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k, int c, int h, int w)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TENSOR_FORMAT_NCHW</a:t>
            </a:r>
            <a:r>
              <a:rPr lang="en-US" sz="3000" dirty="0">
                <a:solidFill>
                  <a:schemeClr val="tx1"/>
                </a:solidFill>
              </a:rPr>
              <a:t> for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3000" dirty="0">
                <a:solidFill>
                  <a:schemeClr val="tx1"/>
                </a:solidFill>
              </a:rPr>
              <a:t> parameter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3000" dirty="0">
                <a:solidFill>
                  <a:schemeClr val="tx1"/>
                </a:solidFill>
              </a:rPr>
              <a:t> = # of output channels,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000" dirty="0">
                <a:solidFill>
                  <a:schemeClr val="tx1"/>
                </a:solidFill>
              </a:rPr>
              <a:t> = # of input channels</a:t>
            </a:r>
          </a:p>
        </p:txBody>
      </p:sp>
    </p:spTree>
    <p:extLst>
      <p:ext uri="{BB962C8B-B14F-4D97-AF65-F5344CB8AC3E}">
        <p14:creationId xmlns:p14="http://schemas.microsoft.com/office/powerpoint/2010/main" val="37852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Convolutional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Get contents by calling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cudnnGetFilter4dDescriptor(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cudnnFilterDescriptor_t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*datatype,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cudnnTensorFormat_t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*format,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*k, int *c, int *h, int *w)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As usual, this function returns by setting pointers to output parameters</a:t>
            </a:r>
          </a:p>
        </p:txBody>
      </p:sp>
    </p:spTree>
    <p:extLst>
      <p:ext uri="{BB962C8B-B14F-4D97-AF65-F5344CB8AC3E}">
        <p14:creationId xmlns:p14="http://schemas.microsoft.com/office/powerpoint/2010/main" val="817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Allocate with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cudnnCreateConvolutionDescriptor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cudnnConvolutionDescriptor_t *convDesc)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Free with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cudnnDestroyConvolutionDescriptor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cudnnConvolutionDescriptor_t convDesc)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We will be considering 2D convolutions only</a:t>
            </a:r>
          </a:p>
        </p:txBody>
      </p:sp>
    </p:spTree>
    <p:extLst>
      <p:ext uri="{BB962C8B-B14F-4D97-AF65-F5344CB8AC3E}">
        <p14:creationId xmlns:p14="http://schemas.microsoft.com/office/powerpoint/2010/main" val="263674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9051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Describing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645"/>
            <a:ext cx="10782483" cy="4403035"/>
          </a:xfrm>
        </p:spPr>
        <p:txBody>
          <a:bodyPr anchor="t"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Set with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cudnnSetConvolution2dDescriptor( cudnnConvolutionDescriptor_t convDesc,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pad_h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pad_w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u,          int v,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dilation_h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dilation_w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cudnnConvolutionMode_t mode,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 computeType)</a:t>
            </a:r>
          </a:p>
        </p:txBody>
      </p:sp>
    </p:spTree>
    <p:extLst>
      <p:ext uri="{BB962C8B-B14F-4D97-AF65-F5344CB8AC3E}">
        <p14:creationId xmlns:p14="http://schemas.microsoft.com/office/powerpoint/2010/main" val="21043889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17033</TotalTime>
  <Words>1427</Words>
  <Application>Microsoft Office PowerPoint</Application>
  <PresentationFormat>Widescreen</PresentationFormat>
  <Paragraphs>147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Cambria Math</vt:lpstr>
      <vt:lpstr>Courier New</vt:lpstr>
      <vt:lpstr>Gill Sans MT</vt:lpstr>
      <vt:lpstr>Wingdings 2</vt:lpstr>
      <vt:lpstr>Dividend</vt:lpstr>
      <vt:lpstr>CS 179: Lecture 17</vt:lpstr>
      <vt:lpstr>Last Time</vt:lpstr>
      <vt:lpstr>Today</vt:lpstr>
      <vt:lpstr>Representing Convolutions</vt:lpstr>
      <vt:lpstr>Convolutional Filters</vt:lpstr>
      <vt:lpstr>Convolutional Filters</vt:lpstr>
      <vt:lpstr>Convolutional Filters</vt:lpstr>
      <vt:lpstr>Describing Convolutions</vt:lpstr>
      <vt:lpstr>Describing Convolutions</vt:lpstr>
      <vt:lpstr>Describing Convolutions</vt:lpstr>
      <vt:lpstr>Describing Convolutions</vt:lpstr>
      <vt:lpstr>Describing Convolutions</vt:lpstr>
      <vt:lpstr>Describing Convolutions</vt:lpstr>
      <vt:lpstr>Using these In a Conv Net</vt:lpstr>
      <vt:lpstr>Convolution Algorithms</vt:lpstr>
      <vt:lpstr>Convolution Algorithms</vt:lpstr>
      <vt:lpstr>Convolution Algorithms</vt:lpstr>
      <vt:lpstr>Forward Pass: Convolution</vt:lpstr>
      <vt:lpstr>Forward Pass: Convolution</vt:lpstr>
      <vt:lpstr>Forward Pass: Convolution</vt:lpstr>
      <vt:lpstr>Backward Pass: Convolution</vt:lpstr>
      <vt:lpstr>Backward Pass: Convolution</vt:lpstr>
      <vt:lpstr>Backward Pass: Convolution</vt:lpstr>
      <vt:lpstr>Gradient WRT Bias</vt:lpstr>
      <vt:lpstr>Gradient WRT Filter</vt:lpstr>
      <vt:lpstr>Gradient WRT Input Data</vt:lpstr>
      <vt:lpstr>Pooling Operations</vt:lpstr>
      <vt:lpstr>Pooling Operations</vt:lpstr>
      <vt:lpstr>Pooling Operations</vt:lpstr>
      <vt:lpstr>Pooling Operations</vt:lpstr>
      <vt:lpstr>Pooling Operations</vt:lpstr>
      <vt:lpstr>Pooling Operations</vt:lpstr>
      <vt:lpstr>Pooling Operations</vt:lpstr>
      <vt:lpstr>Pooling Operations</vt:lpstr>
      <vt:lpstr>Pooling Operations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Intro to Machine Learning</dc:title>
  <dc:creator>Aadyot</dc:creator>
  <cp:lastModifiedBy>Bhatnagar, Aadyot (Aadyot)</cp:lastModifiedBy>
  <cp:revision>565</cp:revision>
  <dcterms:created xsi:type="dcterms:W3CDTF">2017-12-22T10:33:59Z</dcterms:created>
  <dcterms:modified xsi:type="dcterms:W3CDTF">2018-04-26T01:40:05Z</dcterms:modified>
</cp:coreProperties>
</file>