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6"/>
    <p:restoredTop sz="94657"/>
  </p:normalViewPr>
  <p:slideViewPr>
    <p:cSldViewPr snapToGrid="0">
      <p:cViewPr varScale="1">
        <p:scale>
          <a:sx n="113" d="100"/>
          <a:sy n="113" d="100"/>
        </p:scale>
        <p:origin x="16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23.03.2025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23.03.2025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23.03.2025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23.03.2025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23.03.2025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23.03.2025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23.03.2025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23.03.2025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23.03.2025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23.03.2025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23.03.2025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23.03.2025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23.03.2025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574" y="803057"/>
            <a:ext cx="520037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4000" dirty="0" err="1"/>
              <a:t>رگرسیون</a:t>
            </a:r>
            <a:r>
              <a:rPr lang="fa-IR" sz="4000" dirty="0"/>
              <a:t> خطی</a:t>
            </a:r>
            <a:endParaRPr lang="en-E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342" y="4554098"/>
            <a:ext cx="5193323" cy="1572768"/>
          </a:xfrm>
        </p:spPr>
        <p:txBody>
          <a:bodyPr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sz="3600" b="1" i="0" dirty="0">
                <a:effectLst/>
                <a:latin typeface="CoFo Brilliant"/>
              </a:rPr>
              <a:t>Linear Regression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چهارم – درس سوم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090583" y="6293543"/>
            <a:ext cx="303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ساخت مدل های </a:t>
            </a:r>
            <a:r>
              <a:rPr lang="fa-IR" dirty="0" err="1"/>
              <a:t>رگرسیونی</a:t>
            </a:r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96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sz="1800" b="0" i="0" dirty="0">
                <a:effectLst/>
                <a:latin typeface="Roboto" panose="02000000000000000000" pitchFamily="2" charset="0"/>
              </a:rPr>
              <a:t>Building Regression Models</a:t>
            </a:r>
            <a:endParaRPr lang="en-EE" dirty="0"/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10A4E5C9-3ACB-4D76-D01F-CD681249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878" y="-282493"/>
            <a:ext cx="7422986" cy="7422986"/>
          </a:xfrm>
          <a:prstGeom prst="rect">
            <a:avLst/>
          </a:prstGeom>
        </p:spPr>
      </p:pic>
      <p:pic>
        <p:nvPicPr>
          <p:cNvPr id="13" name="Picture 12" descr="A green and white logo&#10;&#10;AI-generated content may be incorrect.">
            <a:extLst>
              <a:ext uri="{FF2B5EF4-FFF2-40B4-BE49-F238E27FC236}">
                <a16:creationId xmlns:a16="http://schemas.microsoft.com/office/drawing/2014/main" id="{7F8CC7DB-120E-225F-6C8D-9ED1844D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53" y="5960100"/>
            <a:ext cx="82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CDB5133-0D1D-FA4F-21ED-F35146AD4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039" y="1"/>
            <a:ext cx="951434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45B895E5-D256-5707-2337-1D96D520A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182" y="-1394955"/>
            <a:ext cx="6077169" cy="607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4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orange dots&#10;&#10;AI-generated content may be incorrect.">
            <a:extLst>
              <a:ext uri="{FF2B5EF4-FFF2-40B4-BE49-F238E27FC236}">
                <a16:creationId xmlns:a16="http://schemas.microsoft.com/office/drawing/2014/main" id="{84076301-D018-93FA-7B46-DE90004C7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698500"/>
            <a:ext cx="6324600" cy="546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DDB3F0-746A-F994-530C-6D6F75587858}"/>
              </a:ext>
            </a:extLst>
          </p:cNvPr>
          <p:cNvSpPr txBox="1"/>
          <p:nvPr/>
        </p:nvSpPr>
        <p:spPr>
          <a:xfrm>
            <a:off x="6578489" y="1029287"/>
            <a:ext cx="561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اگر عمق نوک یک </a:t>
            </a:r>
            <a:r>
              <a:rPr lang="fa-IR" dirty="0" err="1"/>
              <a:t>پنگوئن</a:t>
            </a:r>
            <a:r>
              <a:rPr lang="fa-IR" dirty="0"/>
              <a:t> ۱۶ </a:t>
            </a:r>
            <a:r>
              <a:rPr lang="fa-IR" dirty="0" err="1"/>
              <a:t>میلی‌متر</a:t>
            </a:r>
            <a:r>
              <a:rPr lang="fa-IR" dirty="0"/>
              <a:t> باشد، </a:t>
            </a:r>
            <a:r>
              <a:rPr lang="fa-IR" dirty="0" err="1"/>
              <a:t>منطقی‌ترین</a:t>
            </a:r>
            <a:r>
              <a:rPr lang="fa-IR" dirty="0"/>
              <a:t> حدس برای وزن آن چقدر است؟</a:t>
            </a:r>
          </a:p>
          <a:p>
            <a:pPr algn="r" rtl="1"/>
            <a:endParaRPr lang="en-E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91746-156B-8C56-6D3D-5319A74BFD40}"/>
              </a:ext>
            </a:extLst>
          </p:cNvPr>
          <p:cNvSpPr txBox="1"/>
          <p:nvPr/>
        </p:nvSpPr>
        <p:spPr>
          <a:xfrm>
            <a:off x="7200899" y="163884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2100g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73DFF-7C37-981A-A85F-652B5767C7A1}"/>
              </a:ext>
            </a:extLst>
          </p:cNvPr>
          <p:cNvSpPr txBox="1"/>
          <p:nvPr/>
        </p:nvSpPr>
        <p:spPr>
          <a:xfrm>
            <a:off x="8372045" y="1638724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3200g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4EF01-7ED2-C1AA-5ECB-78377D1DAE21}"/>
              </a:ext>
            </a:extLst>
          </p:cNvPr>
          <p:cNvSpPr txBox="1"/>
          <p:nvPr/>
        </p:nvSpPr>
        <p:spPr>
          <a:xfrm>
            <a:off x="9543192" y="1658116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4200g</a:t>
            </a:r>
          </a:p>
        </p:txBody>
      </p:sp>
      <p:pic>
        <p:nvPicPr>
          <p:cNvPr id="12" name="Picture 11" descr="A graph with numbers and dots&#10;&#10;AI-generated content may be incorrect.">
            <a:extLst>
              <a:ext uri="{FF2B5EF4-FFF2-40B4-BE49-F238E27FC236}">
                <a16:creationId xmlns:a16="http://schemas.microsoft.com/office/drawing/2014/main" id="{6A61F33E-1C75-415D-7FBF-818751CD8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3" y="736600"/>
            <a:ext cx="6280946" cy="5422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F1E15E-403F-AEB4-E666-CAFCE95F2C39}"/>
              </a:ext>
            </a:extLst>
          </p:cNvPr>
          <p:cNvSpPr txBox="1"/>
          <p:nvPr/>
        </p:nvSpPr>
        <p:spPr>
          <a:xfrm>
            <a:off x="6578489" y="2581446"/>
            <a:ext cx="561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اگر عمق نوک یک </a:t>
            </a:r>
            <a:r>
              <a:rPr lang="fa-IR" dirty="0" err="1"/>
              <a:t>پنگوئن</a:t>
            </a:r>
            <a:r>
              <a:rPr lang="fa-IR" dirty="0"/>
              <a:t> ۲۱ </a:t>
            </a:r>
            <a:r>
              <a:rPr lang="fa-IR" dirty="0" err="1"/>
              <a:t>میلی‌متر</a:t>
            </a:r>
            <a:r>
              <a:rPr lang="fa-IR" dirty="0"/>
              <a:t> باشد، </a:t>
            </a:r>
            <a:r>
              <a:rPr lang="fa-IR" dirty="0" err="1"/>
              <a:t>منطقی‌ترین</a:t>
            </a:r>
            <a:r>
              <a:rPr lang="fa-IR" dirty="0"/>
              <a:t> حدس برای وزن آن چقدر است؟</a:t>
            </a:r>
          </a:p>
          <a:p>
            <a:pPr algn="r" rtl="1"/>
            <a:endParaRPr lang="en-E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1AFE7D-9178-30E2-3244-E61BCAEA515A}"/>
              </a:ext>
            </a:extLst>
          </p:cNvPr>
          <p:cNvSpPr txBox="1"/>
          <p:nvPr/>
        </p:nvSpPr>
        <p:spPr>
          <a:xfrm>
            <a:off x="7200899" y="317161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3200g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FD5935-757D-C8F5-2882-BC592786464D}"/>
              </a:ext>
            </a:extLst>
          </p:cNvPr>
          <p:cNvSpPr txBox="1"/>
          <p:nvPr/>
        </p:nvSpPr>
        <p:spPr>
          <a:xfrm>
            <a:off x="8372045" y="317149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4200g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BE0740-2968-ABC4-862A-79825FEBB084}"/>
              </a:ext>
            </a:extLst>
          </p:cNvPr>
          <p:cNvSpPr txBox="1"/>
          <p:nvPr/>
        </p:nvSpPr>
        <p:spPr>
          <a:xfrm>
            <a:off x="9543192" y="3190883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4800g</a:t>
            </a:r>
          </a:p>
        </p:txBody>
      </p:sp>
      <p:pic>
        <p:nvPicPr>
          <p:cNvPr id="18" name="Picture 17" descr="A graph of numbers and points&#10;&#10;AI-generated content may be incorrect.">
            <a:extLst>
              <a:ext uri="{FF2B5EF4-FFF2-40B4-BE49-F238E27FC236}">
                <a16:creationId xmlns:a16="http://schemas.microsoft.com/office/drawing/2014/main" id="{E883AC92-B501-2209-73A8-45E3058A2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3" y="698500"/>
            <a:ext cx="6306346" cy="5422900"/>
          </a:xfrm>
          <a:prstGeom prst="rect">
            <a:avLst/>
          </a:prstGeom>
        </p:spPr>
      </p:pic>
      <p:pic>
        <p:nvPicPr>
          <p:cNvPr id="19" name="Picture 18" descr="A logo on a black background&#10;&#10;Description automatically generated">
            <a:extLst>
              <a:ext uri="{FF2B5EF4-FFF2-40B4-BE49-F238E27FC236}">
                <a16:creationId xmlns:a16="http://schemas.microsoft.com/office/drawing/2014/main" id="{60DFD07E-C0F0-4880-2FA0-90705A40D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009" y="4456053"/>
            <a:ext cx="2745319" cy="27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1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  <p:bldP spid="10" grpId="0"/>
      <p:bldP spid="10" grpId="1"/>
      <p:bldP spid="13" grpId="0"/>
      <p:bldP spid="14" grpId="0"/>
      <p:bldP spid="14" grpId="1"/>
      <p:bldP spid="15" grpId="0"/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2025-03-17 at 14.28.19">
            <a:hlinkClick r:id="" action="ppaction://media"/>
            <a:extLst>
              <a:ext uri="{FF2B5EF4-FFF2-40B4-BE49-F238E27FC236}">
                <a16:creationId xmlns:a16="http://schemas.microsoft.com/office/drawing/2014/main" id="{2FA75BD9-6939-71BB-37C6-A06087E8C37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7607" y="698500"/>
            <a:ext cx="6149522" cy="546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A4C2C9-A580-37AD-7A90-69451AB26B77}"/>
              </a:ext>
            </a:extLst>
          </p:cNvPr>
          <p:cNvSpPr txBox="1"/>
          <p:nvPr/>
        </p:nvSpPr>
        <p:spPr>
          <a:xfrm>
            <a:off x="6678386" y="914400"/>
            <a:ext cx="524600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300" dirty="0"/>
              <a:t>این خط </a:t>
            </a:r>
            <a:r>
              <a:rPr lang="fa-IR" sz="2300" dirty="0" err="1"/>
              <a:t>نشان‌دهنده</a:t>
            </a:r>
            <a:r>
              <a:rPr lang="fa-IR" sz="2300" dirty="0"/>
              <a:t> «وزن به عنوان </a:t>
            </a:r>
            <a:r>
              <a:rPr lang="fa-IR" sz="2300" dirty="0" err="1">
                <a:solidFill>
                  <a:schemeClr val="accent2"/>
                </a:solidFill>
              </a:rPr>
              <a:t>تابعی</a:t>
            </a:r>
            <a:r>
              <a:rPr lang="fa-IR" sz="2300" dirty="0"/>
              <a:t> از عمق منقار» است </a:t>
            </a:r>
            <a:endParaRPr lang="en-US" sz="2300" dirty="0"/>
          </a:p>
          <a:p>
            <a:pPr algn="just" rtl="1"/>
            <a:endParaRPr lang="en-US" sz="2300" dirty="0"/>
          </a:p>
          <a:p>
            <a:pPr algn="just" rtl="1"/>
            <a:r>
              <a:rPr lang="fa-IR" sz="2300" dirty="0"/>
              <a:t>برای هر مقدار عمق منقار، </a:t>
            </a:r>
            <a:r>
              <a:rPr lang="fa-IR" sz="2300" dirty="0" err="1"/>
              <a:t>می‌توانیم</a:t>
            </a:r>
            <a:r>
              <a:rPr lang="fa-IR" sz="2300" dirty="0"/>
              <a:t> از این خط برای محاسبه وزن تخمینی استفاده کنیم.</a:t>
            </a:r>
            <a:endParaRPr lang="en-EE" sz="2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FDA48C-13F5-1274-CB05-8B27D278B528}"/>
              </a:ext>
            </a:extLst>
          </p:cNvPr>
          <p:cNvSpPr txBox="1"/>
          <p:nvPr/>
        </p:nvSpPr>
        <p:spPr>
          <a:xfrm>
            <a:off x="9498113" y="3739243"/>
            <a:ext cx="18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EE" dirty="0"/>
          </a:p>
        </p:txBody>
      </p:sp>
      <p:pic>
        <p:nvPicPr>
          <p:cNvPr id="10" name="Picture 9" descr="A logo on a black background&#10;&#10;Description automatically generated">
            <a:extLst>
              <a:ext uri="{FF2B5EF4-FFF2-40B4-BE49-F238E27FC236}">
                <a16:creationId xmlns:a16="http://schemas.microsoft.com/office/drawing/2014/main" id="{ECBB978A-505E-3855-3FAB-D3551E6A0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009" y="4456053"/>
            <a:ext cx="2745319" cy="27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A7C80E-129D-A787-B8B5-5D96BF627ABD}"/>
              </a:ext>
            </a:extLst>
          </p:cNvPr>
          <p:cNvSpPr txBox="1"/>
          <p:nvPr/>
        </p:nvSpPr>
        <p:spPr>
          <a:xfrm>
            <a:off x="865413" y="1122206"/>
            <a:ext cx="104992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457200" rtl="1" eaLnBrk="1" latinLnBrk="0" hangingPunct="1"/>
            <a:r>
              <a:rPr lang="fa-IR" sz="2800" dirty="0"/>
              <a:t>برازش یک خط بر </a:t>
            </a:r>
            <a:r>
              <a:rPr lang="fa-IR" sz="2800" dirty="0" err="1"/>
              <a:t>داده‌ها</a:t>
            </a:r>
            <a:r>
              <a:rPr lang="fa-IR" sz="2800" dirty="0"/>
              <a:t> این امکان را </a:t>
            </a:r>
            <a:r>
              <a:rPr lang="fa-IR" sz="2800" dirty="0" err="1"/>
              <a:t>می‌دهد</a:t>
            </a:r>
            <a:r>
              <a:rPr lang="fa-IR" sz="2800" dirty="0"/>
              <a:t> که با استفاده از یک </a:t>
            </a:r>
            <a:r>
              <a:rPr lang="fa-IR" sz="2800" dirty="0">
                <a:solidFill>
                  <a:schemeClr val="accent2"/>
                </a:solidFill>
              </a:rPr>
              <a:t>تابع</a:t>
            </a:r>
            <a:r>
              <a:rPr lang="fa-IR" sz="2800" dirty="0"/>
              <a:t>، مقادیر را </a:t>
            </a:r>
            <a:r>
              <a:rPr lang="fa-IR" sz="2800" dirty="0" err="1"/>
              <a:t>پیش‌بینی</a:t>
            </a:r>
            <a:r>
              <a:rPr lang="fa-IR" sz="2800" dirty="0"/>
              <a:t> کرد. این تابع </a:t>
            </a:r>
            <a:r>
              <a:rPr lang="fa-IR" sz="2800" dirty="0" err="1"/>
              <a:t>رابطه‌ی</a:t>
            </a:r>
            <a:r>
              <a:rPr lang="fa-IR" sz="2800" dirty="0"/>
              <a:t> ریاضی بین دو متغیر را توصیف </a:t>
            </a:r>
            <a:r>
              <a:rPr lang="fa-IR" sz="2800" dirty="0" err="1"/>
              <a:t>می‌کند</a:t>
            </a:r>
            <a:r>
              <a:rPr lang="fa-IR" sz="2800" dirty="0"/>
              <a:t>.</a:t>
            </a:r>
            <a:endParaRPr lang="en-EE" sz="2800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1622C85-925E-BE5A-722F-A6E91A1AF01D}"/>
              </a:ext>
            </a:extLst>
          </p:cNvPr>
          <p:cNvSpPr/>
          <p:nvPr/>
        </p:nvSpPr>
        <p:spPr>
          <a:xfrm>
            <a:off x="702128" y="996043"/>
            <a:ext cx="10793185" cy="120831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28B14-5ED7-DC41-49E0-202E31993E1B}"/>
              </a:ext>
            </a:extLst>
          </p:cNvPr>
          <p:cNvSpPr txBox="1"/>
          <p:nvPr/>
        </p:nvSpPr>
        <p:spPr>
          <a:xfrm>
            <a:off x="4653644" y="2202476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Y = </a:t>
            </a:r>
            <a:r>
              <a:rPr lang="en-GB" sz="3600" dirty="0" err="1"/>
              <a:t>mX+b</a:t>
            </a:r>
            <a:endParaRPr lang="en-EE" sz="3600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943C862-AE34-9A8A-BD18-F71BF2A89AE9}"/>
              </a:ext>
            </a:extLst>
          </p:cNvPr>
          <p:cNvSpPr/>
          <p:nvPr/>
        </p:nvSpPr>
        <p:spPr>
          <a:xfrm rot="16200000">
            <a:off x="5479474" y="2732167"/>
            <a:ext cx="287581" cy="390182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A6039B9-8A70-E650-857F-01BCBB38A411}"/>
              </a:ext>
            </a:extLst>
          </p:cNvPr>
          <p:cNvSpPr/>
          <p:nvPr/>
        </p:nvSpPr>
        <p:spPr>
          <a:xfrm rot="16200000">
            <a:off x="6275291" y="2783937"/>
            <a:ext cx="287544" cy="286606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E6DD5-CF64-3435-916C-6F752FFB3A19}"/>
              </a:ext>
            </a:extLst>
          </p:cNvPr>
          <p:cNvSpPr txBox="1"/>
          <p:nvPr/>
        </p:nvSpPr>
        <p:spPr>
          <a:xfrm>
            <a:off x="4892609" y="3090748"/>
            <a:ext cx="1071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sz="2400" dirty="0"/>
              <a:t>شیب خط</a:t>
            </a:r>
            <a:endParaRPr lang="en-EE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92566-CDCC-9E13-3717-8B592C3D37AC}"/>
              </a:ext>
            </a:extLst>
          </p:cNvPr>
          <p:cNvSpPr txBox="1"/>
          <p:nvPr/>
        </p:nvSpPr>
        <p:spPr>
          <a:xfrm>
            <a:off x="6064041" y="3071012"/>
            <a:ext cx="1348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sz="2000" dirty="0"/>
              <a:t>عرض از مبدا</a:t>
            </a:r>
            <a:endParaRPr lang="en-EE" sz="2000" dirty="0"/>
          </a:p>
        </p:txBody>
      </p:sp>
      <p:pic>
        <p:nvPicPr>
          <p:cNvPr id="12" name="Picture 11" descr="A logo on a black background&#10;&#10;Description automatically generated">
            <a:extLst>
              <a:ext uri="{FF2B5EF4-FFF2-40B4-BE49-F238E27FC236}">
                <a16:creationId xmlns:a16="http://schemas.microsoft.com/office/drawing/2014/main" id="{C3C061A4-A715-8F3D-92A7-CEDA28382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277" y="1522321"/>
            <a:ext cx="5679052" cy="567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4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aph with a line and a blue line&#10;&#10;AI-generated content may be incorrect.">
            <a:extLst>
              <a:ext uri="{FF2B5EF4-FFF2-40B4-BE49-F238E27FC236}">
                <a16:creationId xmlns:a16="http://schemas.microsoft.com/office/drawing/2014/main" id="{6E135BDA-7FA2-A818-C4BE-2F37A7ABB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55" y="245901"/>
            <a:ext cx="3034292" cy="2624663"/>
          </a:xfrm>
          <a:prstGeom prst="rect">
            <a:avLst/>
          </a:prstGeom>
        </p:spPr>
      </p:pic>
      <p:pic>
        <p:nvPicPr>
          <p:cNvPr id="20" name="Picture 19" descr="A line graph with orange dots&#10;&#10;AI-generated content may be incorrect.">
            <a:extLst>
              <a:ext uri="{FF2B5EF4-FFF2-40B4-BE49-F238E27FC236}">
                <a16:creationId xmlns:a16="http://schemas.microsoft.com/office/drawing/2014/main" id="{EB22C6BD-6542-1271-F7EB-65766FA20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126" y="245902"/>
            <a:ext cx="3051932" cy="2624662"/>
          </a:xfrm>
          <a:prstGeom prst="rect">
            <a:avLst/>
          </a:prstGeom>
        </p:spPr>
      </p:pic>
      <p:pic>
        <p:nvPicPr>
          <p:cNvPr id="18" name="Picture 17" descr="A graph with green dots&#10;&#10;AI-generated content may be incorrect.">
            <a:extLst>
              <a:ext uri="{FF2B5EF4-FFF2-40B4-BE49-F238E27FC236}">
                <a16:creationId xmlns:a16="http://schemas.microsoft.com/office/drawing/2014/main" id="{F2F9D3C0-4286-FBF1-EE25-E5C5C0AF2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657" y="253996"/>
            <a:ext cx="3025547" cy="2624662"/>
          </a:xfrm>
          <a:prstGeom prst="rect">
            <a:avLst/>
          </a:prstGeom>
        </p:spPr>
      </p:pic>
      <p:pic>
        <p:nvPicPr>
          <p:cNvPr id="10" name="Picture 9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3320D3D1-03F0-E634-5F69-96C6CE5E7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9759" y="3483845"/>
            <a:ext cx="3034294" cy="2624665"/>
          </a:xfrm>
          <a:prstGeom prst="rect">
            <a:avLst/>
          </a:prstGeom>
        </p:spPr>
      </p:pic>
      <p:pic>
        <p:nvPicPr>
          <p:cNvPr id="12" name="Picture 11" descr="A line and line graph&#10;&#10;AI-generated content may be incorrect.">
            <a:extLst>
              <a:ext uri="{FF2B5EF4-FFF2-40B4-BE49-F238E27FC236}">
                <a16:creationId xmlns:a16="http://schemas.microsoft.com/office/drawing/2014/main" id="{A4639991-46C2-42C5-5E68-F1EA1DDC4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3648" y="3483845"/>
            <a:ext cx="3074410" cy="2643993"/>
          </a:xfrm>
          <a:prstGeom prst="rect">
            <a:avLst/>
          </a:prstGeom>
        </p:spPr>
      </p:pic>
      <p:pic>
        <p:nvPicPr>
          <p:cNvPr id="14" name="Picture 13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4342CA70-425B-5013-A154-BDA46F23B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76" y="3483845"/>
            <a:ext cx="3039071" cy="26439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060D7DC-5AC7-8548-7E7E-27AD30C3DAB4}"/>
              </a:ext>
            </a:extLst>
          </p:cNvPr>
          <p:cNvSpPr txBox="1"/>
          <p:nvPr/>
        </p:nvSpPr>
        <p:spPr>
          <a:xfrm>
            <a:off x="7898919" y="2870564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200" dirty="0"/>
              <a:t> = 9</a:t>
            </a:r>
            <a:r>
              <a:rPr lang="en-US" sz="1200" dirty="0"/>
              <a:t>4.5</a:t>
            </a:r>
            <a:r>
              <a:rPr lang="en-GB" sz="1200" dirty="0"/>
              <a:t>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dirty="0"/>
              <a:t> + 34.9</a:t>
            </a:r>
            <a:endParaRPr lang="en-EE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392258-A736-2D7B-83E6-5D3061EE893B}"/>
              </a:ext>
            </a:extLst>
          </p:cNvPr>
          <p:cNvSpPr txBox="1"/>
          <p:nvPr/>
        </p:nvSpPr>
        <p:spPr>
          <a:xfrm>
            <a:off x="4529152" y="2878658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200" dirty="0"/>
              <a:t> = </a:t>
            </a:r>
            <a:r>
              <a:rPr lang="en-US" sz="1200" dirty="0"/>
              <a:t>217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dirty="0"/>
              <a:t> - 283</a:t>
            </a:r>
            <a:endParaRPr lang="en-EE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FEE4DF-48F2-80E7-F120-63DBB1F57067}"/>
              </a:ext>
            </a:extLst>
          </p:cNvPr>
          <p:cNvSpPr txBox="1"/>
          <p:nvPr/>
        </p:nvSpPr>
        <p:spPr>
          <a:xfrm>
            <a:off x="1159385" y="2870564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200" dirty="0"/>
              <a:t> = </a:t>
            </a:r>
            <a:r>
              <a:rPr lang="en-US" sz="1200" dirty="0"/>
              <a:t>32.8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dirty="0"/>
              <a:t> -2540</a:t>
            </a:r>
            <a:endParaRPr lang="en-EE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4F851C-D72D-0AB2-C589-AA973F50AF4A}"/>
              </a:ext>
            </a:extLst>
          </p:cNvPr>
          <p:cNvSpPr txBox="1"/>
          <p:nvPr/>
        </p:nvSpPr>
        <p:spPr>
          <a:xfrm>
            <a:off x="1159385" y="6115956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200" dirty="0"/>
              <a:t> = </a:t>
            </a:r>
            <a:r>
              <a:rPr lang="en-US" sz="1200" dirty="0"/>
              <a:t>0.857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dirty="0"/>
              <a:t> + 23.1</a:t>
            </a:r>
            <a:endParaRPr lang="en-EE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A9C8ED-BC48-2118-8BED-2271AA8BAC73}"/>
              </a:ext>
            </a:extLst>
          </p:cNvPr>
          <p:cNvSpPr txBox="1"/>
          <p:nvPr/>
        </p:nvSpPr>
        <p:spPr>
          <a:xfrm>
            <a:off x="4529152" y="6108510"/>
            <a:ext cx="11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200" dirty="0"/>
              <a:t> = </a:t>
            </a:r>
            <a:r>
              <a:rPr lang="en-US" sz="1200" dirty="0"/>
              <a:t>1.65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dirty="0"/>
              <a:t> + 160</a:t>
            </a:r>
            <a:endParaRPr lang="en-EE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7F67C2-632C-CBAB-F1A3-FBB0022F54C6}"/>
              </a:ext>
            </a:extLst>
          </p:cNvPr>
          <p:cNvSpPr txBox="1"/>
          <p:nvPr/>
        </p:nvSpPr>
        <p:spPr>
          <a:xfrm>
            <a:off x="7898919" y="6108509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200" dirty="0"/>
              <a:t> = </a:t>
            </a:r>
            <a:r>
              <a:rPr lang="en-US" sz="1200" dirty="0"/>
              <a:t>0.8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dirty="0"/>
              <a:t> + 159</a:t>
            </a:r>
            <a:endParaRPr lang="en-EE" sz="1200" dirty="0"/>
          </a:p>
        </p:txBody>
      </p:sp>
      <p:pic>
        <p:nvPicPr>
          <p:cNvPr id="31" name="Picture 30" descr="A logo on a black background&#10;&#10;Description automatically generated">
            <a:extLst>
              <a:ext uri="{FF2B5EF4-FFF2-40B4-BE49-F238E27FC236}">
                <a16:creationId xmlns:a16="http://schemas.microsoft.com/office/drawing/2014/main" id="{7A71D3CB-7F41-7188-8C4D-77D093207C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4009" y="4456053"/>
            <a:ext cx="2745319" cy="2745319"/>
          </a:xfrm>
          <a:prstGeom prst="rect">
            <a:avLst/>
          </a:prstGeom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70B4F0AD-2C55-81C5-E220-67C978E615D6}"/>
              </a:ext>
            </a:extLst>
          </p:cNvPr>
          <p:cNvSpPr/>
          <p:nvPr/>
        </p:nvSpPr>
        <p:spPr>
          <a:xfrm>
            <a:off x="3578578" y="79022"/>
            <a:ext cx="6694312" cy="3127825"/>
          </a:xfrm>
          <a:prstGeom prst="frame">
            <a:avLst>
              <a:gd name="adj1" fmla="val 214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3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29" grpId="0"/>
      <p:bldP spid="30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green dots&#10;&#10;AI-generated content may be incorrect.">
            <a:extLst>
              <a:ext uri="{FF2B5EF4-FFF2-40B4-BE49-F238E27FC236}">
                <a16:creationId xmlns:a16="http://schemas.microsoft.com/office/drawing/2014/main" id="{91BCF3D3-0BF7-91FE-E09F-21B11E19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00" y="535433"/>
            <a:ext cx="3025547" cy="262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B46AD1-7DCD-2925-66FD-06E72DF08CF7}"/>
              </a:ext>
            </a:extLst>
          </p:cNvPr>
          <p:cNvSpPr txBox="1"/>
          <p:nvPr/>
        </p:nvSpPr>
        <p:spPr>
          <a:xfrm>
            <a:off x="1305962" y="3152001"/>
            <a:ext cx="1239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200" dirty="0"/>
              <a:t> = 9</a:t>
            </a:r>
            <a:r>
              <a:rPr lang="en-US" sz="1200" dirty="0"/>
              <a:t>4.5</a:t>
            </a:r>
            <a:r>
              <a:rPr lang="en-GB" sz="1200" dirty="0"/>
              <a:t>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dirty="0"/>
              <a:t> + 34.9</a:t>
            </a:r>
            <a:endParaRPr lang="en-EE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4F715-EB03-7863-129F-7E6ED443C191}"/>
              </a:ext>
            </a:extLst>
          </p:cNvPr>
          <p:cNvSpPr txBox="1"/>
          <p:nvPr/>
        </p:nvSpPr>
        <p:spPr>
          <a:xfrm>
            <a:off x="3637720" y="1457739"/>
            <a:ext cx="813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+mj-cs"/>
              </a:rPr>
              <a:t>شیب برابر با 94.5 است، به این معنی که به </a:t>
            </a:r>
            <a:r>
              <a:rPr lang="fa-IR" dirty="0" err="1">
                <a:cs typeface="+mj-cs"/>
              </a:rPr>
              <a:t>ازای</a:t>
            </a:r>
            <a:r>
              <a:rPr lang="fa-IR" dirty="0">
                <a:cs typeface="+mj-cs"/>
              </a:rPr>
              <a:t> هر یک </a:t>
            </a:r>
            <a:r>
              <a:rPr lang="fa-IR" dirty="0" err="1">
                <a:cs typeface="+mj-cs"/>
              </a:rPr>
              <a:t>میلی‌متر</a:t>
            </a:r>
            <a:r>
              <a:rPr lang="fa-IR" dirty="0">
                <a:cs typeface="+mj-cs"/>
              </a:rPr>
              <a:t> افزایش در طول نوک، انتظار داریم وزن بدن 94.5 گرم افزایش یابد.</a:t>
            </a:r>
            <a:endParaRPr lang="en-EE" dirty="0">
              <a:cs typeface="+mj-cs"/>
            </a:endParaRPr>
          </a:p>
        </p:txBody>
      </p:sp>
      <p:pic>
        <p:nvPicPr>
          <p:cNvPr id="7" name="Picture 6" descr="A line graph with orange dots&#10;&#10;AI-generated content may be incorrect.">
            <a:extLst>
              <a:ext uri="{FF2B5EF4-FFF2-40B4-BE49-F238E27FC236}">
                <a16:creationId xmlns:a16="http://schemas.microsoft.com/office/drawing/2014/main" id="{BB0874B0-9DDE-1A4B-9E71-4F14F52A6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00" y="3541089"/>
            <a:ext cx="3051932" cy="26246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1C32AA-125E-225E-7EAB-CAFCC736B719}"/>
              </a:ext>
            </a:extLst>
          </p:cNvPr>
          <p:cNvSpPr txBox="1"/>
          <p:nvPr/>
        </p:nvSpPr>
        <p:spPr>
          <a:xfrm>
            <a:off x="1477683" y="6184067"/>
            <a:ext cx="1091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1200" dirty="0"/>
              <a:t> = </a:t>
            </a:r>
            <a:r>
              <a:rPr lang="en-US" sz="1200" dirty="0"/>
              <a:t>217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1200" dirty="0"/>
              <a:t> - 283</a:t>
            </a:r>
            <a:endParaRPr lang="en-E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03727B-1402-13C7-4173-9F5D130226D9}"/>
                  </a:ext>
                </a:extLst>
              </p:cNvPr>
              <p:cNvSpPr txBox="1"/>
              <p:nvPr/>
            </p:nvSpPr>
            <p:spPr>
              <a:xfrm>
                <a:off x="3905304" y="3617844"/>
                <a:ext cx="7864653" cy="461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dirty="0">
                    <a:cs typeface="+mj-cs"/>
                  </a:rPr>
                  <a:t>واحد شیب خط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den>
                    </m:f>
                  </m:oMath>
                </a14:m>
                <a:r>
                  <a:rPr lang="fa-IR" dirty="0"/>
                  <a:t>  </a:t>
                </a:r>
                <a:r>
                  <a:rPr lang="fa-IR" dirty="0">
                    <a:cs typeface="+mj-cs"/>
                  </a:rPr>
                  <a:t>است. این نشان ‌دهنده 217 گرم وزن اضافی به </a:t>
                </a:r>
                <a:r>
                  <a:rPr lang="fa-IR" dirty="0" err="1">
                    <a:cs typeface="+mj-cs"/>
                  </a:rPr>
                  <a:t>ازای</a:t>
                </a:r>
                <a:r>
                  <a:rPr lang="fa-IR" dirty="0">
                    <a:cs typeface="+mj-cs"/>
                  </a:rPr>
                  <a:t> هر </a:t>
                </a:r>
                <a:r>
                  <a:rPr lang="fa-IR" dirty="0" err="1">
                    <a:cs typeface="+mj-cs"/>
                  </a:rPr>
                  <a:t>میلی‌متر</a:t>
                </a:r>
                <a:r>
                  <a:rPr lang="fa-IR" dirty="0">
                    <a:cs typeface="+mj-cs"/>
                  </a:rPr>
                  <a:t> عمق منقار است.</a:t>
                </a:r>
                <a:endParaRPr lang="en-EE" dirty="0">
                  <a:cs typeface="+mj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03727B-1402-13C7-4173-9F5D13022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304" y="3617844"/>
                <a:ext cx="7864653" cy="461729"/>
              </a:xfrm>
              <a:prstGeom prst="rect">
                <a:avLst/>
              </a:prstGeom>
              <a:blipFill>
                <a:blip r:embed="rId4"/>
                <a:stretch>
                  <a:fillRect r="-645" b="-5263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0CDD3DB-B356-1394-CA5F-F954626F06B7}"/>
              </a:ext>
            </a:extLst>
          </p:cNvPr>
          <p:cNvSpPr txBox="1"/>
          <p:nvPr/>
        </p:nvSpPr>
        <p:spPr>
          <a:xfrm>
            <a:off x="8380572" y="4326835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عرض از مبدا ۲۸۳- به چه معنایی است؟ </a:t>
            </a:r>
            <a:endParaRPr lang="en-EE" dirty="0"/>
          </a:p>
        </p:txBody>
      </p:sp>
      <p:pic>
        <p:nvPicPr>
          <p:cNvPr id="12" name="Picture 11" descr="A logo on a black background&#10;&#10;Description automatically generated">
            <a:extLst>
              <a:ext uri="{FF2B5EF4-FFF2-40B4-BE49-F238E27FC236}">
                <a16:creationId xmlns:a16="http://schemas.microsoft.com/office/drawing/2014/main" id="{EF7D990A-F983-B2D5-E6E6-87D9EBCE6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009" y="4456053"/>
            <a:ext cx="2745319" cy="274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30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2025-03-17 at 18.20.21">
            <a:hlinkClick r:id="" action="ppaction://media"/>
            <a:extLst>
              <a:ext uri="{FF2B5EF4-FFF2-40B4-BE49-F238E27FC236}">
                <a16:creationId xmlns:a16="http://schemas.microsoft.com/office/drawing/2014/main" id="{81D8518D-B078-DC19-E4E2-CB3624FF3A9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1764" y="881270"/>
            <a:ext cx="5206793" cy="5082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2129C7-959B-7B0D-6CD4-306364FECB98}"/>
              </a:ext>
            </a:extLst>
          </p:cNvPr>
          <p:cNvSpPr txBox="1"/>
          <p:nvPr/>
        </p:nvSpPr>
        <p:spPr>
          <a:xfrm>
            <a:off x="5850835" y="1113183"/>
            <a:ext cx="6095228" cy="8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/>
              <a:t>اگر خط را تا جایی که عمق منقار 0 شود ادامه دهیم، محور</a:t>
            </a:r>
            <a:r>
              <a:rPr lang="en-US" dirty="0"/>
              <a:t> </a:t>
            </a:r>
            <a:r>
              <a:rPr lang="en-GB" dirty="0"/>
              <a:t>y </a:t>
            </a:r>
            <a:r>
              <a:rPr lang="fa-IR" dirty="0"/>
              <a:t>را در نقطه 283- قطع </a:t>
            </a:r>
            <a:r>
              <a:rPr lang="fa-IR" dirty="0" err="1"/>
              <a:t>می‌کند</a:t>
            </a:r>
            <a:r>
              <a:rPr lang="fa-IR" dirty="0"/>
              <a:t>. </a:t>
            </a:r>
            <a:endParaRPr lang="en-E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EC7A5-910D-F4CD-C423-771E4B9DD81A}"/>
              </a:ext>
            </a:extLst>
          </p:cNvPr>
          <p:cNvSpPr txBox="1"/>
          <p:nvPr/>
        </p:nvSpPr>
        <p:spPr>
          <a:xfrm>
            <a:off x="5517209" y="2499044"/>
            <a:ext cx="64288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با این حال، وزن </a:t>
            </a:r>
            <a:r>
              <a:rPr lang="fa-IR" dirty="0" err="1"/>
              <a:t>پنگوئن‌ها</a:t>
            </a:r>
            <a:r>
              <a:rPr lang="fa-IR" dirty="0"/>
              <a:t> </a:t>
            </a:r>
            <a:r>
              <a:rPr lang="fa-IR" dirty="0" err="1"/>
              <a:t>نمی‌تواند</a:t>
            </a:r>
            <a:r>
              <a:rPr lang="fa-IR" dirty="0"/>
              <a:t> منفی باشد.</a:t>
            </a:r>
            <a:r>
              <a:rPr lang="en-US" dirty="0"/>
              <a:t> </a:t>
            </a:r>
          </a:p>
          <a:p>
            <a:pPr algn="r" rtl="1"/>
            <a:endParaRPr lang="en-US" dirty="0"/>
          </a:p>
          <a:p>
            <a:pPr algn="r" rtl="1"/>
            <a:r>
              <a:rPr lang="fa-IR" dirty="0"/>
              <a:t>در عمل خط </a:t>
            </a:r>
            <a:r>
              <a:rPr lang="fa-IR" dirty="0" err="1"/>
              <a:t>رگرسیون</a:t>
            </a:r>
            <a:r>
              <a:rPr lang="fa-IR" dirty="0"/>
              <a:t> برای </a:t>
            </a:r>
            <a:r>
              <a:rPr lang="fa-IR" dirty="0" err="1"/>
              <a:t>اندازه‌هایی</a:t>
            </a:r>
            <a:r>
              <a:rPr lang="fa-IR" dirty="0"/>
              <a:t> که خیلی خارج از محدوده </a:t>
            </a:r>
            <a:r>
              <a:rPr lang="fa-IR" dirty="0" err="1"/>
              <a:t>داده‌ها</a:t>
            </a:r>
            <a:r>
              <a:rPr lang="fa-IR" dirty="0"/>
              <a:t> هستند، معنی و کاربردی ندارد.</a:t>
            </a:r>
            <a:r>
              <a:rPr lang="en-US" dirty="0"/>
              <a:t> </a:t>
            </a:r>
            <a:endParaRPr lang="fa-IR" dirty="0"/>
          </a:p>
          <a:p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12713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D1FD2A-2BBA-4B7A-80E4-09314FE25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81170544-9F1F-D515-A728-CD85106642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71" r="3" b="14885"/>
          <a:stretch/>
        </p:blipFill>
        <p:spPr>
          <a:xfrm>
            <a:off x="5615975" y="5141844"/>
            <a:ext cx="2386534" cy="19342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6891C0C-8028-464F-9D03-2AC3270FB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81" y="-397565"/>
            <a:ext cx="12458562" cy="714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9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5774</TotalTime>
  <Words>299</Words>
  <Application>Microsoft Macintosh PowerPoint</Application>
  <PresentationFormat>Widescreen</PresentationFormat>
  <Paragraphs>38</Paragraphs>
  <Slides>9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CoFo Brilliant</vt:lpstr>
      <vt:lpstr>Roboto</vt:lpstr>
      <vt:lpstr>Times New Roman</vt:lpstr>
      <vt:lpstr>Office Theme</vt:lpstr>
      <vt:lpstr>رگرسیون خطی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40</cp:revision>
  <dcterms:created xsi:type="dcterms:W3CDTF">2024-11-14T17:21:55Z</dcterms:created>
  <dcterms:modified xsi:type="dcterms:W3CDTF">2025-03-23T18:19:31Z</dcterms:modified>
</cp:coreProperties>
</file>