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/>
    <p:restoredTop sz="94577"/>
  </p:normalViewPr>
  <p:slideViewPr>
    <p:cSldViewPr snapToGrid="0">
      <p:cViewPr varScale="1">
        <p:scale>
          <a:sx n="152" d="100"/>
          <a:sy n="152" d="100"/>
        </p:scale>
        <p:origin x="2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ov"/><Relationship Id="rId1" Type="http://schemas.microsoft.com/office/2007/relationships/media" Target="../media/media3.mov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884" y="780059"/>
            <a:ext cx="447486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b="0" i="0" dirty="0">
                <a:effectLst/>
                <a:latin typeface="Roboto" panose="02000000000000000000" pitchFamily="2" charset="0"/>
              </a:rPr>
              <a:t>تخمین احتمالات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algn="l"/>
            <a:r>
              <a:rPr lang="en-GB" b="1" i="0" dirty="0">
                <a:effectLst/>
                <a:latin typeface="CoFo Brilliant"/>
              </a:rPr>
              <a:t>Estimating Probabilities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دوم – درس اول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669204" y="6293543"/>
            <a:ext cx="245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مقدمه ای بر احتمال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pic>
        <p:nvPicPr>
          <p:cNvPr id="1026" name="Picture 2" descr="Brilliant: Learn by doing - Apps on Google Play">
            <a:extLst>
              <a:ext uri="{FF2B5EF4-FFF2-40B4-BE49-F238E27FC236}">
                <a16:creationId xmlns:a16="http://schemas.microsoft.com/office/drawing/2014/main" id="{7D682D00-0C00-9AB3-8EAB-70A3F07C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00" y="6078132"/>
            <a:ext cx="828610" cy="7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E4F119F-6AAD-27D0-EC25-5321AD25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957" y="-282493"/>
            <a:ext cx="7422986" cy="7422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73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dirty="0"/>
              <a:t>Introduction to Probability</a:t>
            </a:r>
            <a:r>
              <a:rPr lang="en-E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EDB5-ED69-46A8-1BD3-85EA35E3D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838961"/>
            <a:ext cx="10515600" cy="1371600"/>
          </a:xfrm>
        </p:spPr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/>
              <a:t>به طور خلاصه، با تکرار مکرر رویدادها، شبیه سازی ها به ابزاری ارزشمند برای تخمین احتمالات تبدیل می شوند.</a:t>
            </a:r>
            <a:endParaRPr lang="en-EE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7405ED0B-E9D9-3776-23F2-E88B1055AB3D}"/>
              </a:ext>
            </a:extLst>
          </p:cNvPr>
          <p:cNvSpPr/>
          <p:nvPr/>
        </p:nvSpPr>
        <p:spPr>
          <a:xfrm>
            <a:off x="1158240" y="1442720"/>
            <a:ext cx="10261600" cy="16764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B9B751A2-EC45-835F-8FCD-B642A0B6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904" y="2619683"/>
            <a:ext cx="3955202" cy="395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5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2B2AA33-2709-18F8-ECD5-10F24C90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07" y="-282493"/>
            <a:ext cx="7422986" cy="7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1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79B4-00E7-36B0-960E-A19BF5A8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254A-54A0-6FB8-2F7C-BB091437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686" y="2362953"/>
            <a:ext cx="10515600" cy="4351338"/>
          </a:xfrm>
        </p:spPr>
        <p:txBody>
          <a:bodyPr/>
          <a:lstStyle/>
          <a:p>
            <a:pPr algn="r" rtl="1"/>
            <a:r>
              <a:rPr lang="fa-IR" dirty="0"/>
              <a:t>تخمین احتمال رخداد ها بر اساس اطلاعات محدود </a:t>
            </a:r>
            <a:br>
              <a:rPr lang="en-US" dirty="0"/>
            </a:br>
            <a:endParaRPr lang="fa-IR" dirty="0"/>
          </a:p>
          <a:p>
            <a:pPr algn="r" rtl="1"/>
            <a:r>
              <a:rPr lang="fa-IR" dirty="0"/>
              <a:t>تفسیر کردن تخمین احتمالات از یک شبیه سازی </a:t>
            </a:r>
            <a:endParaRPr lang="en-EE" dirty="0"/>
          </a:p>
        </p:txBody>
      </p:sp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8846842D-D714-B0DC-4F93-16656D458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163" y="365125"/>
            <a:ext cx="7422986" cy="7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8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79D9-26E7-9514-929D-5024C8AC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تخمین احتمالات               </a:t>
            </a:r>
            <a:r>
              <a:rPr lang="en-GB" dirty="0"/>
              <a:t>Estimating Probabilities</a:t>
            </a:r>
            <a:endParaRPr lang="en-EE" dirty="0"/>
          </a:p>
        </p:txBody>
      </p:sp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87BCD967-129B-22AE-01DC-E741E55D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689100"/>
            <a:ext cx="6896100" cy="347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9D00D4-0B59-B1F0-8DF4-8CD25EE8A135}"/>
              </a:ext>
            </a:extLst>
          </p:cNvPr>
          <p:cNvSpPr txBox="1"/>
          <p:nvPr/>
        </p:nvSpPr>
        <p:spPr>
          <a:xfrm>
            <a:off x="1993755" y="5846544"/>
            <a:ext cx="820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sz="3600" dirty="0"/>
              <a:t>تحت شرایط مختلف نتیجه بازی چگونه تغییر می کند. </a:t>
            </a:r>
            <a:endParaRPr lang="en-EE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B5989-95E8-07CC-C7FC-C7439934B821}"/>
              </a:ext>
            </a:extLst>
          </p:cNvPr>
          <p:cNvSpPr txBox="1"/>
          <p:nvPr/>
        </p:nvSpPr>
        <p:spPr>
          <a:xfrm>
            <a:off x="3202863" y="358395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US" dirty="0"/>
              <a:t>A</a:t>
            </a:r>
            <a:endParaRPr lang="en-E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EB11-8C05-D7DB-EBD6-E872CB88C18D}"/>
              </a:ext>
            </a:extLst>
          </p:cNvPr>
          <p:cNvSpPr txBox="1"/>
          <p:nvPr/>
        </p:nvSpPr>
        <p:spPr>
          <a:xfrm>
            <a:off x="8668217" y="36298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B</a:t>
            </a:r>
          </a:p>
        </p:txBody>
      </p:sp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EDEA94F0-7D67-387C-EE64-5F64D5FA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928" y="2682600"/>
            <a:ext cx="2068872" cy="206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4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4B9B-28CE-877D-C5A1-17553C47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80224"/>
            <a:ext cx="10982093" cy="5496739"/>
          </a:xfrm>
        </p:spPr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/>
              <a:t>نفر  </a:t>
            </a:r>
            <a:r>
              <a:rPr lang="en-US" dirty="0"/>
              <a:t>A</a:t>
            </a:r>
            <a:r>
              <a:rPr lang="fa-IR" dirty="0"/>
              <a:t> </a:t>
            </a:r>
            <a:r>
              <a:rPr lang="en-US" dirty="0"/>
              <a:t> </a:t>
            </a:r>
            <a:r>
              <a:rPr lang="fa-IR" dirty="0"/>
              <a:t>از فوتبال و تیم ها چیزی سر در </a:t>
            </a:r>
            <a:r>
              <a:rPr lang="fa-IR" dirty="0" err="1"/>
              <a:t>نمی</a:t>
            </a:r>
            <a:r>
              <a:rPr lang="fa-IR" dirty="0"/>
              <a:t> آورد و </a:t>
            </a:r>
            <a:r>
              <a:rPr lang="fa-IR" dirty="0" err="1"/>
              <a:t>نمی</a:t>
            </a:r>
            <a:r>
              <a:rPr lang="fa-IR" dirty="0"/>
              <a:t> داند. </a:t>
            </a:r>
          </a:p>
          <a:p>
            <a:pPr algn="r" rtl="1"/>
            <a:r>
              <a:rPr lang="fa-IR" dirty="0"/>
              <a:t>نفر </a:t>
            </a:r>
            <a:r>
              <a:rPr lang="en-US" dirty="0"/>
              <a:t>B</a:t>
            </a:r>
            <a:r>
              <a:rPr lang="fa-IR" dirty="0"/>
              <a:t> شنیده است که انگلیس قهرمان کنونی اروپا است، در حالی که اسپانیا چندین </a:t>
            </a:r>
            <a:r>
              <a:rPr lang="fa-IR" dirty="0" err="1"/>
              <a:t>بازیکن</a:t>
            </a:r>
            <a:r>
              <a:rPr lang="fa-IR" dirty="0"/>
              <a:t> کلیدی خود را از دست داده است.</a:t>
            </a:r>
          </a:p>
          <a:p>
            <a:pPr algn="r" rtl="1"/>
            <a:r>
              <a:rPr lang="fa-IR" dirty="0"/>
              <a:t>مسئول رستوران میداند که بازی قبلا ضبط شده و چند ساعت قبل اسپانیا برنده شده است.</a:t>
            </a:r>
            <a:br>
              <a:rPr lang="fa-IR" dirty="0"/>
            </a:br>
            <a:endParaRPr lang="fa-IR" dirty="0"/>
          </a:p>
          <a:p>
            <a:pPr marL="0" indent="0">
              <a:buNone/>
            </a:pPr>
            <a:br>
              <a:rPr lang="fa-IR" dirty="0"/>
            </a:br>
            <a:br>
              <a:rPr lang="fa-IR" dirty="0"/>
            </a:br>
            <a:endParaRPr lang="en-E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06C356-8783-3CCB-8752-0C3637189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0" y="5420926"/>
            <a:ext cx="5524500" cy="901700"/>
          </a:xfrm>
          <a:prstGeom prst="rect">
            <a:avLst/>
          </a:prstGeom>
        </p:spPr>
      </p:pic>
      <p:pic>
        <p:nvPicPr>
          <p:cNvPr id="10" name="Screen Recording 2025-01-13 at 19.09.11">
            <a:hlinkClick r:id="" action="ppaction://media"/>
            <a:extLst>
              <a:ext uri="{FF2B5EF4-FFF2-40B4-BE49-F238E27FC236}">
                <a16:creationId xmlns:a16="http://schemas.microsoft.com/office/drawing/2014/main" id="{99638735-CE6A-FD1B-2AD8-0B7C247E13E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33750" y="5420926"/>
            <a:ext cx="5524500" cy="901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EAF0FD-38D6-F6B6-CB38-C268938C9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750" y="5420926"/>
            <a:ext cx="5524500" cy="901700"/>
          </a:xfrm>
          <a:prstGeom prst="rect">
            <a:avLst/>
          </a:prstGeom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7B30B790-1A70-A006-3472-FB78E6F41E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4417" y="4128941"/>
            <a:ext cx="2389384" cy="23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2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491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E965A-9144-FAD0-B2D6-FAC024D469FD}"/>
              </a:ext>
            </a:extLst>
          </p:cNvPr>
          <p:cNvSpPr txBox="1"/>
          <p:nvPr/>
        </p:nvSpPr>
        <p:spPr>
          <a:xfrm>
            <a:off x="802888" y="1371601"/>
            <a:ext cx="10772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/>
              <a:t>نفر</a:t>
            </a:r>
            <a:r>
              <a:rPr lang="en-GB" sz="2400" dirty="0"/>
              <a:t>A </a:t>
            </a:r>
            <a:r>
              <a:rPr lang="fa-IR" sz="2400" dirty="0"/>
              <a:t> قبلاً چیزی درباره مسابقه </a:t>
            </a:r>
            <a:r>
              <a:rPr lang="fa-IR" sz="2400" dirty="0" err="1"/>
              <a:t>نمی‌دانست</a:t>
            </a:r>
            <a:r>
              <a:rPr lang="fa-IR" sz="2400" dirty="0"/>
              <a:t>، اما حالا </a:t>
            </a:r>
            <a:r>
              <a:rPr lang="fa-IR" sz="2400" dirty="0" err="1"/>
              <a:t>می‌داند</a:t>
            </a:r>
            <a:r>
              <a:rPr lang="fa-IR" sz="2400" dirty="0"/>
              <a:t> که یک نفر دیگر فکر </a:t>
            </a:r>
            <a:r>
              <a:rPr lang="fa-IR" sz="2400" dirty="0" err="1"/>
              <a:t>می‌کند</a:t>
            </a:r>
            <a:r>
              <a:rPr lang="fa-IR" sz="2400" dirty="0"/>
              <a:t> اسپانیا برنده </a:t>
            </a:r>
            <a:r>
              <a:rPr lang="fa-IR" sz="2400" dirty="0" err="1"/>
              <a:t>می‌شود</a:t>
            </a:r>
            <a:r>
              <a:rPr lang="fa-IR" sz="2400" dirty="0"/>
              <a:t>. این باعث </a:t>
            </a:r>
            <a:r>
              <a:rPr lang="fa-IR" sz="2400" dirty="0" err="1"/>
              <a:t>می‌شود</a:t>
            </a:r>
            <a:r>
              <a:rPr lang="fa-IR" sz="2400" dirty="0"/>
              <a:t> او احتمال برد اسپانیا را بیشتر در نظر بگیرد.</a:t>
            </a:r>
            <a:endParaRPr lang="en-E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08668-1F91-7857-C4F6-2A9413997000}"/>
              </a:ext>
            </a:extLst>
          </p:cNvPr>
          <p:cNvSpPr txBox="1"/>
          <p:nvPr/>
        </p:nvSpPr>
        <p:spPr>
          <a:xfrm>
            <a:off x="527776" y="2598003"/>
            <a:ext cx="11136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/>
              <a:t>هر زمان که احتمالی را تخمین </a:t>
            </a:r>
            <a:r>
              <a:rPr lang="fa-IR" sz="2400" dirty="0" err="1"/>
              <a:t>می‌زنیم</a:t>
            </a:r>
            <a:r>
              <a:rPr lang="fa-IR" sz="2400" dirty="0"/>
              <a:t>، باید آماده باشیم تا با دریافت اطلاعات جدید و مرتبط، آن را تغییر دهیم.</a:t>
            </a:r>
            <a:br>
              <a:rPr lang="fa-IR" sz="2400" dirty="0"/>
            </a:br>
            <a:r>
              <a:rPr lang="fa-IR" sz="2400" dirty="0"/>
              <a:t>(مثل گل زدن یک تیم)</a:t>
            </a:r>
          </a:p>
          <a:p>
            <a:pPr marL="0" algn="r" defTabSz="457200" rtl="1" eaLnBrk="1" latinLnBrk="0" hangingPunct="1"/>
            <a:endParaRPr lang="en-EE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831B2-F092-FC29-6649-8F76985CD317}"/>
              </a:ext>
            </a:extLst>
          </p:cNvPr>
          <p:cNvSpPr txBox="1"/>
          <p:nvPr/>
        </p:nvSpPr>
        <p:spPr>
          <a:xfrm>
            <a:off x="877228" y="4671019"/>
            <a:ext cx="1001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ما زمانی از تخمین احتمال استفاده </a:t>
            </a:r>
            <a:r>
              <a:rPr lang="fa-IR" dirty="0" err="1"/>
              <a:t>می‌کنیم</a:t>
            </a:r>
            <a:r>
              <a:rPr lang="fa-IR" dirty="0"/>
              <a:t> که </a:t>
            </a:r>
            <a:r>
              <a:rPr lang="fa-IR" dirty="0" err="1"/>
              <a:t>اطلاعاتمان</a:t>
            </a:r>
            <a:r>
              <a:rPr lang="fa-IR" dirty="0"/>
              <a:t> ناقص باشد. با به دست آوردن اطلاعات بیشتر، این </a:t>
            </a:r>
            <a:r>
              <a:rPr lang="fa-IR" dirty="0" err="1"/>
              <a:t>تخمین‌ها</a:t>
            </a:r>
            <a:r>
              <a:rPr lang="fa-IR" dirty="0"/>
              <a:t> باید تغییر کنند.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2263227-80D6-E945-AFAA-DE272176BF28}"/>
              </a:ext>
            </a:extLst>
          </p:cNvPr>
          <p:cNvSpPr/>
          <p:nvPr/>
        </p:nvSpPr>
        <p:spPr>
          <a:xfrm>
            <a:off x="646771" y="4348976"/>
            <a:ext cx="10482146" cy="1060707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7C687408-94EC-EB06-789E-A54002DD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362" y="5096409"/>
            <a:ext cx="1966146" cy="196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1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DF8D-7504-DA64-4553-C95ECEF9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235652"/>
            <a:ext cx="10515600" cy="1325563"/>
          </a:xfrm>
        </p:spPr>
        <p:txBody>
          <a:bodyPr/>
          <a:lstStyle/>
          <a:p>
            <a:pPr algn="r" rtl="1"/>
            <a:r>
              <a:rPr lang="fa-IR" dirty="0"/>
              <a:t>شبیه سازی نتایج</a:t>
            </a:r>
            <a:r>
              <a:rPr lang="en-US" dirty="0"/>
              <a:t>           	  Simulating Outcomes 	</a:t>
            </a:r>
            <a:endParaRPr lang="en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1B9B-1BFF-6C23-D24D-CB33ADB4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/>
              <a:t>یک </a:t>
            </a:r>
            <a:r>
              <a:rPr lang="fa-IR" dirty="0" err="1"/>
              <a:t>شبیه‌سازی</a:t>
            </a:r>
            <a:r>
              <a:rPr lang="fa-IR" dirty="0"/>
              <a:t> یک رویداد را </a:t>
            </a:r>
            <a:r>
              <a:rPr lang="fa-IR" dirty="0" err="1"/>
              <a:t>به‌صورت</a:t>
            </a:r>
            <a:r>
              <a:rPr lang="fa-IR" dirty="0"/>
              <a:t> مکرر اجرا </a:t>
            </a:r>
            <a:r>
              <a:rPr lang="fa-IR" dirty="0" err="1"/>
              <a:t>می‌کند</a:t>
            </a:r>
            <a:br>
              <a:rPr lang="en-US" dirty="0"/>
            </a:b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/>
              <a:t>احتمال را </a:t>
            </a:r>
            <a:r>
              <a:rPr lang="fa-IR" dirty="0" err="1"/>
              <a:t>می‌توان</a:t>
            </a:r>
            <a:r>
              <a:rPr lang="fa-IR" dirty="0"/>
              <a:t> با تقسیم تعداد وقوع یک نتیجه بر تعداد کل نتایج ممکن تخمین زد.</a:t>
            </a:r>
            <a:br>
              <a:rPr lang="en-US" dirty="0"/>
            </a:br>
            <a:endParaRPr lang="en-EE" dirty="0"/>
          </a:p>
        </p:txBody>
      </p:sp>
      <p:pic>
        <p:nvPicPr>
          <p:cNvPr id="8" name="Picture 7" descr="A cartoon of a magnet&#10;&#10;Description automatically generated">
            <a:extLst>
              <a:ext uri="{FF2B5EF4-FFF2-40B4-BE49-F238E27FC236}">
                <a16:creationId xmlns:a16="http://schemas.microsoft.com/office/drawing/2014/main" id="{58083146-9057-17DD-61D8-0BB1C66E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708" y="3920747"/>
            <a:ext cx="3498605" cy="2011868"/>
          </a:xfrm>
          <a:prstGeom prst="rect">
            <a:avLst/>
          </a:prstGeom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A8B4D692-21D8-E3EA-DADA-97EF7CA18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313" y="3632496"/>
            <a:ext cx="2808877" cy="280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0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5-01-13 at 22.45.44">
            <a:hlinkClick r:id="" action="ppaction://media"/>
            <a:extLst>
              <a:ext uri="{FF2B5EF4-FFF2-40B4-BE49-F238E27FC236}">
                <a16:creationId xmlns:a16="http://schemas.microsoft.com/office/drawing/2014/main" id="{98EC7D8F-9F6D-18EC-78F4-5150435FAE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7181" y="824170"/>
            <a:ext cx="6497638" cy="4228193"/>
          </a:xfrm>
          <a:prstGeom prst="rect">
            <a:avLst/>
          </a:prstGeom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2D98C2D4-A26B-80B7-1942-FD96BFE17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85" y="2045616"/>
            <a:ext cx="2460396" cy="246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5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2AD9-3DD7-2419-77E9-56ADE8E77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45"/>
            <a:ext cx="10515600" cy="4351338"/>
          </a:xfrm>
        </p:spPr>
        <p:txBody>
          <a:bodyPr/>
          <a:lstStyle/>
          <a:p>
            <a:pPr algn="r" rtl="1"/>
            <a:r>
              <a:rPr lang="fa-IR" dirty="0"/>
              <a:t>اگر </a:t>
            </a:r>
            <a:r>
              <a:rPr lang="fa-IR" dirty="0" err="1"/>
              <a:t>شبیه‌سازی</a:t>
            </a:r>
            <a:r>
              <a:rPr lang="fa-IR" dirty="0"/>
              <a:t> 1000 بار اجرا شده باشد و اسپانیا 470 بار برنده شود، احتمال برد اسپانیا به صورت زیر محاسبه </a:t>
            </a:r>
            <a:r>
              <a:rPr lang="fa-IR" dirty="0" err="1"/>
              <a:t>می‌شود</a:t>
            </a:r>
            <a:r>
              <a:rPr lang="fa-IR" dirty="0"/>
              <a:t>:</a:t>
            </a:r>
          </a:p>
          <a:p>
            <a:endParaRPr lang="en-E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2B1F70-7597-5E86-72FA-C8275BDCB9BD}"/>
                  </a:ext>
                </a:extLst>
              </p:cNvPr>
              <p:cNvSpPr txBox="1"/>
              <p:nvPr/>
            </p:nvSpPr>
            <p:spPr>
              <a:xfrm>
                <a:off x="3972560" y="2407920"/>
                <a:ext cx="2204720" cy="79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EE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470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EE" sz="3200" dirty="0"/>
                  <a:t> = </a:t>
                </a:r>
                <a:r>
                  <a:rPr lang="fa-IR" sz="3200" dirty="0"/>
                  <a:t>احتمال</a:t>
                </a:r>
                <a:endParaRPr lang="en-EE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2B1F70-7597-5E86-72FA-C8275BDCB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60" y="2407920"/>
                <a:ext cx="2204720" cy="791820"/>
              </a:xfrm>
              <a:prstGeom prst="rect">
                <a:avLst/>
              </a:prstGeom>
              <a:blipFill>
                <a:blip r:embed="rId2"/>
                <a:stretch>
                  <a:fillRect r="-2857" b="-10938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B17E4C9-292C-554E-6F7F-FC7D7B1C3694}"/>
              </a:ext>
            </a:extLst>
          </p:cNvPr>
          <p:cNvSpPr txBox="1"/>
          <p:nvPr/>
        </p:nvSpPr>
        <p:spPr>
          <a:xfrm>
            <a:off x="5943600" y="2542220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/>
              <a:t>= </a:t>
            </a:r>
            <a:r>
              <a:rPr lang="en-US" sz="2800" dirty="0"/>
              <a:t>47%</a:t>
            </a:r>
            <a:endParaRPr lang="en-EE" sz="2800" dirty="0"/>
          </a:p>
        </p:txBody>
      </p:sp>
      <p:pic>
        <p:nvPicPr>
          <p:cNvPr id="7" name="Picture 6" descr="A red and blue rectangle&#10;&#10;Description automatically generated">
            <a:extLst>
              <a:ext uri="{FF2B5EF4-FFF2-40B4-BE49-F238E27FC236}">
                <a16:creationId xmlns:a16="http://schemas.microsoft.com/office/drawing/2014/main" id="{B1A03445-EF53-4F96-685F-9C693C02C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790" y="3429000"/>
            <a:ext cx="6489700" cy="977900"/>
          </a:xfrm>
          <a:prstGeom prst="rect">
            <a:avLst/>
          </a:prstGeom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378B3079-A3AF-4142-87D3-0CC6F989D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056" y="4636160"/>
            <a:ext cx="2733593" cy="27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0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creen Recording 2025-01-13 at 23.16.18">
            <a:hlinkClick r:id="" action="ppaction://media"/>
            <a:extLst>
              <a:ext uri="{FF2B5EF4-FFF2-40B4-BE49-F238E27FC236}">
                <a16:creationId xmlns:a16="http://schemas.microsoft.com/office/drawing/2014/main" id="{CC76F865-64D0-A2DB-67A6-C7FB34AFEE7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5330" y="386919"/>
            <a:ext cx="5367579" cy="5526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64356-80C5-FD1E-B268-6BEFB279E091}"/>
              </a:ext>
            </a:extLst>
          </p:cNvPr>
          <p:cNvSpPr txBox="1"/>
          <p:nvPr/>
        </p:nvSpPr>
        <p:spPr>
          <a:xfrm>
            <a:off x="9343830" y="1398590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اسپانیا این بازی را 1-0 برد.</a:t>
            </a:r>
          </a:p>
          <a:p>
            <a:endParaRPr lang="en-EE" dirty="0"/>
          </a:p>
        </p:txBody>
      </p:sp>
      <p:pic>
        <p:nvPicPr>
          <p:cNvPr id="8" name="Picture 7" descr="A graph with a line going up&#10;&#10;Description automatically generated">
            <a:extLst>
              <a:ext uri="{FF2B5EF4-FFF2-40B4-BE49-F238E27FC236}">
                <a16:creationId xmlns:a16="http://schemas.microsoft.com/office/drawing/2014/main" id="{F5A54EEC-A99D-70B3-346B-37265A304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30" y="1310640"/>
            <a:ext cx="5382274" cy="4602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0BE2E3-12BE-E5B3-9EFD-5A84321C352E}"/>
              </a:ext>
            </a:extLst>
          </p:cNvPr>
          <p:cNvSpPr txBox="1"/>
          <p:nvPr/>
        </p:nvSpPr>
        <p:spPr>
          <a:xfrm>
            <a:off x="6374396" y="2044921"/>
            <a:ext cx="538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dirty="0"/>
              <a:t>وقتی اسپانیا جلوتر است، </a:t>
            </a:r>
            <a:r>
              <a:rPr lang="fa-IR" dirty="0" err="1"/>
              <a:t>می‌توان</a:t>
            </a:r>
            <a:r>
              <a:rPr lang="fa-IR" dirty="0"/>
              <a:t> این اطلاعات را برای تخمین بهتر </a:t>
            </a:r>
            <a:r>
              <a:rPr lang="fa-IR" dirty="0" err="1"/>
              <a:t>احتمال‌ها</a:t>
            </a:r>
            <a:r>
              <a:rPr lang="fa-IR" dirty="0"/>
              <a:t> به </a:t>
            </a:r>
            <a:r>
              <a:rPr lang="fa-IR" dirty="0" err="1"/>
              <a:t>شبیه‌سازی</a:t>
            </a:r>
            <a:r>
              <a:rPr lang="fa-IR" dirty="0"/>
              <a:t> وارد کرد.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3ADFC-C027-C13D-C597-6E7BFA4CC9F1}"/>
              </a:ext>
            </a:extLst>
          </p:cNvPr>
          <p:cNvSpPr txBox="1"/>
          <p:nvPr/>
        </p:nvSpPr>
        <p:spPr>
          <a:xfrm>
            <a:off x="6547023" y="3150019"/>
            <a:ext cx="520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err="1"/>
              <a:t>شبیه‌سازی</a:t>
            </a:r>
            <a:r>
              <a:rPr lang="fa-IR" dirty="0"/>
              <a:t> باید امتیاز و زمان </a:t>
            </a:r>
            <a:r>
              <a:rPr lang="fa-IR" dirty="0" err="1"/>
              <a:t>باقی‌مانده</a:t>
            </a:r>
            <a:r>
              <a:rPr lang="fa-IR" dirty="0"/>
              <a:t> را </a:t>
            </a:r>
            <a:r>
              <a:rPr lang="fa-IR" dirty="0" err="1"/>
              <a:t>به‌عنوان</a:t>
            </a:r>
            <a:r>
              <a:rPr lang="fa-IR" dirty="0"/>
              <a:t> ورودی دریافت کند. به غیر از این موارد، به چه چیز دیگری نیاز دارد؟</a:t>
            </a:r>
            <a:endParaRPr lang="en-E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1D26D-2101-4A23-4039-306FEDDF17E3}"/>
              </a:ext>
            </a:extLst>
          </p:cNvPr>
          <p:cNvSpPr txBox="1"/>
          <p:nvPr/>
        </p:nvSpPr>
        <p:spPr>
          <a:xfrm>
            <a:off x="7322659" y="3796350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به طور مثال : اطلاعاتی در مورد قدرت تیم ها</a:t>
            </a:r>
            <a:endParaRPr lang="en-EE" dirty="0"/>
          </a:p>
        </p:txBody>
      </p:sp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04C46722-3CBB-B38C-EB5A-87CA7E12D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5043" y="5420723"/>
            <a:ext cx="1799239" cy="17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3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</TotalTime>
  <Words>359</Words>
  <Application>Microsoft Macintosh PowerPoint</Application>
  <PresentationFormat>Widescreen</PresentationFormat>
  <Paragraphs>32</Paragraphs>
  <Slides>11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CoFo Brilliant</vt:lpstr>
      <vt:lpstr>Roboto</vt:lpstr>
      <vt:lpstr>Office Theme</vt:lpstr>
      <vt:lpstr>تخمین احتمالات</vt:lpstr>
      <vt:lpstr>PowerPoint Presentation</vt:lpstr>
      <vt:lpstr>تخمین احتمالات               Estimating Probabilities</vt:lpstr>
      <vt:lpstr>PowerPoint Presentation</vt:lpstr>
      <vt:lpstr>PowerPoint Presentation</vt:lpstr>
      <vt:lpstr>شبیه سازی نتایج              Simulating Outcomes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16</cp:revision>
  <dcterms:created xsi:type="dcterms:W3CDTF">2024-11-14T17:21:55Z</dcterms:created>
  <dcterms:modified xsi:type="dcterms:W3CDTF">2025-01-15T16:18:39Z</dcterms:modified>
</cp:coreProperties>
</file>