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4"/>
    <p:restoredTop sz="94558"/>
  </p:normalViewPr>
  <p:slideViewPr>
    <p:cSldViewPr snapToGrid="0">
      <p:cViewPr varScale="1">
        <p:scale>
          <a:sx n="105" d="100"/>
          <a:sy n="105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25.02.2025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25.02.2025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25.02.2025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25.02.2025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25.02.2025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25.02.2025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25.02.2025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25.02.2025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25.02.2025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25.02.2025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25.02.2025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25.02.2025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25.02.2025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ov"/><Relationship Id="rId1" Type="http://schemas.microsoft.com/office/2007/relationships/media" Target="../media/media3.mov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43107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dirty="0"/>
              <a:t>قضیه </a:t>
            </a:r>
            <a:r>
              <a:rPr lang="fa-IR" sz="3200" dirty="0" err="1"/>
              <a:t>بیز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b="1" i="0" dirty="0">
                <a:effectLst/>
                <a:latin typeface="CoFo Brilliant"/>
              </a:rPr>
              <a:t>Bayes' Theorem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سوم – درس ششم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726911" y="6293543"/>
            <a:ext cx="239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پیش بینی با احتمال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79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sz="1800" b="0" i="0" dirty="0">
                <a:effectLst/>
                <a:latin typeface="Roboto" panose="02000000000000000000" pitchFamily="2" charset="0"/>
              </a:rPr>
              <a:t>Predicting with Probability</a:t>
            </a:r>
            <a:endParaRPr lang="en-GB" b="1" i="0" dirty="0">
              <a:effectLst/>
              <a:latin typeface="CoFo Brilliant"/>
            </a:endParaRPr>
          </a:p>
          <a:p>
            <a:endParaRPr lang="en-EE" dirty="0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030" y="-282493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301B92-349A-A272-7EE2-7D86C07F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34" y="495934"/>
            <a:ext cx="4785733" cy="264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8397495-5854-62B5-9EBD-A85626724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07474" y="4562856"/>
            <a:ext cx="3035808" cy="3035808"/>
          </a:xfrm>
          <a:prstGeom prst="rect">
            <a:avLst/>
          </a:prstGeom>
        </p:spPr>
      </p:pic>
      <p:pic>
        <p:nvPicPr>
          <p:cNvPr id="5" name="Screen Recording 2025-02-25 at 00.58.51">
            <a:hlinkClick r:id="" action="ppaction://media"/>
            <a:extLst>
              <a:ext uri="{FF2B5EF4-FFF2-40B4-BE49-F238E27FC236}">
                <a16:creationId xmlns:a16="http://schemas.microsoft.com/office/drawing/2014/main" id="{D541A856-B318-ADD0-75B3-923617F1597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62562" y="464375"/>
            <a:ext cx="5882304" cy="47050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B2E063-9215-22FF-34BB-614222342D73}"/>
                  </a:ext>
                </a:extLst>
              </p:cNvPr>
              <p:cNvSpPr txBox="1"/>
              <p:nvPr/>
            </p:nvSpPr>
            <p:spPr>
              <a:xfrm>
                <a:off x="6883855" y="5422073"/>
                <a:ext cx="27331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E" sz="3200" dirty="0"/>
                  <a:t>P</a:t>
                </a:r>
                <a:r>
                  <a:rPr lang="en-EE" dirty="0"/>
                  <a:t> (No Rain)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E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186</m:t>
                        </m:r>
                      </m:den>
                    </m:f>
                  </m:oMath>
                </a14:m>
                <a:r>
                  <a:rPr lang="en-EE" dirty="0"/>
                  <a:t>  ≈ 0.67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B2E063-9215-22FF-34BB-61422234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855" y="5422073"/>
                <a:ext cx="2733184" cy="584775"/>
              </a:xfrm>
              <a:prstGeom prst="rect">
                <a:avLst/>
              </a:prstGeom>
              <a:blipFill>
                <a:blip r:embed="rId7"/>
                <a:stretch>
                  <a:fillRect l="-5530" t="-12766" r="-922" b="-31915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F773CA7-D7E2-C0B5-0DBC-DFD6045DC7D1}"/>
              </a:ext>
            </a:extLst>
          </p:cNvPr>
          <p:cNvSpPr txBox="1"/>
          <p:nvPr/>
        </p:nvSpPr>
        <p:spPr>
          <a:xfrm>
            <a:off x="6096000" y="6393625"/>
            <a:ext cx="63902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E" sz="1000" dirty="0"/>
              <a:t>Bureau of Transportation Statistics, the National Centers of Environmental Sciences (NOAA)</a:t>
            </a:r>
          </a:p>
        </p:txBody>
      </p:sp>
    </p:spTree>
    <p:extLst>
      <p:ext uri="{BB962C8B-B14F-4D97-AF65-F5344CB8AC3E}">
        <p14:creationId xmlns:p14="http://schemas.microsoft.com/office/powerpoint/2010/main" val="389118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0254D9-AD8D-62F4-4D5F-91A181170F24}"/>
              </a:ext>
            </a:extLst>
          </p:cNvPr>
          <p:cNvSpPr txBox="1"/>
          <p:nvPr/>
        </p:nvSpPr>
        <p:spPr>
          <a:xfrm>
            <a:off x="3163614" y="877747"/>
            <a:ext cx="83456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dirty="0"/>
              <a:t>اگر </a:t>
            </a:r>
            <a:r>
              <a:rPr lang="fa-IR" sz="2000" dirty="0" err="1"/>
              <a:t>هواشناسان</a:t>
            </a:r>
            <a:r>
              <a:rPr lang="fa-IR" sz="2000" dirty="0"/>
              <a:t> </a:t>
            </a:r>
            <a:r>
              <a:rPr lang="fa-IR" sz="2000" dirty="0" err="1"/>
              <a:t>پیش‌بینی</a:t>
            </a:r>
            <a:r>
              <a:rPr lang="fa-IR" sz="2000" dirty="0"/>
              <a:t> کنند که باران خواهد بارید، منطقی است که احتمال آفتابی بودن کاهش یابد.</a:t>
            </a:r>
          </a:p>
        </p:txBody>
      </p:sp>
      <p:pic>
        <p:nvPicPr>
          <p:cNvPr id="2" name="Screen Recording 2025-02-25 at 22.30.36">
            <a:hlinkClick r:id="" action="ppaction://media"/>
            <a:extLst>
              <a:ext uri="{FF2B5EF4-FFF2-40B4-BE49-F238E27FC236}">
                <a16:creationId xmlns:a16="http://schemas.microsoft.com/office/drawing/2014/main" id="{B535D23B-2236-5D1F-BD5A-9DAFF739B8D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6140" y="1494069"/>
            <a:ext cx="5091492" cy="5016202"/>
          </a:xfrm>
          <a:prstGeom prst="rect">
            <a:avLst/>
          </a:prstGeom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78A881F5-12A5-757C-CDA0-69CAB64D1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006" y="4462349"/>
            <a:ext cx="3035808" cy="30358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060520-822A-7CA3-1C58-FFC270723520}"/>
                  </a:ext>
                </a:extLst>
              </p:cNvPr>
              <p:cNvSpPr txBox="1"/>
              <p:nvPr/>
            </p:nvSpPr>
            <p:spPr>
              <a:xfrm>
                <a:off x="5933991" y="1889606"/>
                <a:ext cx="3645870" cy="788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P</a:t>
                </a:r>
                <a:r>
                  <a:rPr lang="en-GB" dirty="0"/>
                  <a:t> (Rain Forecast ∣ No Rain 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24 </m:t>
                        </m:r>
                      </m:den>
                    </m:f>
                  </m:oMath>
                </a14:m>
                <a:r>
                  <a:rPr lang="en-GB" dirty="0"/>
                  <a:t> </a:t>
                </a:r>
                <a:endParaRPr lang="en-EE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060520-822A-7CA3-1C58-FFC270723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991" y="1889606"/>
                <a:ext cx="3645870" cy="788742"/>
              </a:xfrm>
              <a:prstGeom prst="rect">
                <a:avLst/>
              </a:prstGeom>
              <a:blipFill>
                <a:blip r:embed="rId6"/>
                <a:stretch>
                  <a:fillRect l="-3472" t="-1587" b="-20635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588E90B-6D8A-CE13-C1A2-3E629B3B9276}"/>
              </a:ext>
            </a:extLst>
          </p:cNvPr>
          <p:cNvSpPr txBox="1"/>
          <p:nvPr/>
        </p:nvSpPr>
        <p:spPr>
          <a:xfrm>
            <a:off x="5933991" y="3016350"/>
            <a:ext cx="580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1"/>
            <a:r>
              <a:rPr lang="fa-IR" dirty="0"/>
              <a:t>اما ما به دنبال محاسبه احتمال هوای آفتابی به شرط پیش بینی باران هستیم . </a:t>
            </a:r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7E07C-1D81-E327-EED8-F4C2FCFE12C6}"/>
              </a:ext>
            </a:extLst>
          </p:cNvPr>
          <p:cNvSpPr txBox="1"/>
          <p:nvPr/>
        </p:nvSpPr>
        <p:spPr>
          <a:xfrm>
            <a:off x="5764272" y="3495947"/>
            <a:ext cx="3338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eaLnBrk="1" latinLnBrk="0" hangingPunct="1"/>
            <a:r>
              <a:rPr lang="en-GB" sz="2800" dirty="0"/>
              <a:t>P</a:t>
            </a:r>
            <a:r>
              <a:rPr lang="en-GB" dirty="0"/>
              <a:t>(No Rain</a:t>
            </a:r>
            <a:r>
              <a:rPr lang="fa-IR" dirty="0"/>
              <a:t> </a:t>
            </a:r>
            <a:r>
              <a:rPr lang="en-GB" dirty="0"/>
              <a:t>∣</a:t>
            </a:r>
            <a:r>
              <a:rPr lang="fa-IR" dirty="0"/>
              <a:t> </a:t>
            </a:r>
            <a:r>
              <a:rPr lang="en-GB" dirty="0"/>
              <a:t>Rain Forecast)</a:t>
            </a:r>
            <a:r>
              <a:rPr lang="fa-IR" dirty="0"/>
              <a:t> = </a:t>
            </a:r>
            <a:r>
              <a:rPr lang="en-US" dirty="0"/>
              <a:t> ? </a:t>
            </a:r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415404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26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9D5A9-43BE-91AF-CF21-BBDAEBDDF26D}"/>
                  </a:ext>
                </a:extLst>
              </p:cNvPr>
              <p:cNvSpPr txBox="1"/>
              <p:nvPr/>
            </p:nvSpPr>
            <p:spPr>
              <a:xfrm>
                <a:off x="4590288" y="1121664"/>
                <a:ext cx="2964658" cy="778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/>
                  <a:t>P </a:t>
                </a:r>
                <a:r>
                  <a:rPr lang="en-GB" dirty="0"/>
                  <a:t>(A ∣ B) =  </a:t>
                </a:r>
                <a:r>
                  <a:rPr lang="en-GB" sz="2400" dirty="0"/>
                  <a:t>P </a:t>
                </a:r>
                <a:r>
                  <a:rPr lang="en-GB" dirty="0"/>
                  <a:t>(B ∣ A) 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EE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9D5A9-43BE-91AF-CF21-BBDAEBDDF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288" y="1121664"/>
                <a:ext cx="2964658" cy="778675"/>
              </a:xfrm>
              <a:prstGeom prst="rect">
                <a:avLst/>
              </a:prstGeom>
              <a:blipFill>
                <a:blip r:embed="rId4"/>
                <a:stretch>
                  <a:fillRect l="-3419" r="-427" b="-9677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ame 4">
            <a:extLst>
              <a:ext uri="{FF2B5EF4-FFF2-40B4-BE49-F238E27FC236}">
                <a16:creationId xmlns:a16="http://schemas.microsoft.com/office/drawing/2014/main" id="{D57F300E-EFE0-972F-11E8-E005F6008E06}"/>
              </a:ext>
            </a:extLst>
          </p:cNvPr>
          <p:cNvSpPr/>
          <p:nvPr/>
        </p:nvSpPr>
        <p:spPr>
          <a:xfrm>
            <a:off x="4187952" y="566121"/>
            <a:ext cx="3816096" cy="188976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608595-EE08-DA9B-EC13-3F0F00456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نظریه </a:t>
            </a:r>
            <a:r>
              <a:rPr lang="fa-IR" dirty="0" err="1"/>
              <a:t>بیز</a:t>
            </a:r>
            <a:endParaRPr lang="en-EE" dirty="0"/>
          </a:p>
        </p:txBody>
      </p:sp>
      <p:pic>
        <p:nvPicPr>
          <p:cNvPr id="8" name="Screen Recording 2025-02-25 at 23.02.48">
            <a:hlinkClick r:id="" action="ppaction://media"/>
            <a:extLst>
              <a:ext uri="{FF2B5EF4-FFF2-40B4-BE49-F238E27FC236}">
                <a16:creationId xmlns:a16="http://schemas.microsoft.com/office/drawing/2014/main" id="{2C35E375-AEE9-4765-0DB2-AF822CE7703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187952" y="2656877"/>
            <a:ext cx="3893574" cy="3835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979A7D-5C14-E7A5-A800-5E62676D161B}"/>
              </a:ext>
            </a:extLst>
          </p:cNvPr>
          <p:cNvSpPr txBox="1"/>
          <p:nvPr/>
        </p:nvSpPr>
        <p:spPr>
          <a:xfrm>
            <a:off x="719328" y="2779776"/>
            <a:ext cx="222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 </a:t>
            </a:r>
            <a:r>
              <a:rPr lang="en-GB" dirty="0"/>
              <a:t>(Rain Forecast) =  </a:t>
            </a:r>
            <a:endParaRPr lang="en-E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630FC2-26C9-4DA8-300E-3667630F2897}"/>
              </a:ext>
            </a:extLst>
          </p:cNvPr>
          <p:cNvSpPr txBox="1"/>
          <p:nvPr/>
        </p:nvSpPr>
        <p:spPr>
          <a:xfrm>
            <a:off x="2820695" y="293366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0.1</a:t>
            </a:r>
          </a:p>
        </p:txBody>
      </p:sp>
      <p:pic>
        <p:nvPicPr>
          <p:cNvPr id="12" name="Picture 11" descr="A logo on a black background&#10;&#10;Description automatically generated">
            <a:extLst>
              <a:ext uri="{FF2B5EF4-FFF2-40B4-BE49-F238E27FC236}">
                <a16:creationId xmlns:a16="http://schemas.microsoft.com/office/drawing/2014/main" id="{66FF85CF-7DCC-48AF-9682-1CCF115BE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9006" y="4462349"/>
            <a:ext cx="3035808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753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data&#10;&#10;AI-generated content may be incorrect.">
            <a:extLst>
              <a:ext uri="{FF2B5EF4-FFF2-40B4-BE49-F238E27FC236}">
                <a16:creationId xmlns:a16="http://schemas.microsoft.com/office/drawing/2014/main" id="{F1BAFD3A-8081-0AEC-36DB-8A52E995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3914" y="1198626"/>
            <a:ext cx="5245100" cy="209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06C2EA-B98A-4F1A-DE24-ACD92D448A65}"/>
              </a:ext>
            </a:extLst>
          </p:cNvPr>
          <p:cNvSpPr txBox="1"/>
          <p:nvPr/>
        </p:nvSpPr>
        <p:spPr>
          <a:xfrm>
            <a:off x="265680" y="1894228"/>
            <a:ext cx="3065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</a:t>
            </a:r>
            <a:r>
              <a:rPr lang="en-GB" dirty="0"/>
              <a:t>(No Rain</a:t>
            </a:r>
            <a:r>
              <a:rPr lang="fa-IR" dirty="0"/>
              <a:t> </a:t>
            </a:r>
            <a:r>
              <a:rPr lang="en-GB" dirty="0"/>
              <a:t>∣</a:t>
            </a:r>
            <a:r>
              <a:rPr lang="fa-IR" dirty="0"/>
              <a:t> </a:t>
            </a:r>
            <a:r>
              <a:rPr lang="en-GB" dirty="0"/>
              <a:t>Rain Forecast)</a:t>
            </a:r>
            <a:r>
              <a:rPr lang="fa-IR" dirty="0"/>
              <a:t> =</a:t>
            </a:r>
            <a:endParaRPr lang="en-E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D06231-6EFF-8D96-A08C-9BCF42462DBA}"/>
                  </a:ext>
                </a:extLst>
              </p:cNvPr>
              <p:cNvSpPr txBox="1"/>
              <p:nvPr/>
            </p:nvSpPr>
            <p:spPr>
              <a:xfrm>
                <a:off x="3182112" y="1803690"/>
                <a:ext cx="2135521" cy="7042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0.08</a:t>
                </a:r>
                <a:r>
                  <a:rPr lang="en-US" dirty="0"/>
                  <a:t> </a:t>
                </a:r>
                <a:r>
                  <a:rPr lang="en-GB" dirty="0"/>
                  <a:t>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0.67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</m:oMath>
                </a14:m>
                <a:r>
                  <a:rPr lang="en-EE" dirty="0"/>
                  <a:t>  ≈ 0.53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D06231-6EFF-8D96-A08C-9BCF42462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112" y="1803690"/>
                <a:ext cx="2135521" cy="704295"/>
              </a:xfrm>
              <a:prstGeom prst="rect">
                <a:avLst/>
              </a:prstGeom>
              <a:blipFill>
                <a:blip r:embed="rId3"/>
                <a:stretch>
                  <a:fillRect l="-2959" r="-1183" b="-3571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652172F3-0B55-E9A8-70D1-012639722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1" y="3366028"/>
            <a:ext cx="3862813" cy="296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logo on a black background&#10;&#10;Description automatically generated">
            <a:extLst>
              <a:ext uri="{FF2B5EF4-FFF2-40B4-BE49-F238E27FC236}">
                <a16:creationId xmlns:a16="http://schemas.microsoft.com/office/drawing/2014/main" id="{921FA71C-A4B1-AA52-BE8B-6E6F3EBDD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9006" y="4462349"/>
            <a:ext cx="3035808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5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C13269-5D0F-C353-472F-4F588ED1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02" y="-469598"/>
            <a:ext cx="7797195" cy="77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5700</TotalTime>
  <Words>142</Words>
  <Application>Microsoft Macintosh PowerPoint</Application>
  <PresentationFormat>Widescreen</PresentationFormat>
  <Paragraphs>20</Paragraphs>
  <Slides>6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CoFo Brilliant</vt:lpstr>
      <vt:lpstr>Roboto</vt:lpstr>
      <vt:lpstr>Office Theme</vt:lpstr>
      <vt:lpstr>قضیه بیز</vt:lpstr>
      <vt:lpstr>PowerPoint Presentation</vt:lpstr>
      <vt:lpstr>PowerPoint Presentation</vt:lpstr>
      <vt:lpstr>نظریه بیز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42</cp:revision>
  <dcterms:created xsi:type="dcterms:W3CDTF">2024-11-14T17:21:55Z</dcterms:created>
  <dcterms:modified xsi:type="dcterms:W3CDTF">2025-02-25T21:36:24Z</dcterms:modified>
</cp:coreProperties>
</file>