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4" r:id="rId3"/>
    <p:sldId id="265" r:id="rId4"/>
    <p:sldId id="266" r:id="rId5"/>
    <p:sldId id="267" r:id="rId6"/>
    <p:sldId id="268" r:id="rId7"/>
    <p:sldId id="269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10"/>
    <p:restoredTop sz="94558"/>
  </p:normalViewPr>
  <p:slideViewPr>
    <p:cSldViewPr snapToGrid="0">
      <p:cViewPr varScale="1">
        <p:scale>
          <a:sx n="121" d="100"/>
          <a:sy n="121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2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490629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09.03.2025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4.png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7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احتمالات مشترک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b="1" i="0" dirty="0">
                <a:effectLst/>
                <a:latin typeface="CoFo Brilliant"/>
              </a:rPr>
              <a:t>Joint Probabilities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96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سوم – درس پنجم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726911" y="6293543"/>
            <a:ext cx="23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پیش بینی با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Predicting with Probability</a:t>
            </a:r>
            <a:endParaRPr lang="en-GB" b="1" i="0" dirty="0">
              <a:effectLst/>
              <a:latin typeface="CoFo Brilliant"/>
            </a:endParaRPr>
          </a:p>
          <a:p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30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B665E76-CE79-F995-02E2-99DC55D29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605" y="679361"/>
            <a:ext cx="4582732" cy="2749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 descr="A logo on a black background&#10;&#10;Description automatically generated">
            <a:extLst>
              <a:ext uri="{FF2B5EF4-FFF2-40B4-BE49-F238E27FC236}">
                <a16:creationId xmlns:a16="http://schemas.microsoft.com/office/drawing/2014/main" id="{23FEFECB-3561-CE9F-77D1-E0B40080D8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89156" y="4675030"/>
            <a:ext cx="2594251" cy="2594251"/>
          </a:xfrm>
          <a:prstGeom prst="rect">
            <a:avLst/>
          </a:prstGeom>
        </p:spPr>
      </p:pic>
      <p:pic>
        <p:nvPicPr>
          <p:cNvPr id="5" name="Screen Recording 2025-02-22 at 01.17.04">
            <a:hlinkClick r:id="" action="ppaction://media"/>
            <a:extLst>
              <a:ext uri="{FF2B5EF4-FFF2-40B4-BE49-F238E27FC236}">
                <a16:creationId xmlns:a16="http://schemas.microsoft.com/office/drawing/2014/main" id="{E034ACE9-CB5D-610A-2743-2E743BEA05A3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429944" y="679361"/>
            <a:ext cx="5078889" cy="50600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B0427-6E39-6EB9-0D0B-6FC0BBD11A70}"/>
                  </a:ext>
                </a:extLst>
              </p:cNvPr>
              <p:cNvSpPr txBox="1"/>
              <p:nvPr/>
            </p:nvSpPr>
            <p:spPr>
              <a:xfrm>
                <a:off x="5944413" y="5972155"/>
                <a:ext cx="2973314" cy="6169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E" sz="3200" dirty="0"/>
                  <a:t>P</a:t>
                </a:r>
                <a:r>
                  <a:rPr lang="en-EE" dirty="0"/>
                  <a:t> (No Prec)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16361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20000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E" dirty="0"/>
                  <a:t>≈ 0.82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F9B0427-6E39-6EB9-0D0B-6FC0BBD11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413" y="5972155"/>
                <a:ext cx="2973314" cy="616964"/>
              </a:xfrm>
              <a:prstGeom prst="rect">
                <a:avLst/>
              </a:prstGeom>
              <a:blipFill>
                <a:blip r:embed="rId8"/>
                <a:stretch>
                  <a:fillRect l="-5106" t="-14286" r="-851" b="-24490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970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8633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 Recording 2025-02-22 at 01.28.59">
            <a:hlinkClick r:id="" action="ppaction://media"/>
            <a:extLst>
              <a:ext uri="{FF2B5EF4-FFF2-40B4-BE49-F238E27FC236}">
                <a16:creationId xmlns:a16="http://schemas.microsoft.com/office/drawing/2014/main" id="{162801DC-1FD2-FAB8-794B-221E99101744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75868" y="225396"/>
            <a:ext cx="5688093" cy="5667026"/>
          </a:xfrm>
          <a:prstGeom prst="rect">
            <a:avLst/>
          </a:prstGeom>
        </p:spPr>
      </p:pic>
      <p:pic>
        <p:nvPicPr>
          <p:cNvPr id="6" name="Picture 5" descr="A logo on a black background&#10;&#10;Description automatically generated">
            <a:extLst>
              <a:ext uri="{FF2B5EF4-FFF2-40B4-BE49-F238E27FC236}">
                <a16:creationId xmlns:a16="http://schemas.microsoft.com/office/drawing/2014/main" id="{6836A8F3-F582-C20C-1996-8627E560C9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89156" y="4675030"/>
            <a:ext cx="2594251" cy="25942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D61701-C570-D065-4DDD-CAC93430ED98}"/>
                  </a:ext>
                </a:extLst>
              </p:cNvPr>
              <p:cNvSpPr txBox="1"/>
              <p:nvPr/>
            </p:nvSpPr>
            <p:spPr>
              <a:xfrm>
                <a:off x="9354207" y="805080"/>
                <a:ext cx="1677062" cy="622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9725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20000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E" dirty="0"/>
                  <a:t>≈ 0.49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5D61701-C570-D065-4DDD-CAC93430E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54207" y="805080"/>
                <a:ext cx="1677062" cy="622222"/>
              </a:xfrm>
              <a:prstGeom prst="rect">
                <a:avLst/>
              </a:prstGeom>
              <a:blipFill>
                <a:blip r:embed="rId6"/>
                <a:stretch>
                  <a:fillRect l="-3008" r="-2256" b="-2000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FE0AFC9-B08F-02F2-3DC5-A005967E0B59}"/>
              </a:ext>
            </a:extLst>
          </p:cNvPr>
          <p:cNvSpPr txBox="1"/>
          <p:nvPr/>
        </p:nvSpPr>
        <p:spPr>
          <a:xfrm>
            <a:off x="6710235" y="801933"/>
            <a:ext cx="272805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3200" dirty="0"/>
              <a:t>P</a:t>
            </a:r>
            <a:r>
              <a:rPr lang="en-EE" dirty="0"/>
              <a:t> (</a:t>
            </a:r>
            <a:r>
              <a:rPr lang="en-GB" dirty="0"/>
              <a:t>On−time and </a:t>
            </a:r>
            <a:r>
              <a:rPr lang="en-EE" dirty="0"/>
              <a:t>No Prec)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C26443EF-890C-FA9B-B7B7-58A4B3D0110C}"/>
              </a:ext>
            </a:extLst>
          </p:cNvPr>
          <p:cNvSpPr/>
          <p:nvPr/>
        </p:nvSpPr>
        <p:spPr>
          <a:xfrm rot="16200000">
            <a:off x="7958313" y="544281"/>
            <a:ext cx="409904" cy="2094758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1A2AA5-B9AC-4B9F-38DD-AF51E02CE16E}"/>
              </a:ext>
            </a:extLst>
          </p:cNvPr>
          <p:cNvSpPr txBox="1"/>
          <p:nvPr/>
        </p:nvSpPr>
        <p:spPr>
          <a:xfrm>
            <a:off x="7484424" y="1796612"/>
            <a:ext cx="13576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sz="1200" dirty="0"/>
              <a:t>احتمالات مشترک</a:t>
            </a:r>
            <a:br>
              <a:rPr lang="en-US" sz="1200" dirty="0"/>
            </a:br>
            <a:r>
              <a:rPr lang="en-US" sz="1200" dirty="0"/>
              <a:t>Joint Probabilities</a:t>
            </a:r>
            <a:endParaRPr lang="en-EE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9DD1FF-9111-3F87-6DBE-4885F6C36D16}"/>
              </a:ext>
            </a:extLst>
          </p:cNvPr>
          <p:cNvSpPr txBox="1"/>
          <p:nvPr/>
        </p:nvSpPr>
        <p:spPr>
          <a:xfrm>
            <a:off x="6586437" y="3267053"/>
            <a:ext cx="5248414" cy="8394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fa-IR" b="1" dirty="0">
                <a:solidFill>
                  <a:schemeClr val="accent6"/>
                </a:solidFill>
              </a:rPr>
              <a:t>احتمال مشترک</a:t>
            </a:r>
            <a:r>
              <a:rPr lang="en-US" b="1" dirty="0">
                <a:solidFill>
                  <a:schemeClr val="accent6"/>
                </a:solidFill>
              </a:rPr>
              <a:t>  </a:t>
            </a:r>
            <a:r>
              <a:rPr lang="en-US" sz="1600" dirty="0"/>
              <a:t>P (A and B)  </a:t>
            </a:r>
            <a:r>
              <a:rPr lang="fa-IR" sz="1600" dirty="0"/>
              <a:t>میزان شانس رخ دادن همزمان دو رویداد 𝐴 و 𝐵 را </a:t>
            </a:r>
            <a:r>
              <a:rPr lang="fa-IR" sz="1600" dirty="0" err="1"/>
              <a:t>اندازه‌گیری</a:t>
            </a:r>
            <a:r>
              <a:rPr lang="fa-IR" sz="1600" dirty="0"/>
              <a:t> </a:t>
            </a:r>
            <a:r>
              <a:rPr lang="fa-IR" sz="1600" dirty="0" err="1"/>
              <a:t>می‌کند</a:t>
            </a:r>
            <a:r>
              <a:rPr lang="en-US" sz="1600" dirty="0"/>
              <a:t>.</a:t>
            </a:r>
            <a:endParaRPr lang="en-EE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AF8A47-0FED-B3D6-AC16-BD4FAD123994}"/>
              </a:ext>
            </a:extLst>
          </p:cNvPr>
          <p:cNvSpPr txBox="1"/>
          <p:nvPr/>
        </p:nvSpPr>
        <p:spPr>
          <a:xfrm>
            <a:off x="9588370" y="2786806"/>
            <a:ext cx="12552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en-US" sz="1400" dirty="0"/>
              <a:t> (A </a:t>
            </a:r>
            <a:r>
              <a:rPr lang="en-EE" sz="2000" dirty="0"/>
              <a:t>∩</a:t>
            </a:r>
            <a:r>
              <a:rPr lang="en-EE" sz="1400" dirty="0"/>
              <a:t> </a:t>
            </a:r>
            <a:r>
              <a:rPr lang="en-US" sz="1400" dirty="0"/>
              <a:t>B)</a:t>
            </a:r>
            <a:endParaRPr lang="en-EE" sz="1400" dirty="0"/>
          </a:p>
        </p:txBody>
      </p:sp>
      <p:sp>
        <p:nvSpPr>
          <p:cNvPr id="17" name="Left Brace 16">
            <a:extLst>
              <a:ext uri="{FF2B5EF4-FFF2-40B4-BE49-F238E27FC236}">
                <a16:creationId xmlns:a16="http://schemas.microsoft.com/office/drawing/2014/main" id="{247C8D07-EE27-F367-5CF0-344065AA7B8E}"/>
              </a:ext>
            </a:extLst>
          </p:cNvPr>
          <p:cNvSpPr/>
          <p:nvPr/>
        </p:nvSpPr>
        <p:spPr>
          <a:xfrm rot="5400000">
            <a:off x="10013078" y="2889706"/>
            <a:ext cx="199207" cy="847052"/>
          </a:xfrm>
          <a:prstGeom prst="lef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 dirty="0"/>
          </a:p>
        </p:txBody>
      </p:sp>
    </p:spTree>
    <p:extLst>
      <p:ext uri="{BB962C8B-B14F-4D97-AF65-F5344CB8AC3E}">
        <p14:creationId xmlns:p14="http://schemas.microsoft.com/office/powerpoint/2010/main" val="2453293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780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3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3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9" fill="hold">
                      <p:stCondLst>
                        <p:cond delay="0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4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4" grpId="0"/>
      <p:bldP spid="15" grpId="0"/>
      <p:bldP spid="16" grpId="0"/>
      <p:bldP spid="17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8" name="Rectangle 3087">
            <a:extLst>
              <a:ext uri="{FF2B5EF4-FFF2-40B4-BE49-F238E27FC236}">
                <a16:creationId xmlns:a16="http://schemas.microsoft.com/office/drawing/2014/main" id="{FABB624F-BF77-4AE1-B71D-2D681D4731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9" name="Picture 8" descr="Screenshot of a screenshot of a flight schedule&#10;&#10;AI-generated content may be incorrect.">
            <a:extLst>
              <a:ext uri="{FF2B5EF4-FFF2-40B4-BE49-F238E27FC236}">
                <a16:creationId xmlns:a16="http://schemas.microsoft.com/office/drawing/2014/main" id="{E16B25E9-1223-7D8A-6D34-0E5ABF62D0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9649" y="412362"/>
            <a:ext cx="3923540" cy="3901783"/>
          </a:xfrm>
          <a:prstGeom prst="rect">
            <a:avLst/>
          </a:prstGeom>
        </p:spPr>
      </p:pic>
      <p:pic>
        <p:nvPicPr>
          <p:cNvPr id="11" name="Picture 10" descr="A screenshot of a flight schedule&#10;&#10;AI-generated content may be incorrect.">
            <a:extLst>
              <a:ext uri="{FF2B5EF4-FFF2-40B4-BE49-F238E27FC236}">
                <a16:creationId xmlns:a16="http://schemas.microsoft.com/office/drawing/2014/main" id="{D58E073E-E5B0-670E-1273-C146B6F384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044" y="412362"/>
            <a:ext cx="3923539" cy="3894530"/>
          </a:xfrm>
          <a:prstGeom prst="rect">
            <a:avLst/>
          </a:prstGeom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E7A20B0-9B8E-6400-77CC-6C9129F8CD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951" y="4582511"/>
            <a:ext cx="2913159" cy="1899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3AF8170-D3A8-1BF6-7474-8CFDD546B5C5}"/>
              </a:ext>
            </a:extLst>
          </p:cNvPr>
          <p:cNvSpPr txBox="1"/>
          <p:nvPr/>
        </p:nvSpPr>
        <p:spPr>
          <a:xfrm>
            <a:off x="948390" y="4677831"/>
            <a:ext cx="2410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3200" dirty="0"/>
              <a:t>P</a:t>
            </a:r>
            <a:r>
              <a:rPr lang="en-EE" dirty="0"/>
              <a:t> (</a:t>
            </a:r>
            <a:r>
              <a:rPr lang="en-GB" dirty="0"/>
              <a:t>On−time | </a:t>
            </a:r>
            <a:r>
              <a:rPr lang="en-EE" dirty="0"/>
              <a:t>No Prec)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8192EE-9009-3ADB-113E-2AA2FFB095A8}"/>
                  </a:ext>
                </a:extLst>
              </p:cNvPr>
              <p:cNvSpPr txBox="1"/>
              <p:nvPr/>
            </p:nvSpPr>
            <p:spPr>
              <a:xfrm>
                <a:off x="3347171" y="4719254"/>
                <a:ext cx="1677062" cy="6222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EE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EE" sz="24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9725</m:t>
                        </m:r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16361</m:t>
                        </m:r>
                      </m:den>
                    </m:f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EE" dirty="0"/>
                  <a:t>≈ 0.59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A8192EE-9009-3ADB-113E-2AA2FFB095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171" y="4719254"/>
                <a:ext cx="1677062" cy="622222"/>
              </a:xfrm>
              <a:prstGeom prst="rect">
                <a:avLst/>
              </a:prstGeom>
              <a:blipFill>
                <a:blip r:embed="rId5"/>
                <a:stretch>
                  <a:fillRect l="-3008" r="-2256" b="-2000"/>
                </a:stretch>
              </a:blipFill>
            </p:spPr>
            <p:txBody>
              <a:bodyPr/>
              <a:lstStyle/>
              <a:p>
                <a:r>
                  <a:rPr lang="en-E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49A7EBC3-AC5B-45F9-E007-FB008B164C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4334" y="4397932"/>
            <a:ext cx="2594251" cy="25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74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6" grpId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78E05BC-EA68-CA47-2E6F-94C74BD58B0A}"/>
              </a:ext>
            </a:extLst>
          </p:cNvPr>
          <p:cNvSpPr txBox="1"/>
          <p:nvPr/>
        </p:nvSpPr>
        <p:spPr>
          <a:xfrm>
            <a:off x="734352" y="711680"/>
            <a:ext cx="609734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</a:pPr>
            <a:r>
              <a:rPr lang="en-GB" dirty="0">
                <a:effectLst/>
                <a:latin typeface="KaTeX_Main"/>
              </a:rPr>
              <a:t>​</a:t>
            </a:r>
            <a:r>
              <a:rPr lang="en-GB" sz="2800" dirty="0">
                <a:effectLst/>
                <a:latin typeface="KaTeX_AMS"/>
              </a:rPr>
              <a:t>P</a:t>
            </a:r>
            <a:r>
              <a:rPr lang="en-GB" dirty="0">
                <a:effectLst/>
                <a:latin typeface="KaTeX_Main"/>
              </a:rPr>
              <a:t>(No Prec.)=0.82</a:t>
            </a:r>
            <a:br>
              <a:rPr lang="en-GB" dirty="0">
                <a:effectLst/>
                <a:latin typeface="KaTeX_Main"/>
              </a:rPr>
            </a:br>
            <a:br>
              <a:rPr lang="en-GB" dirty="0">
                <a:effectLst/>
                <a:latin typeface="KaTeX_Main"/>
              </a:rPr>
            </a:br>
            <a:r>
              <a:rPr lang="en-GB" sz="2800" dirty="0">
                <a:effectLst/>
                <a:latin typeface="KaTeX_AMS"/>
              </a:rPr>
              <a:t>P</a:t>
            </a:r>
            <a:r>
              <a:rPr lang="en-GB" dirty="0">
                <a:effectLst/>
                <a:latin typeface="KaTeX_Main"/>
              </a:rPr>
              <a:t>(On-time</a:t>
            </a:r>
            <a:r>
              <a:rPr lang="en-EE" sz="1800" dirty="0"/>
              <a:t> </a:t>
            </a:r>
            <a:r>
              <a:rPr lang="en-EE" sz="2800" dirty="0"/>
              <a:t>∩</a:t>
            </a:r>
            <a:r>
              <a:rPr lang="en-EE" sz="1800" dirty="0"/>
              <a:t> </a:t>
            </a:r>
            <a:r>
              <a:rPr lang="en-GB" dirty="0">
                <a:effectLst/>
                <a:latin typeface="KaTeX_Main"/>
              </a:rPr>
              <a:t>No Prec.) = 0.49</a:t>
            </a:r>
            <a:br>
              <a:rPr lang="en-GB" dirty="0">
                <a:effectLst/>
                <a:latin typeface="KaTeX_Main"/>
              </a:rPr>
            </a:br>
            <a:br>
              <a:rPr lang="en-GB" dirty="0">
                <a:effectLst/>
                <a:latin typeface="KaTeX_Main"/>
              </a:rPr>
            </a:br>
            <a:r>
              <a:rPr lang="en-GB" sz="2800" dirty="0">
                <a:effectLst/>
                <a:latin typeface="KaTeX_AMS"/>
              </a:rPr>
              <a:t>P</a:t>
            </a:r>
            <a:r>
              <a:rPr lang="en-GB" dirty="0">
                <a:effectLst/>
                <a:latin typeface="KaTeX_Main"/>
              </a:rPr>
              <a:t>(On-time ∣ No Prec.) = 0.59.​</a:t>
            </a:r>
            <a:br>
              <a:rPr lang="en-GB" b="0" i="0" dirty="0">
                <a:solidFill>
                  <a:srgbClr val="000000"/>
                </a:solidFill>
                <a:effectLst/>
                <a:latin typeface="__coFoBrilliantFont_744ae2"/>
              </a:rPr>
            </a:br>
            <a:endParaRPr lang="en-GB" b="0" i="0" dirty="0">
              <a:solidFill>
                <a:srgbClr val="000000"/>
              </a:solidFill>
              <a:effectLst/>
              <a:latin typeface="__coFoBrilliantFont_744ae2"/>
            </a:endParaRP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A7E9D774-7366-152B-E9FE-FAEC134A7742}"/>
              </a:ext>
            </a:extLst>
          </p:cNvPr>
          <p:cNvSpPr/>
          <p:nvPr/>
        </p:nvSpPr>
        <p:spPr>
          <a:xfrm>
            <a:off x="4013649" y="711680"/>
            <a:ext cx="186117" cy="1910139"/>
          </a:xfrm>
          <a:prstGeom prst="rightBrace">
            <a:avLst/>
          </a:prstGeom>
          <a:ln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D86460-5E24-7F20-2B19-E2D996F9E197}"/>
              </a:ext>
            </a:extLst>
          </p:cNvPr>
          <p:cNvSpPr txBox="1"/>
          <p:nvPr/>
        </p:nvSpPr>
        <p:spPr>
          <a:xfrm>
            <a:off x="4419915" y="1296455"/>
            <a:ext cx="58518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effectLst/>
                <a:latin typeface="KaTeX_AMS"/>
              </a:rPr>
              <a:t>P</a:t>
            </a:r>
            <a:r>
              <a:rPr lang="en-GB" dirty="0">
                <a:effectLst/>
                <a:latin typeface="KaTeX_Main"/>
              </a:rPr>
              <a:t>(On-time</a:t>
            </a:r>
            <a:r>
              <a:rPr lang="en-EE" sz="1800" dirty="0"/>
              <a:t> </a:t>
            </a:r>
            <a:r>
              <a:rPr lang="en-EE" sz="2800" dirty="0"/>
              <a:t>∩</a:t>
            </a:r>
            <a:r>
              <a:rPr lang="en-EE" sz="1800" dirty="0"/>
              <a:t> </a:t>
            </a:r>
            <a:r>
              <a:rPr lang="en-GB" dirty="0">
                <a:effectLst/>
                <a:latin typeface="KaTeX_Main"/>
              </a:rPr>
              <a:t>No Prec.) = </a:t>
            </a:r>
            <a:r>
              <a:rPr lang="en-GB" sz="2800" dirty="0">
                <a:effectLst/>
                <a:latin typeface="KaTeX_Main"/>
              </a:rPr>
              <a:t>P</a:t>
            </a:r>
            <a:r>
              <a:rPr lang="en-GB" dirty="0">
                <a:effectLst/>
                <a:latin typeface="KaTeX_Main"/>
              </a:rPr>
              <a:t>(</a:t>
            </a:r>
            <a:r>
              <a:rPr lang="en-GB" dirty="0" err="1">
                <a:effectLst/>
                <a:latin typeface="KaTeX_Main"/>
              </a:rPr>
              <a:t>On-time∣No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dirty="0" err="1">
                <a:effectLst/>
                <a:latin typeface="KaTeX_Main"/>
              </a:rPr>
              <a:t>Prec</a:t>
            </a:r>
            <a:r>
              <a:rPr lang="en-GB" dirty="0">
                <a:effectLst/>
                <a:latin typeface="KaTeX_Main"/>
              </a:rPr>
              <a:t>) ✕ </a:t>
            </a:r>
            <a:r>
              <a:rPr lang="en-GB" sz="2800" dirty="0">
                <a:effectLst/>
                <a:latin typeface="KaTeX_Main"/>
              </a:rPr>
              <a:t>P</a:t>
            </a:r>
            <a:r>
              <a:rPr lang="en-GB" dirty="0">
                <a:effectLst/>
                <a:latin typeface="KaTeX_Main"/>
              </a:rPr>
              <a:t>(No </a:t>
            </a:r>
            <a:r>
              <a:rPr lang="en-GB" dirty="0" err="1">
                <a:effectLst/>
                <a:latin typeface="KaTeX_Main"/>
              </a:rPr>
              <a:t>Prec</a:t>
            </a:r>
            <a:r>
              <a:rPr lang="en-GB" dirty="0">
                <a:effectLst/>
                <a:latin typeface="KaTeX_Main"/>
              </a:rPr>
              <a:t>)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1A551B-EFF4-F030-C1DD-605376BFEDD7}"/>
              </a:ext>
            </a:extLst>
          </p:cNvPr>
          <p:cNvSpPr txBox="1"/>
          <p:nvPr/>
        </p:nvSpPr>
        <p:spPr>
          <a:xfrm>
            <a:off x="4282351" y="3674789"/>
            <a:ext cx="403507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a-IR" dirty="0"/>
              <a:t>احتمالات مشترک و شرطی به یکدیگر وابسته هستند</a:t>
            </a:r>
          </a:p>
          <a:p>
            <a:pPr algn="ctr"/>
            <a:r>
              <a:rPr lang="en-GB" sz="2400" dirty="0"/>
              <a:t>P</a:t>
            </a:r>
            <a:r>
              <a:rPr lang="en-GB" dirty="0"/>
              <a:t>(A and B)</a:t>
            </a:r>
            <a:r>
              <a:rPr lang="fa-IR" dirty="0"/>
              <a:t> </a:t>
            </a:r>
            <a:r>
              <a:rPr lang="en-GB" dirty="0"/>
              <a:t>=</a:t>
            </a:r>
            <a:r>
              <a:rPr lang="fa-IR" dirty="0"/>
              <a:t> </a:t>
            </a:r>
            <a:r>
              <a:rPr lang="en-GB" sz="2400" dirty="0"/>
              <a:t>P</a:t>
            </a:r>
            <a:r>
              <a:rPr lang="en-GB" dirty="0"/>
              <a:t>(A∣B)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sz="1200" dirty="0">
                <a:effectLst/>
                <a:latin typeface="KaTeX_Main"/>
              </a:rPr>
              <a:t>✕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sz="2400" dirty="0"/>
              <a:t>P</a:t>
            </a:r>
            <a:r>
              <a:rPr lang="en-GB" dirty="0"/>
              <a:t>(B)</a:t>
            </a:r>
            <a:endParaRPr lang="fa-IR" dirty="0"/>
          </a:p>
          <a:p>
            <a:pPr algn="ctr"/>
            <a:endParaRPr lang="en-EE" dirty="0"/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B1A19068-148B-CD7E-AF47-6B39F6FE9B08}"/>
              </a:ext>
            </a:extLst>
          </p:cNvPr>
          <p:cNvSpPr/>
          <p:nvPr/>
        </p:nvSpPr>
        <p:spPr>
          <a:xfrm>
            <a:off x="3552404" y="3123525"/>
            <a:ext cx="5526860" cy="1788340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393D5540-7597-A7A7-78F3-3F2F6D8E7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78" y="3250619"/>
            <a:ext cx="2594251" cy="2594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48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BA5B664-EAE6-B438-B6E0-94AF1C690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804" y="4029987"/>
            <a:ext cx="3797792" cy="253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19BE5E1-3EF9-2480-62DC-52FF0940550C}"/>
              </a:ext>
            </a:extLst>
          </p:cNvPr>
          <p:cNvSpPr txBox="1"/>
          <p:nvPr/>
        </p:nvSpPr>
        <p:spPr>
          <a:xfrm>
            <a:off x="477430" y="760651"/>
            <a:ext cx="110052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fa-IR" dirty="0"/>
              <a:t>یکی از اعضای خدمه هنوز نیامده و کسی </a:t>
            </a:r>
            <a:r>
              <a:rPr lang="fa-IR" dirty="0" err="1"/>
              <a:t>نمی‌داند</a:t>
            </a:r>
            <a:r>
              <a:rPr lang="fa-IR" dirty="0"/>
              <a:t> کجاست.</a:t>
            </a:r>
            <a:r>
              <a:rPr lang="en-US" dirty="0"/>
              <a:t> </a:t>
            </a:r>
            <a:r>
              <a:rPr lang="fa-IR" dirty="0"/>
              <a:t>اگر او به</a:t>
            </a:r>
            <a:r>
              <a:rPr lang="en-US" dirty="0"/>
              <a:t> </a:t>
            </a:r>
            <a:r>
              <a:rPr lang="fa-IR" dirty="0"/>
              <a:t>‌زودی نرسد، پرواز تا زمانی که جایگزینی پیدا شود، تأخیر خواهد داشت.</a:t>
            </a:r>
          </a:p>
          <a:p>
            <a:pPr algn="r" rtl="1"/>
            <a:endParaRPr lang="en-E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7B1D2E-66CA-5ACC-2D64-841B70C18314}"/>
              </a:ext>
            </a:extLst>
          </p:cNvPr>
          <p:cNvSpPr txBox="1"/>
          <p:nvPr/>
        </p:nvSpPr>
        <p:spPr>
          <a:xfrm>
            <a:off x="7056482" y="1599335"/>
            <a:ext cx="44262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فرض کنیم احتمال حاضر نشدن عضو خدمه </a:t>
            </a:r>
            <a:r>
              <a:rPr lang="en-US" dirty="0"/>
              <a:t>  0.5</a:t>
            </a:r>
            <a:r>
              <a:rPr lang="fa-IR" dirty="0"/>
              <a:t>باشد.</a:t>
            </a:r>
          </a:p>
          <a:p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D757F85-960A-679C-DC2A-513B3AA27632}"/>
              </a:ext>
            </a:extLst>
          </p:cNvPr>
          <p:cNvSpPr txBox="1"/>
          <p:nvPr/>
        </p:nvSpPr>
        <p:spPr>
          <a:xfrm>
            <a:off x="3522182" y="1464686"/>
            <a:ext cx="2981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 </a:t>
            </a:r>
            <a:r>
              <a:rPr lang="en-GB" dirty="0"/>
              <a:t>(Delay </a:t>
            </a:r>
            <a:r>
              <a:rPr lang="en-EE" sz="2800" dirty="0"/>
              <a:t>∩</a:t>
            </a:r>
            <a:r>
              <a:rPr lang="en-GB" dirty="0"/>
              <a:t> No-Shows) = 0.5</a:t>
            </a:r>
            <a:endParaRPr lang="en-E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04CB393-96C6-2B76-580C-64D4CF2E79C7}"/>
              </a:ext>
            </a:extLst>
          </p:cNvPr>
          <p:cNvSpPr txBox="1"/>
          <p:nvPr/>
        </p:nvSpPr>
        <p:spPr>
          <a:xfrm>
            <a:off x="6577568" y="2437117"/>
            <a:ext cx="50145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حتی اگر حاضر شود، باز هم ممکن است تأخیر وجود داشته باشد.</a:t>
            </a:r>
          </a:p>
          <a:p>
            <a:endParaRPr lang="en-E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D510C3-1D46-AE99-340D-150EB656AB4B}"/>
              </a:ext>
            </a:extLst>
          </p:cNvPr>
          <p:cNvSpPr txBox="1"/>
          <p:nvPr/>
        </p:nvSpPr>
        <p:spPr>
          <a:xfrm>
            <a:off x="3522182" y="2328320"/>
            <a:ext cx="2873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 </a:t>
            </a:r>
            <a:r>
              <a:rPr lang="en-GB" dirty="0"/>
              <a:t>(Delay ∣ Shows Up) = 0.4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AABD12-49FC-D647-C029-54357737C24E}"/>
              </a:ext>
            </a:extLst>
          </p:cNvPr>
          <p:cNvSpPr txBox="1"/>
          <p:nvPr/>
        </p:nvSpPr>
        <p:spPr>
          <a:xfrm>
            <a:off x="5253487" y="3151965"/>
            <a:ext cx="6338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چقدر احتمال دارد که خدمه پرواز حضور داشته باشد و پرواز با تأخیر مواجه شود؟</a:t>
            </a:r>
            <a:endParaRPr lang="en-E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852AD7-0486-7255-9F80-1F8690BF8BBC}"/>
              </a:ext>
            </a:extLst>
          </p:cNvPr>
          <p:cNvSpPr txBox="1"/>
          <p:nvPr/>
        </p:nvSpPr>
        <p:spPr>
          <a:xfrm>
            <a:off x="2070340" y="33125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E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53B32B2-FE09-F8B2-57A9-74F105C43B2C}"/>
              </a:ext>
            </a:extLst>
          </p:cNvPr>
          <p:cNvSpPr txBox="1"/>
          <p:nvPr/>
        </p:nvSpPr>
        <p:spPr>
          <a:xfrm>
            <a:off x="724348" y="3050933"/>
            <a:ext cx="24170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P </a:t>
            </a:r>
            <a:r>
              <a:rPr lang="en-GB" dirty="0"/>
              <a:t>(Delay </a:t>
            </a:r>
            <a:r>
              <a:rPr lang="en-EE" sz="2800" dirty="0"/>
              <a:t>∩</a:t>
            </a:r>
            <a:r>
              <a:rPr lang="en-GB" dirty="0"/>
              <a:t> Shows Up)</a:t>
            </a:r>
            <a:endParaRPr lang="en-E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42A11D8-4928-64A3-F9C6-37BC90233DEC}"/>
              </a:ext>
            </a:extLst>
          </p:cNvPr>
          <p:cNvSpPr txBox="1"/>
          <p:nvPr/>
        </p:nvSpPr>
        <p:spPr>
          <a:xfrm>
            <a:off x="2993366" y="3161982"/>
            <a:ext cx="1702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= 0.5</a:t>
            </a:r>
            <a:r>
              <a:rPr lang="en-GB" dirty="0">
                <a:latin typeface="KaTeX_Main"/>
              </a:rPr>
              <a:t> </a:t>
            </a:r>
            <a:r>
              <a:rPr lang="en-GB" sz="1200" dirty="0">
                <a:latin typeface="KaTeX_Main"/>
              </a:rPr>
              <a:t>✕</a:t>
            </a:r>
            <a:r>
              <a:rPr lang="en-GB" dirty="0">
                <a:latin typeface="KaTeX_Main"/>
              </a:rPr>
              <a:t> 0.4 = 0.2</a:t>
            </a:r>
            <a:endParaRPr lang="en-E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F70127-95B9-8A24-31C4-1C3B1FDD1CC9}"/>
              </a:ext>
            </a:extLst>
          </p:cNvPr>
          <p:cNvSpPr txBox="1"/>
          <p:nvPr/>
        </p:nvSpPr>
        <p:spPr>
          <a:xfrm>
            <a:off x="5715000" y="3883277"/>
            <a:ext cx="3826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پس حالا احتمال جدید تأخیر پرواز ما چقدر است؟</a:t>
            </a:r>
            <a:endParaRPr lang="en-EE" dirty="0"/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8241944E-221C-350F-AFCD-D4DAA3592393}"/>
              </a:ext>
            </a:extLst>
          </p:cNvPr>
          <p:cNvSpPr/>
          <p:nvPr/>
        </p:nvSpPr>
        <p:spPr>
          <a:xfrm>
            <a:off x="4207948" y="3083448"/>
            <a:ext cx="558800" cy="618067"/>
          </a:xfrm>
          <a:prstGeom prst="frame">
            <a:avLst>
              <a:gd name="adj1" fmla="val 839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3F2707B7-CA2C-F0A9-D0B1-4532F65C2BC3}"/>
              </a:ext>
            </a:extLst>
          </p:cNvPr>
          <p:cNvSpPr/>
          <p:nvPr/>
        </p:nvSpPr>
        <p:spPr>
          <a:xfrm>
            <a:off x="5980063" y="1464685"/>
            <a:ext cx="523962" cy="637205"/>
          </a:xfrm>
          <a:prstGeom prst="frame">
            <a:avLst>
              <a:gd name="adj1" fmla="val 8390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94D6D6-67EE-765B-4783-9B736E15976E}"/>
              </a:ext>
            </a:extLst>
          </p:cNvPr>
          <p:cNvSpPr txBox="1"/>
          <p:nvPr/>
        </p:nvSpPr>
        <p:spPr>
          <a:xfrm>
            <a:off x="6577568" y="4227696"/>
            <a:ext cx="1601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 0.5 + 0.2 = 0.7</a:t>
            </a:r>
          </a:p>
        </p:txBody>
      </p:sp>
    </p:spTree>
    <p:extLst>
      <p:ext uri="{BB962C8B-B14F-4D97-AF65-F5344CB8AC3E}">
        <p14:creationId xmlns:p14="http://schemas.microsoft.com/office/powerpoint/2010/main" val="370610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4" grpId="0"/>
      <p:bldP spid="15" grpId="0"/>
      <p:bldP spid="2" grpId="0"/>
      <p:bldP spid="3" grpId="0" animBg="1"/>
      <p:bldP spid="10" grpId="0" animBg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2D53902-F859-4A5A-1103-3A30153C3166}"/>
              </a:ext>
            </a:extLst>
          </p:cNvPr>
          <p:cNvSpPr txBox="1"/>
          <p:nvPr/>
        </p:nvSpPr>
        <p:spPr>
          <a:xfrm>
            <a:off x="982967" y="635000"/>
            <a:ext cx="100078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به طور کلی، زمانی که رخداد</a:t>
            </a:r>
            <a:r>
              <a:rPr lang="en-US" dirty="0"/>
              <a:t> </a:t>
            </a:r>
            <a:r>
              <a:rPr lang="en-GB" dirty="0"/>
              <a:t>A </a:t>
            </a:r>
            <a:r>
              <a:rPr lang="fa-IR" dirty="0"/>
              <a:t>به رخداد </a:t>
            </a:r>
            <a:r>
              <a:rPr lang="en-US" dirty="0"/>
              <a:t> </a:t>
            </a:r>
            <a:r>
              <a:rPr lang="en-GB" dirty="0"/>
              <a:t>B </a:t>
            </a:r>
            <a:r>
              <a:rPr lang="fa-IR" dirty="0"/>
              <a:t>وابسته باشد</a:t>
            </a:r>
            <a:r>
              <a:rPr lang="en-US" dirty="0"/>
              <a:t> </a:t>
            </a:r>
            <a:r>
              <a:rPr lang="fa-IR" dirty="0"/>
              <a:t>احتمال </a:t>
            </a:r>
            <a:r>
              <a:rPr lang="en-US" dirty="0"/>
              <a:t> </a:t>
            </a:r>
            <a:r>
              <a:rPr lang="en-GB" sz="2400" dirty="0"/>
              <a:t>P</a:t>
            </a:r>
            <a:r>
              <a:rPr lang="en-GB" dirty="0"/>
              <a:t>(A) </a:t>
            </a:r>
            <a:r>
              <a:rPr lang="fa-IR" dirty="0"/>
              <a:t>ترکیبی از احتمال </a:t>
            </a:r>
            <a:r>
              <a:rPr lang="en-GB" sz="2400" dirty="0"/>
              <a:t>P</a:t>
            </a:r>
            <a:r>
              <a:rPr lang="en-GB" dirty="0"/>
              <a:t>(A|B)</a:t>
            </a:r>
            <a:r>
              <a:rPr lang="fa-IR" dirty="0"/>
              <a:t> و احتمال </a:t>
            </a:r>
            <a:r>
              <a:rPr lang="en-GB" sz="2400" dirty="0"/>
              <a:t>P</a:t>
            </a:r>
            <a:r>
              <a:rPr lang="en-GB" dirty="0"/>
              <a:t>(</a:t>
            </a:r>
            <a:r>
              <a:rPr lang="en-GB" dirty="0" err="1"/>
              <a:t>A|not</a:t>
            </a:r>
            <a:r>
              <a:rPr lang="en-GB" dirty="0"/>
              <a:t> B)  </a:t>
            </a:r>
            <a:r>
              <a:rPr lang="fa-IR" dirty="0"/>
              <a:t> است.</a:t>
            </a:r>
            <a:endParaRPr lang="en-E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479A7F-61D6-B60E-4B42-EA6CDCBD0935}"/>
              </a:ext>
            </a:extLst>
          </p:cNvPr>
          <p:cNvSpPr txBox="1"/>
          <p:nvPr/>
        </p:nvSpPr>
        <p:spPr>
          <a:xfrm>
            <a:off x="3818577" y="1879601"/>
            <a:ext cx="4451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l" defTabSz="457200" eaLnBrk="1" latinLnBrk="0" hangingPunct="1"/>
            <a:r>
              <a:rPr lang="en-GB" sz="2400" dirty="0"/>
              <a:t>P</a:t>
            </a:r>
            <a:r>
              <a:rPr lang="en-GB" dirty="0"/>
              <a:t>(A)=</a:t>
            </a:r>
            <a:r>
              <a:rPr lang="en-GB" sz="2400" dirty="0"/>
              <a:t>P</a:t>
            </a:r>
            <a:r>
              <a:rPr lang="en-GB" dirty="0"/>
              <a:t>(A</a:t>
            </a:r>
            <a:r>
              <a:rPr lang="fa-IR" dirty="0"/>
              <a:t> </a:t>
            </a:r>
            <a:r>
              <a:rPr lang="en-GB" dirty="0"/>
              <a:t>∣</a:t>
            </a:r>
            <a:r>
              <a:rPr lang="fa-IR" dirty="0"/>
              <a:t> </a:t>
            </a:r>
            <a:r>
              <a:rPr lang="en-GB" dirty="0"/>
              <a:t>B)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sz="1100" dirty="0">
                <a:effectLst/>
                <a:latin typeface="KaTeX_Main"/>
              </a:rPr>
              <a:t>✕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sz="2400" dirty="0"/>
              <a:t>P</a:t>
            </a:r>
            <a:r>
              <a:rPr lang="en-GB" dirty="0"/>
              <a:t>(B) +</a:t>
            </a:r>
            <a:r>
              <a:rPr lang="en-GB" sz="2400" dirty="0"/>
              <a:t>P</a:t>
            </a:r>
            <a:r>
              <a:rPr lang="en-GB" dirty="0"/>
              <a:t>(A</a:t>
            </a:r>
            <a:r>
              <a:rPr lang="fa-IR" dirty="0"/>
              <a:t> </a:t>
            </a:r>
            <a:r>
              <a:rPr lang="en-GB" dirty="0"/>
              <a:t>∣</a:t>
            </a:r>
            <a:r>
              <a:rPr lang="fa-IR" dirty="0"/>
              <a:t> </a:t>
            </a:r>
            <a:r>
              <a:rPr lang="en-GB" dirty="0"/>
              <a:t>not B)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sz="1100" dirty="0">
                <a:effectLst/>
                <a:latin typeface="KaTeX_Main"/>
              </a:rPr>
              <a:t>✕</a:t>
            </a:r>
            <a:r>
              <a:rPr lang="en-GB" dirty="0">
                <a:effectLst/>
                <a:latin typeface="KaTeX_Main"/>
              </a:rPr>
              <a:t> </a:t>
            </a:r>
            <a:r>
              <a:rPr lang="en-GB" sz="2400" dirty="0"/>
              <a:t>P</a:t>
            </a:r>
            <a:r>
              <a:rPr lang="en-GB" dirty="0"/>
              <a:t>(not) ​</a:t>
            </a:r>
            <a:endParaRPr lang="en-EE" dirty="0"/>
          </a:p>
        </p:txBody>
      </p:sp>
      <p:sp>
        <p:nvSpPr>
          <p:cNvPr id="4" name="Frame 3">
            <a:extLst>
              <a:ext uri="{FF2B5EF4-FFF2-40B4-BE49-F238E27FC236}">
                <a16:creationId xmlns:a16="http://schemas.microsoft.com/office/drawing/2014/main" id="{6C30A030-015B-0708-05AA-5C62F36FCB37}"/>
              </a:ext>
            </a:extLst>
          </p:cNvPr>
          <p:cNvSpPr/>
          <p:nvPr/>
        </p:nvSpPr>
        <p:spPr>
          <a:xfrm>
            <a:off x="3667997" y="1560100"/>
            <a:ext cx="4637808" cy="1100666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457200" rtl="1" eaLnBrk="1" latinLnBrk="0" hangingPunct="1"/>
            <a:endParaRPr lang="en-E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2348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2" y="-469598"/>
            <a:ext cx="7797195" cy="77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5579</TotalTime>
  <Words>355</Words>
  <Application>Microsoft Macintosh PowerPoint</Application>
  <PresentationFormat>Widescreen</PresentationFormat>
  <Paragraphs>33</Paragraphs>
  <Slides>8</Slides>
  <Notes>2</Notes>
  <HiddenSlides>0</HiddenSlides>
  <MMClips>2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__coFoBrilliantFont_744ae2</vt:lpstr>
      <vt:lpstr>Aptos</vt:lpstr>
      <vt:lpstr>Aptos Display</vt:lpstr>
      <vt:lpstr>Arial</vt:lpstr>
      <vt:lpstr>Cambria Math</vt:lpstr>
      <vt:lpstr>CoFo Brilliant</vt:lpstr>
      <vt:lpstr>KaTeX_AMS</vt:lpstr>
      <vt:lpstr>KaTeX_Main</vt:lpstr>
      <vt:lpstr>Roboto</vt:lpstr>
      <vt:lpstr>Office Theme</vt:lpstr>
      <vt:lpstr>احتمالات مشترک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39</cp:revision>
  <dcterms:created xsi:type="dcterms:W3CDTF">2024-11-14T17:21:55Z</dcterms:created>
  <dcterms:modified xsi:type="dcterms:W3CDTF">2025-03-09T20:25:45Z</dcterms:modified>
</cp:coreProperties>
</file>