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09"/>
    <p:restoredTop sz="94558"/>
  </p:normalViewPr>
  <p:slideViewPr>
    <p:cSldViewPr snapToGrid="0">
      <p:cViewPr varScale="1">
        <p:scale>
          <a:sx n="82" d="100"/>
          <a:sy n="82" d="100"/>
        </p:scale>
        <p:origin x="17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5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70994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30.11.2024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5884" y="780059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استفاده از </a:t>
            </a:r>
            <a:r>
              <a:rPr lang="fa-IR" sz="3200" b="0" i="0" dirty="0" err="1">
                <a:effectLst/>
                <a:latin typeface="Roboto" panose="02000000000000000000" pitchFamily="2" charset="0"/>
              </a:rPr>
              <a:t>صدک</a:t>
            </a:r>
            <a:r>
              <a:rPr lang="fa-IR" sz="3200" b="0" i="0" dirty="0">
                <a:effectLst/>
                <a:latin typeface="Roboto" panose="02000000000000000000" pitchFamily="2" charset="0"/>
              </a:rPr>
              <a:t> ها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Using Percentiles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چهارم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customer count&#10;&#10;Description automatically generated with medium confidence">
            <a:extLst>
              <a:ext uri="{FF2B5EF4-FFF2-40B4-BE49-F238E27FC236}">
                <a16:creationId xmlns:a16="http://schemas.microsoft.com/office/drawing/2014/main" id="{47EE84E7-CED9-8243-A00E-B6D5DA9A6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941" y="1709979"/>
            <a:ext cx="5369983" cy="4584394"/>
          </a:xfrm>
          <a:prstGeom prst="rect">
            <a:avLst/>
          </a:prstGeom>
        </p:spPr>
      </p:pic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C5D5BCB5-3CD1-6FD4-FD2B-F8C2778E0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33A89324-A516-7F7A-E91F-6CA9448FB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CD8BBF-3D03-785F-3F98-EE03BB687536}"/>
              </a:ext>
            </a:extLst>
          </p:cNvPr>
          <p:cNvSpPr txBox="1"/>
          <p:nvPr/>
        </p:nvSpPr>
        <p:spPr>
          <a:xfrm>
            <a:off x="1732260" y="1157522"/>
            <a:ext cx="9629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به مقداری که از </a:t>
            </a:r>
            <a:r>
              <a:rPr lang="en-US" dirty="0"/>
              <a:t>n </a:t>
            </a:r>
            <a:r>
              <a:rPr lang="fa-IR" dirty="0"/>
              <a:t> </a:t>
            </a:r>
            <a:r>
              <a:rPr lang="en-US" dirty="0"/>
              <a:t> </a:t>
            </a:r>
            <a:r>
              <a:rPr lang="fa-IR" dirty="0"/>
              <a:t>درصد داده ها بیشتر باشد </a:t>
            </a:r>
            <a:r>
              <a:rPr lang="fa-IR" dirty="0" err="1">
                <a:solidFill>
                  <a:srgbClr val="FFFF00"/>
                </a:solidFill>
              </a:rPr>
              <a:t>صدک</a:t>
            </a:r>
            <a:r>
              <a:rPr lang="fa-IR" dirty="0"/>
              <a:t> </a:t>
            </a:r>
            <a:r>
              <a:rPr lang="en-US" dirty="0"/>
              <a:t>n </a:t>
            </a:r>
            <a:r>
              <a:rPr lang="fa-IR" dirty="0"/>
              <a:t> ام گفته می شود. 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91CD72-375A-8CCF-1188-C3AB935E35D3}"/>
              </a:ext>
            </a:extLst>
          </p:cNvPr>
          <p:cNvSpPr txBox="1"/>
          <p:nvPr/>
        </p:nvSpPr>
        <p:spPr>
          <a:xfrm>
            <a:off x="598312" y="88978"/>
            <a:ext cx="106454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4200" dirty="0" err="1"/>
              <a:t>صدک</a:t>
            </a:r>
            <a:r>
              <a:rPr lang="fa-IR" sz="4200" dirty="0"/>
              <a:t>      </a:t>
            </a:r>
            <a:r>
              <a:rPr lang="en-US" sz="4200" dirty="0"/>
              <a:t>                                                 </a:t>
            </a:r>
            <a:r>
              <a:rPr lang="fa-IR" sz="4200" dirty="0"/>
              <a:t>  </a:t>
            </a:r>
            <a:r>
              <a:rPr lang="en-US" sz="4200" dirty="0"/>
              <a:t> </a:t>
            </a:r>
            <a:r>
              <a:rPr lang="fa-IR" sz="4200" dirty="0"/>
              <a:t> </a:t>
            </a:r>
            <a:r>
              <a:rPr lang="en-US" sz="4200" dirty="0"/>
              <a:t>Percentile </a:t>
            </a:r>
            <a:endParaRPr lang="en-EE" sz="4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76086C-B0FE-E922-A9AB-75383DBD6280}"/>
              </a:ext>
            </a:extLst>
          </p:cNvPr>
          <p:cNvSpPr txBox="1"/>
          <p:nvPr/>
        </p:nvSpPr>
        <p:spPr>
          <a:xfrm>
            <a:off x="2190045" y="353342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 err="1"/>
              <a:t>صدک</a:t>
            </a:r>
            <a:r>
              <a:rPr lang="fa-IR" dirty="0"/>
              <a:t> ۲۰ ام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1671797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2851-5E7C-5F16-BD76-4055FA0B2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customer count&#10;&#10;Description automatically generated with medium confidence">
            <a:extLst>
              <a:ext uri="{FF2B5EF4-FFF2-40B4-BE49-F238E27FC236}">
                <a16:creationId xmlns:a16="http://schemas.microsoft.com/office/drawing/2014/main" id="{6924715C-4C98-C94D-3C92-B885D443E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023" y="393610"/>
            <a:ext cx="5783909" cy="4955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B128-3EBA-D4D9-FEBD-E2B190EE232F}"/>
              </a:ext>
            </a:extLst>
          </p:cNvPr>
          <p:cNvSpPr txBox="1"/>
          <p:nvPr/>
        </p:nvSpPr>
        <p:spPr>
          <a:xfrm>
            <a:off x="3422638" y="5845692"/>
            <a:ext cx="53467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پنجاهمین </a:t>
            </a:r>
            <a:r>
              <a:rPr lang="fa-IR" sz="2400" dirty="0" err="1"/>
              <a:t>صدک</a:t>
            </a:r>
            <a:r>
              <a:rPr lang="fa-IR" sz="2400" dirty="0"/>
              <a:t> </a:t>
            </a:r>
            <a:r>
              <a:rPr lang="fa-IR" sz="2400" dirty="0">
                <a:solidFill>
                  <a:schemeClr val="accent6">
                    <a:lumMod val="75000"/>
                  </a:schemeClr>
                </a:solidFill>
              </a:rPr>
              <a:t>میانه</a:t>
            </a:r>
            <a:r>
              <a:rPr lang="fa-IR" sz="2400" dirty="0"/>
              <a:t> نامیده می شود </a:t>
            </a:r>
            <a:endParaRPr lang="en-EE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38571B-221D-2017-9B0C-BAA8741FD0C7}"/>
              </a:ext>
            </a:extLst>
          </p:cNvPr>
          <p:cNvSpPr txBox="1"/>
          <p:nvPr/>
        </p:nvSpPr>
        <p:spPr>
          <a:xfrm>
            <a:off x="3422638" y="589185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Median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3663B85B-DA4E-9323-2F42-212F3ABE7153}"/>
              </a:ext>
            </a:extLst>
          </p:cNvPr>
          <p:cNvSpPr/>
          <p:nvPr/>
        </p:nvSpPr>
        <p:spPr>
          <a:xfrm>
            <a:off x="4346289" y="6019776"/>
            <a:ext cx="611637" cy="184666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pic>
        <p:nvPicPr>
          <p:cNvPr id="2" name="Picture 2" descr="Brilliant: Learn by doing - Apps on Google Play">
            <a:extLst>
              <a:ext uri="{FF2B5EF4-FFF2-40B4-BE49-F238E27FC236}">
                <a16:creationId xmlns:a16="http://schemas.microsoft.com/office/drawing/2014/main" id="{7A4C45F3-CD4F-806B-E659-1EF09C3F7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logo on a black background&#10;&#10;Description automatically generated">
            <a:extLst>
              <a:ext uri="{FF2B5EF4-FFF2-40B4-BE49-F238E27FC236}">
                <a16:creationId xmlns:a16="http://schemas.microsoft.com/office/drawing/2014/main" id="{D1652EBA-681D-3E34-7144-D85115794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18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F20A6B-CEB3-ED40-2B5E-C532A6F9B3EC}"/>
              </a:ext>
            </a:extLst>
          </p:cNvPr>
          <p:cNvSpPr txBox="1"/>
          <p:nvPr/>
        </p:nvSpPr>
        <p:spPr>
          <a:xfrm>
            <a:off x="6908800" y="936979"/>
            <a:ext cx="4166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b="0" i="0" dirty="0">
                <a:effectLst/>
                <a:latin typeface="Roboto" panose="02000000000000000000" pitchFamily="2" charset="0"/>
              </a:rPr>
              <a:t>چند درصد از مشتریان بین 25 تا 50 سال سن دارند؟</a:t>
            </a:r>
            <a:endParaRPr lang="en-EE" dirty="0"/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2763BF44-E6BA-FC7A-2FDD-97E3F76A3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255" y="1376180"/>
            <a:ext cx="5272437" cy="4544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83AC3-86E5-ABF4-E5C5-2A9F4A6F545D}"/>
              </a:ext>
            </a:extLst>
          </p:cNvPr>
          <p:cNvSpPr txBox="1"/>
          <p:nvPr/>
        </p:nvSpPr>
        <p:spPr>
          <a:xfrm>
            <a:off x="8717222" y="296897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36 – 6 = 30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5F096-0E99-D08F-4187-347805717181}"/>
              </a:ext>
            </a:extLst>
          </p:cNvPr>
          <p:cNvSpPr txBox="1"/>
          <p:nvPr/>
        </p:nvSpPr>
        <p:spPr>
          <a:xfrm>
            <a:off x="9832622" y="2984311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%</a:t>
            </a:r>
          </a:p>
        </p:txBody>
      </p:sp>
      <p:pic>
        <p:nvPicPr>
          <p:cNvPr id="8" name="Picture 2" descr="Brilliant: Learn by doing - Apps on Google Play">
            <a:extLst>
              <a:ext uri="{FF2B5EF4-FFF2-40B4-BE49-F238E27FC236}">
                <a16:creationId xmlns:a16="http://schemas.microsoft.com/office/drawing/2014/main" id="{BFBE1C27-3ADC-4E8A-7E3B-3AC1515FF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61683" y="6076525"/>
            <a:ext cx="830317" cy="7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ABFECEA8-B927-0972-3ABB-30006A69D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5978" y="5661764"/>
            <a:ext cx="1699932" cy="169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8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3EF04DD9-A6CB-AE60-253A-BBDE41B6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857" y="1068450"/>
            <a:ext cx="5526333" cy="47210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70BFE0-4356-6E8F-706D-642CC01782C4}"/>
              </a:ext>
            </a:extLst>
          </p:cNvPr>
          <p:cNvSpPr txBox="1"/>
          <p:nvPr/>
        </p:nvSpPr>
        <p:spPr>
          <a:xfrm>
            <a:off x="2441487" y="6041596"/>
            <a:ext cx="7553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محدوده بین </a:t>
            </a:r>
            <a:r>
              <a:rPr lang="fa-IR" sz="2400" dirty="0" err="1"/>
              <a:t>صدک</a:t>
            </a:r>
            <a:r>
              <a:rPr lang="fa-IR" sz="2400" dirty="0"/>
              <a:t> </a:t>
            </a:r>
            <a:r>
              <a:rPr lang="fa-IR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۲۵</a:t>
            </a:r>
            <a:r>
              <a:rPr lang="fa-I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ام </a:t>
            </a:r>
            <a:r>
              <a:rPr lang="fa-IR" sz="2400" dirty="0" err="1"/>
              <a:t>وصدک</a:t>
            </a:r>
            <a:r>
              <a:rPr lang="fa-IR" sz="2400" dirty="0"/>
              <a:t> </a:t>
            </a:r>
            <a:r>
              <a:rPr lang="fa-IR" sz="24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۷۵</a:t>
            </a:r>
            <a:r>
              <a:rPr lang="fa-IR" sz="24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ام </a:t>
            </a:r>
            <a:r>
              <a:rPr lang="fa-IR" sz="2400" dirty="0"/>
              <a:t>را محدوده بین </a:t>
            </a:r>
            <a:r>
              <a:rPr lang="fa-IR" sz="2400" dirty="0" err="1"/>
              <a:t>چارکی</a:t>
            </a:r>
            <a:r>
              <a:rPr lang="fa-IR" sz="2400" dirty="0"/>
              <a:t> می </a:t>
            </a:r>
            <a:r>
              <a:rPr lang="fa-IR" sz="2400" dirty="0" err="1"/>
              <a:t>نامیم</a:t>
            </a:r>
            <a:r>
              <a:rPr lang="fa-IR" sz="2400" dirty="0"/>
              <a:t>  </a:t>
            </a:r>
            <a:endParaRPr lang="en-EE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D79D0B-1333-AB20-7A1C-6B509F2027BD}"/>
              </a:ext>
            </a:extLst>
          </p:cNvPr>
          <p:cNvSpPr txBox="1"/>
          <p:nvPr/>
        </p:nvSpPr>
        <p:spPr>
          <a:xfrm>
            <a:off x="0" y="463223"/>
            <a:ext cx="35646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0"/>
              </a:spcAft>
            </a:pPr>
            <a:r>
              <a:rPr lang="en-GB" sz="3200" b="1" i="0" dirty="0">
                <a:effectLst/>
                <a:latin typeface="CoFo Brilliant"/>
              </a:rPr>
              <a:t>interquartile range</a:t>
            </a:r>
            <a:endParaRPr lang="en-GB" sz="3200" b="0" i="0" dirty="0">
              <a:effectLst/>
              <a:latin typeface="CoFo Brilliant"/>
            </a:endParaRPr>
          </a:p>
          <a:p>
            <a:pPr algn="l">
              <a:spcAft>
                <a:spcPts val="6000"/>
              </a:spcAft>
            </a:pPr>
            <a:br>
              <a:rPr lang="en-GB" b="0" i="0" dirty="0">
                <a:solidFill>
                  <a:srgbClr val="000000"/>
                </a:solidFill>
                <a:effectLst/>
                <a:latin typeface="CoFo Brilliant"/>
              </a:rPr>
            </a:br>
            <a:endParaRPr lang="en-GB" b="0" i="0" dirty="0">
              <a:solidFill>
                <a:srgbClr val="000000"/>
              </a:solidFill>
              <a:effectLst/>
              <a:latin typeface="CoFo Brilliant"/>
            </a:endParaRPr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B926D6-9F27-86A7-DC04-D20827BC31E0}"/>
              </a:ext>
            </a:extLst>
          </p:cNvPr>
          <p:cNvSpPr txBox="1"/>
          <p:nvPr/>
        </p:nvSpPr>
        <p:spPr>
          <a:xfrm>
            <a:off x="9283047" y="528799"/>
            <a:ext cx="2480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800" dirty="0"/>
              <a:t> محدوده بین </a:t>
            </a:r>
            <a:r>
              <a:rPr lang="fa-IR" sz="2800" dirty="0" err="1"/>
              <a:t>چارکی</a:t>
            </a:r>
            <a:endParaRPr lang="en-EE" sz="2800" dirty="0"/>
          </a:p>
        </p:txBody>
      </p:sp>
    </p:spTree>
    <p:extLst>
      <p:ext uri="{BB962C8B-B14F-4D97-AF65-F5344CB8AC3E}">
        <p14:creationId xmlns:p14="http://schemas.microsoft.com/office/powerpoint/2010/main" val="1165121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9F14D7-8D85-EF0D-745A-FBF320F82D08}"/>
              </a:ext>
            </a:extLst>
          </p:cNvPr>
          <p:cNvSpPr txBox="1"/>
          <p:nvPr/>
        </p:nvSpPr>
        <p:spPr>
          <a:xfrm>
            <a:off x="6096000" y="876968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b="0" i="0" dirty="0">
                <a:effectLst/>
                <a:latin typeface="Roboto" panose="02000000000000000000" pitchFamily="2" charset="0"/>
              </a:rPr>
              <a:t>در چند درصد از کشورها کار با حقوق کمتر از 250 دقیقه است؟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2F2D6-06BF-8FA0-D24C-7BB2373F507D}"/>
              </a:ext>
            </a:extLst>
          </p:cNvPr>
          <p:cNvSpPr txBox="1"/>
          <p:nvPr/>
        </p:nvSpPr>
        <p:spPr>
          <a:xfrm>
            <a:off x="6096000" y="1246300"/>
            <a:ext cx="5133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b="0" i="0" dirty="0">
                <a:effectLst/>
                <a:latin typeface="Roboto" panose="02000000000000000000" pitchFamily="2" charset="0"/>
              </a:rPr>
              <a:t>در چند درصد از کشورها کار با حقوق 300 دقیقه یا بیشتر است؟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B545A9-C9C5-1C56-FBF9-20F9F4EB8780}"/>
              </a:ext>
            </a:extLst>
          </p:cNvPr>
          <p:cNvSpPr txBox="1"/>
          <p:nvPr/>
        </p:nvSpPr>
        <p:spPr>
          <a:xfrm>
            <a:off x="5901110" y="1615632"/>
            <a:ext cx="5328703" cy="9746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در چند درصد از کشورها کار با حقوق بین 200 تا 300 دقیقه است؟</a:t>
            </a:r>
          </a:p>
          <a:p>
            <a:br>
              <a:rPr lang="fa-IR" dirty="0"/>
            </a:br>
            <a:endParaRPr lang="en-EE" dirty="0"/>
          </a:p>
        </p:txBody>
      </p:sp>
      <p:pic>
        <p:nvPicPr>
          <p:cNvPr id="13" name="Screen Recording 2024-11-30 at 15.23.50">
            <a:hlinkClick r:id="" action="ppaction://media"/>
            <a:extLst>
              <a:ext uri="{FF2B5EF4-FFF2-40B4-BE49-F238E27FC236}">
                <a16:creationId xmlns:a16="http://schemas.microsoft.com/office/drawing/2014/main" id="{FC4EEE90-6E13-4616-C839-1AC80296478B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62718" y="2102945"/>
            <a:ext cx="4959054" cy="4308363"/>
          </a:xfrm>
          <a:prstGeom prst="rect">
            <a:avLst/>
          </a:prstGeom>
        </p:spPr>
      </p:pic>
      <p:pic>
        <p:nvPicPr>
          <p:cNvPr id="15" name="Picture 1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388E93F9-7D25-D755-92C4-C575D379F1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69" y="2590258"/>
            <a:ext cx="3298375" cy="2844108"/>
          </a:xfrm>
          <a:prstGeom prst="rect">
            <a:avLst/>
          </a:prstGeom>
        </p:spPr>
      </p:pic>
      <p:pic>
        <p:nvPicPr>
          <p:cNvPr id="17" name="Picture 16" descr="A graph with purple and grey bars&#10;&#10;Description automatically generated">
            <a:extLst>
              <a:ext uri="{FF2B5EF4-FFF2-40B4-BE49-F238E27FC236}">
                <a16:creationId xmlns:a16="http://schemas.microsoft.com/office/drawing/2014/main" id="{632469BD-96A8-12D5-6AAB-7B9235773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3996" y="2600931"/>
            <a:ext cx="3298375" cy="2841371"/>
          </a:xfrm>
          <a:prstGeom prst="rect">
            <a:avLst/>
          </a:prstGeom>
        </p:spPr>
      </p:pic>
      <p:pic>
        <p:nvPicPr>
          <p:cNvPr id="19" name="Picture 18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47B00175-27DD-FA62-233B-7A35ADD178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505" y="4021616"/>
            <a:ext cx="2180429" cy="1872707"/>
          </a:xfrm>
          <a:prstGeom prst="rect">
            <a:avLst/>
          </a:prstGeom>
        </p:spPr>
      </p:pic>
      <p:pic>
        <p:nvPicPr>
          <p:cNvPr id="21" name="Picture 20" descr="A graph with numbers and a point&#10;&#10;Description automatically generated">
            <a:extLst>
              <a:ext uri="{FF2B5EF4-FFF2-40B4-BE49-F238E27FC236}">
                <a16:creationId xmlns:a16="http://schemas.microsoft.com/office/drawing/2014/main" id="{7708B2E5-400C-A49A-9DA1-71CA294461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8505" y="1803511"/>
            <a:ext cx="2192865" cy="187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10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9" dur="1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7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663</TotalTime>
  <Words>143</Words>
  <Application>Microsoft Macintosh PowerPoint</Application>
  <PresentationFormat>Widescreen</PresentationFormat>
  <Paragraphs>26</Paragraphs>
  <Slides>7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__coFoBrilliantFont_744ae2</vt:lpstr>
      <vt:lpstr>Aptos</vt:lpstr>
      <vt:lpstr>Aptos Display</vt:lpstr>
      <vt:lpstr>Arial</vt:lpstr>
      <vt:lpstr>CoFo Brilliant</vt:lpstr>
      <vt:lpstr>Roboto</vt:lpstr>
      <vt:lpstr>Office Theme</vt:lpstr>
      <vt:lpstr>استفاده از صدک ها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12</cp:revision>
  <dcterms:created xsi:type="dcterms:W3CDTF">2024-11-14T17:21:55Z</dcterms:created>
  <dcterms:modified xsi:type="dcterms:W3CDTF">2024-11-30T13:35:25Z</dcterms:modified>
</cp:coreProperties>
</file>