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4"/>
    <p:restoredTop sz="94663"/>
  </p:normalViewPr>
  <p:slideViewPr>
    <p:cSldViewPr snapToGrid="0">
      <p:cViewPr varScale="1">
        <p:scale>
          <a:sx n="110" d="100"/>
          <a:sy n="110" d="100"/>
        </p:scale>
        <p:origin x="200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8410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26.01.2025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به روز رسانی پیش بینی ها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sz="2400" b="0" i="0" dirty="0">
                <a:effectLst/>
                <a:latin typeface="Roboto" panose="02000000000000000000" pitchFamily="2" charset="0"/>
              </a:rPr>
              <a:t>Updating Predictions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</a:t>
            </a:r>
            <a:r>
              <a:rPr lang="fa-IR"/>
              <a:t>درس هشتم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0F1ED-B38B-70B1-51E7-08BECA50B425}"/>
              </a:ext>
            </a:extLst>
          </p:cNvPr>
          <p:cNvSpPr txBox="1"/>
          <p:nvPr/>
        </p:nvSpPr>
        <p:spPr>
          <a:xfrm>
            <a:off x="4632960" y="902208"/>
            <a:ext cx="635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آیا این به این معناست که نگهبان زمین در </a:t>
            </a:r>
            <a:r>
              <a:rPr lang="fa-IR" dirty="0" err="1"/>
              <a:t>پیش‌بینی‌ها</a:t>
            </a:r>
            <a:r>
              <a:rPr lang="fa-IR" dirty="0"/>
              <a:t> بهتر از </a:t>
            </a:r>
            <a:r>
              <a:rPr lang="fa-IR" dirty="0" err="1"/>
              <a:t>تحلیل‌گر</a:t>
            </a:r>
            <a:r>
              <a:rPr lang="fa-IR" dirty="0"/>
              <a:t> عمل </a:t>
            </a:r>
            <a:r>
              <a:rPr lang="fa-IR" dirty="0" err="1"/>
              <a:t>می‌کند</a:t>
            </a:r>
            <a:r>
              <a:rPr lang="fa-IR" dirty="0"/>
              <a:t>؟</a:t>
            </a:r>
          </a:p>
          <a:p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64654-B72C-ACE0-CA14-B49B744C0E44}"/>
              </a:ext>
            </a:extLst>
          </p:cNvPr>
          <p:cNvSpPr txBox="1"/>
          <p:nvPr/>
        </p:nvSpPr>
        <p:spPr>
          <a:xfrm>
            <a:off x="3718560" y="10407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نه لزوما</a:t>
            </a:r>
            <a:endParaRPr lang="en-EE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CF614E-EF0D-3D2E-07CA-9194EFB9D98A}"/>
              </a:ext>
            </a:extLst>
          </p:cNvPr>
          <p:cNvSpPr txBox="1"/>
          <p:nvPr/>
        </p:nvSpPr>
        <p:spPr>
          <a:xfrm>
            <a:off x="1202813" y="1645920"/>
            <a:ext cx="980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 err="1"/>
              <a:t>پیش‌بینی</a:t>
            </a:r>
            <a:r>
              <a:rPr lang="fa-IR" dirty="0"/>
              <a:t> </a:t>
            </a:r>
            <a:r>
              <a:rPr lang="fa-IR" dirty="0" err="1"/>
              <a:t>تحلیل‌گر</a:t>
            </a:r>
            <a:r>
              <a:rPr lang="fa-IR" dirty="0"/>
              <a:t> درباره شکست یا تساوی، اطلاعات جدیدی ارائه </a:t>
            </a:r>
            <a:r>
              <a:rPr lang="fa-IR" dirty="0" err="1"/>
              <a:t>می‌دهد</a:t>
            </a:r>
            <a:r>
              <a:rPr lang="fa-IR" dirty="0"/>
              <a:t> که باعث </a:t>
            </a:r>
            <a:r>
              <a:rPr lang="fa-IR" dirty="0" err="1"/>
              <a:t>می‌شود</a:t>
            </a:r>
            <a:r>
              <a:rPr lang="fa-IR" dirty="0"/>
              <a:t> اعتماد ما به احتمال برد تیم کمتر شود.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8DCC0-4321-94E7-B69F-B6207EADC4E5}"/>
              </a:ext>
            </a:extLst>
          </p:cNvPr>
          <p:cNvSpPr txBox="1"/>
          <p:nvPr/>
        </p:nvSpPr>
        <p:spPr>
          <a:xfrm>
            <a:off x="734736" y="2340864"/>
            <a:ext cx="1026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باید تخمین خود از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P(Win) = 0.39 </a:t>
            </a:r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را در چه عددی ضرب کنیم وقتی که تحلیلگر </a:t>
            </a:r>
            <a:r>
              <a:rPr lang="fa-I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پیش‌بینی</a:t>
            </a:r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a-I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می‌کند</a:t>
            </a:r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که نتیجه باخت یا مساوی خواهد بود؟</a:t>
            </a:r>
          </a:p>
          <a:p>
            <a:pPr marL="0" algn="r" defTabSz="457200" rtl="1" eaLnBrk="1" latinLnBrk="0" hangingPunct="1"/>
            <a:endParaRPr lang="en-E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55CF1-0C67-3446-FC2A-D2D64B00756C}"/>
              </a:ext>
            </a:extLst>
          </p:cNvPr>
          <p:cNvSpPr txBox="1"/>
          <p:nvPr/>
        </p:nvSpPr>
        <p:spPr>
          <a:xfrm>
            <a:off x="1802566" y="3438144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348BF4-A199-7147-4A9C-A807855375A8}"/>
                  </a:ext>
                </a:extLst>
              </p:cNvPr>
              <p:cNvSpPr txBox="1"/>
              <p:nvPr/>
            </p:nvSpPr>
            <p:spPr>
              <a:xfrm>
                <a:off x="6984958" y="3269049"/>
                <a:ext cx="3419526" cy="690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a-I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P</m:t>
                        </m:r>
                        <m:r>
                          <m:rPr>
                            <m:nor/>
                          </m:rPr>
                          <a:rPr lang="fa-IR" b="0" i="0" smtClean="0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(</m:t>
                        </m:r>
                        <m:r>
                          <m:rPr>
                            <m:nor/>
                          </m:rPr>
                          <a:rPr lang="en-GB"/>
                          <m:t>Predicted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Loss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or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Draw</m:t>
                        </m:r>
                        <m:r>
                          <m:rPr>
                            <m:nor/>
                          </m:rPr>
                          <a:rPr lang="fa-IR" b="0" i="0" smtClean="0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∣</m:t>
                        </m:r>
                        <m:r>
                          <m:rPr>
                            <m:nor/>
                          </m:rPr>
                          <a:rPr lang="fa-IR" b="0" i="0" smtClean="0"/>
                          <m:t> </m:t>
                        </m:r>
                        <m:r>
                          <m:rPr>
                            <m:nor/>
                          </m:rPr>
                          <a:rPr lang="en-GB"/>
                          <m:t>Win</m:t>
                        </m:r>
                        <m:r>
                          <m:rPr>
                            <m:nor/>
                          </m:rPr>
                          <a:rPr lang="en-GB"/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mtClean="0"/>
                          <m:t>P</m:t>
                        </m:r>
                        <m:r>
                          <m:rPr>
                            <m:nor/>
                          </m:rPr>
                          <a:rPr lang="fa-IR" b="0" i="0" smtClean="0"/>
                          <m:t> </m:t>
                        </m:r>
                        <m:r>
                          <m:rPr>
                            <m:nor/>
                          </m:rPr>
                          <a:rPr lang="en-GB" smtClean="0"/>
                          <m:t>(</m:t>
                        </m:r>
                        <m:r>
                          <m:rPr>
                            <m:nor/>
                          </m:rPr>
                          <a:rPr lang="en-GB" smtClean="0"/>
                          <m:t>Predicted</m:t>
                        </m:r>
                        <m:r>
                          <m:rPr>
                            <m:nor/>
                          </m:rPr>
                          <a:rPr lang="en-GB" smtClean="0"/>
                          <m:t> </m:t>
                        </m:r>
                        <m:r>
                          <m:rPr>
                            <m:nor/>
                          </m:rPr>
                          <a:rPr lang="en-GB" smtClean="0"/>
                          <m:t>Loss</m:t>
                        </m:r>
                        <m:r>
                          <m:rPr>
                            <m:nor/>
                          </m:rPr>
                          <a:rPr lang="en-GB" smtClean="0"/>
                          <m:t> </m:t>
                        </m:r>
                        <m:r>
                          <m:rPr>
                            <m:nor/>
                          </m:rPr>
                          <a:rPr lang="en-GB" smtClean="0"/>
                          <m:t>or</m:t>
                        </m:r>
                        <m:r>
                          <m:rPr>
                            <m:nor/>
                          </m:rPr>
                          <a:rPr lang="en-GB" smtClean="0"/>
                          <m:t> </m:t>
                        </m:r>
                        <m:r>
                          <m:rPr>
                            <m:nor/>
                          </m:rPr>
                          <a:rPr lang="en-GB" smtClean="0"/>
                          <m:t>Draw</m:t>
                        </m:r>
                        <m:r>
                          <m:rPr>
                            <m:nor/>
                          </m:rPr>
                          <a:rPr lang="en-GB" sz="2400" smtClean="0"/>
                          <m:t>)</m:t>
                        </m:r>
                        <m:r>
                          <m:rPr>
                            <m:nor/>
                          </m:rPr>
                          <a:rPr lang="en-GB" sz="2400" smtClean="0"/>
                          <m:t>​</m:t>
                        </m:r>
                      </m:den>
                    </m:f>
                  </m:oMath>
                </a14:m>
                <a:r>
                  <a:rPr lang="fa-IR" sz="1100" dirty="0"/>
                  <a:t> </a:t>
                </a:r>
                <a:endParaRPr lang="en-EE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348BF4-A199-7147-4A9C-A8078553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58" y="3269049"/>
                <a:ext cx="3419526" cy="690125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45C753-495D-43FF-6039-3191155CB519}"/>
              </a:ext>
            </a:extLst>
          </p:cNvPr>
          <p:cNvSpPr txBox="1"/>
          <p:nvPr/>
        </p:nvSpPr>
        <p:spPr>
          <a:xfrm>
            <a:off x="1767840" y="4413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FD642-77EA-0C6E-01B9-1AE6C5488DA2}"/>
              </a:ext>
            </a:extLst>
          </p:cNvPr>
          <p:cNvSpPr txBox="1"/>
          <p:nvPr/>
        </p:nvSpPr>
        <p:spPr>
          <a:xfrm>
            <a:off x="3672638" y="3356408"/>
            <a:ext cx="328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GB" dirty="0"/>
              <a:t>P(Predicted Loss or Draw ∣ Win)</a:t>
            </a:r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047679-FA7D-87DB-9D72-039EFA850D79}"/>
                  </a:ext>
                </a:extLst>
              </p:cNvPr>
              <p:cNvSpPr txBox="1"/>
              <p:nvPr/>
            </p:nvSpPr>
            <p:spPr>
              <a:xfrm>
                <a:off x="872909" y="3281933"/>
                <a:ext cx="284565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/>
                        <m:t>P</m:t>
                      </m:r>
                      <m:r>
                        <m:rPr>
                          <m:nor/>
                        </m:rPr>
                        <a:rPr lang="fa-IR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(</m:t>
                      </m:r>
                      <m:r>
                        <m:rPr>
                          <m:nor/>
                        </m:rPr>
                        <a:rPr lang="en-GB" smtClean="0"/>
                        <m:t>Predicted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Loss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or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Draw</m:t>
                      </m:r>
                      <m:r>
                        <m:rPr>
                          <m:nor/>
                        </m:rPr>
                        <a:rPr lang="en-GB" smtClean="0"/>
                        <m:t>)</m:t>
                      </m:r>
                      <m:r>
                        <m:rPr>
                          <m:nor/>
                        </m:rPr>
                        <a:rPr lang="en-GB" smtClean="0"/>
                        <m:t>​</m:t>
                      </m:r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047679-FA7D-87DB-9D72-039EFA850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09" y="3281933"/>
                <a:ext cx="2845651" cy="403124"/>
              </a:xfrm>
              <a:prstGeom prst="rect">
                <a:avLst/>
              </a:prstGeom>
              <a:blipFill>
                <a:blip r:embed="rId3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BF7FC5-D1ED-2353-E1EE-C50D039368FB}"/>
              </a:ext>
            </a:extLst>
          </p:cNvPr>
          <p:cNvCxnSpPr/>
          <p:nvPr/>
        </p:nvCxnSpPr>
        <p:spPr>
          <a:xfrm>
            <a:off x="3731811" y="3352955"/>
            <a:ext cx="0" cy="147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63FF99-169A-9D5D-3A7E-3BB0AC2C7F40}"/>
              </a:ext>
            </a:extLst>
          </p:cNvPr>
          <p:cNvCxnSpPr/>
          <p:nvPr/>
        </p:nvCxnSpPr>
        <p:spPr>
          <a:xfrm>
            <a:off x="6948381" y="3410498"/>
            <a:ext cx="0" cy="147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E2317A-19FC-A01D-73EF-E5434BF08B8B}"/>
              </a:ext>
            </a:extLst>
          </p:cNvPr>
          <p:cNvCxnSpPr>
            <a:cxnSpLocks/>
          </p:cNvCxnSpPr>
          <p:nvPr/>
        </p:nvCxnSpPr>
        <p:spPr>
          <a:xfrm>
            <a:off x="970521" y="3959251"/>
            <a:ext cx="102656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8B2D51-8FA4-F9B3-5867-52FBD464CBC9}"/>
              </a:ext>
            </a:extLst>
          </p:cNvPr>
          <p:cNvCxnSpPr/>
          <p:nvPr/>
        </p:nvCxnSpPr>
        <p:spPr>
          <a:xfrm>
            <a:off x="10404484" y="3410497"/>
            <a:ext cx="0" cy="1470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653C0C-6312-4F1F-4AFC-A951AA209ADA}"/>
              </a:ext>
            </a:extLst>
          </p:cNvPr>
          <p:cNvCxnSpPr>
            <a:cxnSpLocks/>
          </p:cNvCxnSpPr>
          <p:nvPr/>
        </p:nvCxnSpPr>
        <p:spPr>
          <a:xfrm>
            <a:off x="970521" y="4392067"/>
            <a:ext cx="102656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23E97E-187E-8667-7B15-4BD66615B401}"/>
              </a:ext>
            </a:extLst>
          </p:cNvPr>
          <p:cNvCxnSpPr>
            <a:cxnSpLocks/>
          </p:cNvCxnSpPr>
          <p:nvPr/>
        </p:nvCxnSpPr>
        <p:spPr>
          <a:xfrm>
            <a:off x="970521" y="4880526"/>
            <a:ext cx="102656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5E27B9-57B7-8FDC-9AFE-A381EE6D1BBE}"/>
              </a:ext>
            </a:extLst>
          </p:cNvPr>
          <p:cNvSpPr txBox="1"/>
          <p:nvPr/>
        </p:nvSpPr>
        <p:spPr>
          <a:xfrm>
            <a:off x="10468847" y="40128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err="1"/>
              <a:t>تحلیل‌گر</a:t>
            </a:r>
            <a:endParaRPr lang="en-E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CFCFCC-154B-C6FB-544F-94EE398E556E}"/>
              </a:ext>
            </a:extLst>
          </p:cNvPr>
          <p:cNvSpPr txBox="1"/>
          <p:nvPr/>
        </p:nvSpPr>
        <p:spPr>
          <a:xfrm>
            <a:off x="10515007" y="4442906"/>
            <a:ext cx="683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نگهبان</a:t>
            </a:r>
            <a:endParaRPr lang="en-E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FAD100-BD6F-84C8-EE64-6C3B42301F6E}"/>
              </a:ext>
            </a:extLst>
          </p:cNvPr>
          <p:cNvSpPr txBox="1"/>
          <p:nvPr/>
        </p:nvSpPr>
        <p:spPr>
          <a:xfrm>
            <a:off x="4015237" y="3948422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= 1- 0.7 =     </a:t>
            </a:r>
            <a:r>
              <a:rPr lang="en-EE" dirty="0">
                <a:solidFill>
                  <a:schemeClr val="accent6"/>
                </a:solidFill>
              </a:rPr>
              <a:t>0.3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9F170-2459-772E-6851-59B7C104A7DE}"/>
              </a:ext>
            </a:extLst>
          </p:cNvPr>
          <p:cNvSpPr txBox="1"/>
          <p:nvPr/>
        </p:nvSpPr>
        <p:spPr>
          <a:xfrm>
            <a:off x="1434519" y="3973890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 =1 - 0.4 =   </a:t>
            </a:r>
            <a:r>
              <a:rPr lang="en-EE" dirty="0">
                <a:solidFill>
                  <a:schemeClr val="accent6"/>
                </a:solidFill>
              </a:rPr>
              <a:t>0.6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9D36C9-9CAF-3467-CD78-A74E198B1635}"/>
              </a:ext>
            </a:extLst>
          </p:cNvPr>
          <p:cNvSpPr txBox="1"/>
          <p:nvPr/>
        </p:nvSpPr>
        <p:spPr>
          <a:xfrm>
            <a:off x="1485482" y="443760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=1 – 0.2 =   </a:t>
            </a:r>
            <a:r>
              <a:rPr lang="en-EE" dirty="0">
                <a:solidFill>
                  <a:schemeClr val="accent6"/>
                </a:solidFill>
              </a:rPr>
              <a:t>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095620-7C4E-32FA-1945-D24986BFF11B}"/>
              </a:ext>
            </a:extLst>
          </p:cNvPr>
          <p:cNvSpPr txBox="1"/>
          <p:nvPr/>
        </p:nvSpPr>
        <p:spPr>
          <a:xfrm>
            <a:off x="4015237" y="439284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 =1 - 0.4 =    </a:t>
            </a:r>
            <a:r>
              <a:rPr lang="en-EE" dirty="0">
                <a:solidFill>
                  <a:schemeClr val="accent6"/>
                </a:solidFill>
              </a:rPr>
              <a:t>0.6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5F0248-2267-4528-8086-39EEDBEDBCB7}"/>
                  </a:ext>
                </a:extLst>
              </p:cNvPr>
              <p:cNvSpPr txBox="1"/>
              <p:nvPr/>
            </p:nvSpPr>
            <p:spPr>
              <a:xfrm>
                <a:off x="7117240" y="3926170"/>
                <a:ext cx="1383199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en-GB" sz="1400"/>
                            <m:t>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EE" sz="1400" dirty="0">
                  <a:solidFill>
                    <a:schemeClr val="accent6"/>
                  </a:solidFill>
                </a:endParaRPr>
              </a:p>
              <a:p>
                <a:endParaRPr lang="en-EE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5F0248-2267-4528-8086-39EEDBEDB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40" y="3926170"/>
                <a:ext cx="1383199" cy="712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30AB6F-2E13-5D93-4958-06D96A009583}"/>
                  </a:ext>
                </a:extLst>
              </p:cNvPr>
              <p:cNvSpPr txBox="1"/>
              <p:nvPr/>
            </p:nvSpPr>
            <p:spPr>
              <a:xfrm>
                <a:off x="7117240" y="4403973"/>
                <a:ext cx="1437701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nor/>
                            </m:rPr>
                            <a:rPr lang="en-GB" sz="1400"/>
                            <m:t>​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EE" sz="1400" dirty="0"/>
              </a:p>
              <a:p>
                <a:endParaRPr lang="en-EE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30AB6F-2E13-5D93-4958-06D96A00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40" y="4403973"/>
                <a:ext cx="1437701" cy="7125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logo on a black background&#10;&#10;Description automatically generated">
            <a:extLst>
              <a:ext uri="{FF2B5EF4-FFF2-40B4-BE49-F238E27FC236}">
                <a16:creationId xmlns:a16="http://schemas.microsoft.com/office/drawing/2014/main" id="{CDE94D21-4779-98CE-6297-A91E10874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4925" y="4598170"/>
            <a:ext cx="2555234" cy="255523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59A110C-A07F-76A9-6EA6-ADB08E1A1973}"/>
              </a:ext>
            </a:extLst>
          </p:cNvPr>
          <p:cNvSpPr txBox="1"/>
          <p:nvPr/>
        </p:nvSpPr>
        <p:spPr>
          <a:xfrm>
            <a:off x="-451103" y="5071488"/>
            <a:ext cx="10613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رویکرد بدبینانه نگهبان زمین </a:t>
            </a:r>
            <a:r>
              <a:rPr lang="fa-IR" dirty="0" err="1"/>
              <a:t>پیش‌بینی‌های</a:t>
            </a:r>
            <a:r>
              <a:rPr lang="fa-IR" dirty="0"/>
              <a:t> </a:t>
            </a:r>
            <a:r>
              <a:rPr lang="fa-IR" dirty="0" err="1"/>
              <a:t>پیروزی‌اش</a:t>
            </a:r>
            <a:r>
              <a:rPr lang="fa-IR" dirty="0"/>
              <a:t> را </a:t>
            </a:r>
            <a:r>
              <a:rPr lang="fa-IR" dirty="0" err="1"/>
              <a:t>دقیق‌تر</a:t>
            </a:r>
            <a:r>
              <a:rPr lang="fa-IR" dirty="0"/>
              <a:t> اما </a:t>
            </a:r>
            <a:r>
              <a:rPr lang="fa-IR" dirty="0" err="1"/>
              <a:t>پیش‌بینی‌های</a:t>
            </a:r>
            <a:r>
              <a:rPr lang="fa-IR" dirty="0"/>
              <a:t> باخت یا </a:t>
            </a:r>
            <a:r>
              <a:rPr lang="fa-IR" dirty="0" err="1"/>
              <a:t>مساوی‌اش</a:t>
            </a:r>
            <a:r>
              <a:rPr lang="fa-IR" dirty="0"/>
              <a:t> را </a:t>
            </a:r>
            <a:r>
              <a:rPr lang="fa-IR" dirty="0" err="1"/>
              <a:t>کم‌دقت‌تر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.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54945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2" grpId="2"/>
      <p:bldP spid="13" grpId="0"/>
      <p:bldP spid="14" grpId="0"/>
      <p:bldP spid="16" grpId="0"/>
      <p:bldP spid="29" grpId="0"/>
      <p:bldP spid="31" grpId="0"/>
      <p:bldP spid="33" grpId="0"/>
      <p:bldP spid="35" grpId="0"/>
      <p:bldP spid="36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131702-8CC8-E814-4567-482B65E39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r="15247"/>
          <a:stretch/>
        </p:blipFill>
        <p:spPr bwMode="auto">
          <a:xfrm>
            <a:off x="3890886" y="983228"/>
            <a:ext cx="8301112" cy="5874772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20" r="4" b="13734"/>
          <a:stretch/>
        </p:blipFill>
        <p:spPr>
          <a:xfrm>
            <a:off x="266700" y="360023"/>
            <a:ext cx="5342805" cy="4453168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5F51AD-D87E-091F-D6C7-79101B73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257" y="3429000"/>
            <a:ext cx="6200153" cy="31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B61AB-8F6B-CA1C-B41D-B16A4867C93C}"/>
              </a:ext>
            </a:extLst>
          </p:cNvPr>
          <p:cNvSpPr txBox="1"/>
          <p:nvPr/>
        </p:nvSpPr>
        <p:spPr>
          <a:xfrm>
            <a:off x="1422400" y="1378857"/>
            <a:ext cx="966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بر اساس نتایج سال گذشته، احتمال پیروزی </a:t>
            </a:r>
            <a:r>
              <a:rPr lang="fa-IR" dirty="0" err="1"/>
              <a:t>فولام</a:t>
            </a:r>
            <a:r>
              <a:rPr lang="fa-IR" dirty="0"/>
              <a:t> در بازی اول ۰.۳۹ است. پیش از بازی افتتاحیه امسال، کاپیتان تیم </a:t>
            </a:r>
            <a:r>
              <a:rPr lang="fa-IR" dirty="0" err="1"/>
              <a:t>پیش‌بینی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r>
              <a:rPr lang="fa-IR" dirty="0"/>
              <a:t> که </a:t>
            </a:r>
            <a:r>
              <a:rPr lang="fa-IR" dirty="0" err="1"/>
              <a:t>آن‌ها</a:t>
            </a:r>
            <a:r>
              <a:rPr lang="fa-IR" dirty="0"/>
              <a:t> پیروز خواهند شد.</a:t>
            </a:r>
          </a:p>
          <a:p>
            <a:pPr algn="r" rtl="1"/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A02C4-2D20-57E3-C3B3-E5B31885B40C}"/>
              </a:ext>
            </a:extLst>
          </p:cNvPr>
          <p:cNvSpPr txBox="1"/>
          <p:nvPr/>
        </p:nvSpPr>
        <p:spPr>
          <a:xfrm>
            <a:off x="5369078" y="2623234"/>
            <a:ext cx="57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تغییر در برآورد احتمال به سابقه </a:t>
            </a:r>
            <a:r>
              <a:rPr lang="fa-IR" dirty="0" err="1"/>
              <a:t>پیش‌بینی‌های</a:t>
            </a:r>
            <a:r>
              <a:rPr lang="fa-IR" dirty="0"/>
              <a:t> کاپیتان بستگی خواهد داشت.</a:t>
            </a:r>
          </a:p>
          <a:p>
            <a:endParaRPr lang="en-EE" dirty="0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A5584B41-AABE-6129-1E49-7B3EB2C4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414" y="1378857"/>
            <a:ext cx="2744115" cy="2744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974D6-472C-7722-B610-EADAFE71B5D6}"/>
              </a:ext>
            </a:extLst>
          </p:cNvPr>
          <p:cNvSpPr txBox="1"/>
          <p:nvPr/>
        </p:nvSpPr>
        <p:spPr>
          <a:xfrm>
            <a:off x="5172207" y="3428678"/>
            <a:ext cx="591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/>
              <a:t>هرچه بتوانیم بیشتر به اطلاعات جدید (</a:t>
            </a:r>
            <a:r>
              <a:rPr lang="fa-IR" dirty="0" err="1"/>
              <a:t>پیش‌بینی</a:t>
            </a:r>
            <a:r>
              <a:rPr lang="fa-IR" dirty="0"/>
              <a:t> کاپیتان) اعتماد کنیم، </a:t>
            </a:r>
            <a:r>
              <a:rPr lang="fa-IR" dirty="0" err="1"/>
              <a:t>می‌توانیم</a:t>
            </a:r>
            <a:r>
              <a:rPr lang="fa-IR" dirty="0"/>
              <a:t> برآورد خود از احتمال پیروزی </a:t>
            </a:r>
            <a:r>
              <a:rPr lang="fa-IR" dirty="0" err="1"/>
              <a:t>فولام</a:t>
            </a:r>
            <a:r>
              <a:rPr lang="fa-IR" dirty="0"/>
              <a:t> در بازی را بیشتر افزایش دهیم.</a:t>
            </a:r>
          </a:p>
          <a:p>
            <a:pPr algn="r"/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63760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9ECBEC-8612-2AAA-95D1-B5C11255E36D}"/>
              </a:ext>
            </a:extLst>
          </p:cNvPr>
          <p:cNvSpPr txBox="1"/>
          <p:nvPr/>
        </p:nvSpPr>
        <p:spPr>
          <a:xfrm>
            <a:off x="3415552" y="1079811"/>
            <a:ext cx="7709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کاپیتان ادعا </a:t>
            </a:r>
            <a:r>
              <a:rPr lang="fa-IR" dirty="0" err="1"/>
              <a:t>می‌کند</a:t>
            </a:r>
            <a:r>
              <a:rPr lang="fa-IR" dirty="0"/>
              <a:t> که فصل گذشته، هر بار که </a:t>
            </a:r>
            <a:r>
              <a:rPr lang="fa-IR" dirty="0" err="1"/>
              <a:t>فولام</a:t>
            </a:r>
            <a:r>
              <a:rPr lang="fa-IR" dirty="0"/>
              <a:t> پیروز شده، او برد تیم را </a:t>
            </a:r>
            <a:r>
              <a:rPr lang="fa-IR" dirty="0" err="1"/>
              <a:t>پیش‌بینی</a:t>
            </a:r>
            <a:r>
              <a:rPr lang="fa-IR" dirty="0"/>
              <a:t> کرده بوده.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0A94-C0DB-9BFA-4DCC-61AB49CAE2F8}"/>
              </a:ext>
            </a:extLst>
          </p:cNvPr>
          <p:cNvSpPr txBox="1"/>
          <p:nvPr/>
        </p:nvSpPr>
        <p:spPr>
          <a:xfrm>
            <a:off x="1138518" y="1622611"/>
            <a:ext cx="287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 </a:t>
            </a:r>
            <a:r>
              <a:rPr lang="en-GB" dirty="0"/>
              <a:t>(Predicted Win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Win) = 1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61E47-E4FF-C14F-8FA5-428FC5EB1B4C}"/>
              </a:ext>
            </a:extLst>
          </p:cNvPr>
          <p:cNvSpPr txBox="1"/>
          <p:nvPr/>
        </p:nvSpPr>
        <p:spPr>
          <a:xfrm>
            <a:off x="3456492" y="308111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بلکه همچنین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5E268-2F0E-198F-56B4-5F5775762B59}"/>
              </a:ext>
            </a:extLst>
          </p:cNvPr>
          <p:cNvSpPr txBox="1"/>
          <p:nvPr/>
        </p:nvSpPr>
        <p:spPr>
          <a:xfrm>
            <a:off x="962166" y="3024298"/>
            <a:ext cx="235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 </a:t>
            </a:r>
            <a:r>
              <a:rPr lang="en-GB" dirty="0"/>
              <a:t>(Predicted Win) = 1</a:t>
            </a: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22219-EE18-70ED-ACC8-0128A1C0BF2A}"/>
              </a:ext>
            </a:extLst>
          </p:cNvPr>
          <p:cNvSpPr txBox="1"/>
          <p:nvPr/>
        </p:nvSpPr>
        <p:spPr>
          <a:xfrm>
            <a:off x="6047110" y="4081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چگونه باید برآورد اولیه 0.39 را بر اساس </a:t>
            </a:r>
            <a:r>
              <a:rPr lang="fa-IR" dirty="0" err="1"/>
              <a:t>پیش‌بینی</a:t>
            </a:r>
            <a:r>
              <a:rPr lang="fa-IR" dirty="0"/>
              <a:t> کاپیتان تنظیم کنیم؟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AF25-9FD5-A24D-0BD8-21865E65DBBD}"/>
              </a:ext>
            </a:extLst>
          </p:cNvPr>
          <p:cNvSpPr txBox="1"/>
          <p:nvPr/>
        </p:nvSpPr>
        <p:spPr>
          <a:xfrm>
            <a:off x="2897543" y="4127394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ما باید </a:t>
            </a:r>
            <a:r>
              <a:rPr lang="fa-IR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پیش‌بینی</a:t>
            </a:r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کاپیتان را نادیده بگیریم.</a:t>
            </a:r>
          </a:p>
          <a:p>
            <a:endParaRPr lang="en-E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 descr="A logo on a black background&#10;&#10;Description automatically generated">
            <a:extLst>
              <a:ext uri="{FF2B5EF4-FFF2-40B4-BE49-F238E27FC236}">
                <a16:creationId xmlns:a16="http://schemas.microsoft.com/office/drawing/2014/main" id="{21E6212E-86E9-90F1-EED8-9A1E39EA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442"/>
            <a:ext cx="3759474" cy="37594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F4BBFB-BA3A-A5AF-F258-E3C27C781C03}"/>
              </a:ext>
            </a:extLst>
          </p:cNvPr>
          <p:cNvSpPr txBox="1"/>
          <p:nvPr/>
        </p:nvSpPr>
        <p:spPr>
          <a:xfrm>
            <a:off x="2813057" y="2346538"/>
            <a:ext cx="8486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مشخص می شود که در فصل گذشته، کاپیتان در هر بازی برای </a:t>
            </a:r>
            <a:r>
              <a:rPr lang="fa-IR" dirty="0" err="1"/>
              <a:t>فولام</a:t>
            </a:r>
            <a:r>
              <a:rPr lang="fa-IR" dirty="0"/>
              <a:t> </a:t>
            </a:r>
            <a:r>
              <a:rPr lang="fa-IR" dirty="0" err="1"/>
              <a:t>پیش‌بینی</a:t>
            </a:r>
            <a:r>
              <a:rPr lang="fa-IR" dirty="0"/>
              <a:t> برد کرده بود. بنابراین، نه تنها...</a:t>
            </a:r>
          </a:p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309157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F5AD5A-1303-34CB-1EAD-47A2D672C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58897"/>
            <a:ext cx="4598206" cy="229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E4367-0DE7-E46D-F7A7-6EBA0BA64FD1}"/>
              </a:ext>
            </a:extLst>
          </p:cNvPr>
          <p:cNvSpPr txBox="1"/>
          <p:nvPr/>
        </p:nvSpPr>
        <p:spPr>
          <a:xfrm>
            <a:off x="1698812" y="1264477"/>
            <a:ext cx="879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نگهبان زمین </a:t>
            </a:r>
            <a:r>
              <a:rPr lang="fa-IR" dirty="0" err="1"/>
              <a:t>فولام</a:t>
            </a:r>
            <a:r>
              <a:rPr lang="fa-IR" dirty="0"/>
              <a:t> هم </a:t>
            </a:r>
            <a:r>
              <a:rPr lang="fa-IR" dirty="0" err="1"/>
              <a:t>پیش‌بینی‌هایی</a:t>
            </a:r>
            <a:r>
              <a:rPr lang="fa-IR" dirty="0"/>
              <a:t> داشته. در فصل گذشته، او ۴۰٪ از </a:t>
            </a:r>
            <a:r>
              <a:rPr lang="fa-IR" dirty="0" err="1"/>
              <a:t>بردها</a:t>
            </a:r>
            <a:r>
              <a:rPr lang="fa-IR" dirty="0"/>
              <a:t> را درست </a:t>
            </a:r>
            <a:r>
              <a:rPr lang="fa-IR" dirty="0" err="1"/>
              <a:t>پیش‌بینی</a:t>
            </a:r>
            <a:r>
              <a:rPr lang="fa-IR" dirty="0"/>
              <a:t> کرد و در ۲۰٪ از کل مسابقات، برد</a:t>
            </a:r>
            <a:r>
              <a:rPr lang="en-US" dirty="0"/>
              <a:t> </a:t>
            </a:r>
            <a:r>
              <a:rPr lang="fa-IR" dirty="0" err="1"/>
              <a:t>فولام</a:t>
            </a:r>
            <a:r>
              <a:rPr lang="fa-IR" dirty="0"/>
              <a:t> را </a:t>
            </a:r>
            <a:r>
              <a:rPr lang="fa-IR" dirty="0" err="1"/>
              <a:t>پیش‌بینی</a:t>
            </a:r>
            <a:r>
              <a:rPr lang="fa-IR" dirty="0"/>
              <a:t> کرده بود.</a:t>
            </a: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1DBA7-DFF2-5455-4D4B-3C1869DA8E01}"/>
              </a:ext>
            </a:extLst>
          </p:cNvPr>
          <p:cNvSpPr txBox="1"/>
          <p:nvPr/>
        </p:nvSpPr>
        <p:spPr>
          <a:xfrm>
            <a:off x="1801718" y="2269167"/>
            <a:ext cx="2592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2800" dirty="0"/>
              <a:t>P</a:t>
            </a:r>
            <a:r>
              <a:rPr lang="fa-IR" sz="2800" dirty="0"/>
              <a:t> </a:t>
            </a:r>
            <a:r>
              <a:rPr lang="en-GB" dirty="0"/>
              <a:t>(Predicted Win) = 0.2 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CE417-042D-0B8D-CF7F-6051BE293714}"/>
              </a:ext>
            </a:extLst>
          </p:cNvPr>
          <p:cNvSpPr txBox="1"/>
          <p:nvPr/>
        </p:nvSpPr>
        <p:spPr>
          <a:xfrm>
            <a:off x="1801718" y="2859740"/>
            <a:ext cx="2988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</a:t>
            </a:r>
            <a:r>
              <a:rPr lang="en-GB" dirty="0"/>
              <a:t> (Predicted Win| Win) = 0.4</a:t>
            </a: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4A994-A1D4-FF1C-2520-2AF9F639CE6A}"/>
              </a:ext>
            </a:extLst>
          </p:cNvPr>
          <p:cNvSpPr txBox="1"/>
          <p:nvPr/>
        </p:nvSpPr>
        <p:spPr>
          <a:xfrm>
            <a:off x="2917048" y="3647763"/>
            <a:ext cx="675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/>
              <a:t>نگهبان زمین دو برابر بیشتر احتمال دارد که در صورتی که </a:t>
            </a:r>
            <a:r>
              <a:rPr lang="fa-IR" dirty="0" err="1"/>
              <a:t>فولام</a:t>
            </a:r>
            <a:r>
              <a:rPr lang="fa-IR" dirty="0"/>
              <a:t> برنده شود، پیروزی را </a:t>
            </a:r>
            <a:r>
              <a:rPr lang="fa-IR" dirty="0" err="1"/>
              <a:t>پیش‌بینی</a:t>
            </a:r>
            <a:r>
              <a:rPr lang="fa-IR" dirty="0"/>
              <a:t> کند، نسبت به زمانی که به طور کلی </a:t>
            </a:r>
            <a:r>
              <a:rPr lang="fa-IR" dirty="0" err="1"/>
              <a:t>پیش‌بینی</a:t>
            </a:r>
            <a:r>
              <a:rPr lang="fa-IR" dirty="0"/>
              <a:t> </a:t>
            </a:r>
            <a:r>
              <a:rPr lang="fa-IR" dirty="0" err="1"/>
              <a:t>می‌کند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E05D468E-E2B9-07CF-B515-AA6460E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483" y="4940591"/>
            <a:ext cx="1917409" cy="191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7CFA9EA-759E-D6CF-9A9F-456C2150E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94" y="1187450"/>
            <a:ext cx="3949700" cy="448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532D17-29FE-2C93-04F0-E30439BD7685}"/>
                  </a:ext>
                </a:extLst>
              </p:cNvPr>
              <p:cNvSpPr txBox="1"/>
              <p:nvPr/>
            </p:nvSpPr>
            <p:spPr>
              <a:xfrm>
                <a:off x="7845772" y="1340000"/>
                <a:ext cx="2821606" cy="58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fa-IR" dirty="0"/>
                  <a:t>احتمال برد </a:t>
                </a:r>
                <a:r>
                  <a:rPr lang="fa-IR" dirty="0" err="1"/>
                  <a:t>فولام</a:t>
                </a:r>
                <a:r>
                  <a:rPr lang="fa-I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</m:num>
                      <m:den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نارنجی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E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532D17-29FE-2C93-04F0-E30439BD7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772" y="1340000"/>
                <a:ext cx="2821606" cy="584071"/>
              </a:xfrm>
              <a:prstGeom prst="rect">
                <a:avLst/>
              </a:prstGeom>
              <a:blipFill>
                <a:blip r:embed="rId5"/>
                <a:stretch>
                  <a:fillRect r="-1786" b="-8511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Screen Recording 2025-01-25 at 12.03.50">
            <a:hlinkClick r:id="" action="ppaction://media"/>
            <a:extLst>
              <a:ext uri="{FF2B5EF4-FFF2-40B4-BE49-F238E27FC236}">
                <a16:creationId xmlns:a16="http://schemas.microsoft.com/office/drawing/2014/main" id="{A2EC3B2E-CDBE-7CFA-0AEA-5791C6DED3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3694" y="1187450"/>
            <a:ext cx="3902191" cy="448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F872F-E422-987A-8573-78284CD669E7}"/>
              </a:ext>
            </a:extLst>
          </p:cNvPr>
          <p:cNvSpPr txBox="1"/>
          <p:nvPr/>
        </p:nvSpPr>
        <p:spPr>
          <a:xfrm>
            <a:off x="1114642" y="1493535"/>
            <a:ext cx="221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1200" dirty="0">
                <a:solidFill>
                  <a:schemeClr val="bg1"/>
                </a:solidFill>
              </a:rPr>
              <a:t>بعد از پیش بینی نگهبان</a:t>
            </a:r>
            <a:endParaRPr lang="en-EE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E50553-EC0C-5AEB-8BDD-41AB764459A6}"/>
                  </a:ext>
                </a:extLst>
              </p:cNvPr>
              <p:cNvSpPr txBox="1"/>
              <p:nvPr/>
            </p:nvSpPr>
            <p:spPr>
              <a:xfrm>
                <a:off x="6871146" y="2304288"/>
                <a:ext cx="3796232" cy="58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/>
                  <a:t>بنابراین کسر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</m:num>
                      <m:den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نارنجی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a-IR" dirty="0"/>
                  <a:t>   بزرگتر می شود </a:t>
                </a:r>
                <a:endParaRPr lang="en-E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E50553-EC0C-5AEB-8BDD-41AB76445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6" y="2304288"/>
                <a:ext cx="3796232" cy="584071"/>
              </a:xfrm>
              <a:prstGeom prst="rect">
                <a:avLst/>
              </a:prstGeom>
              <a:blipFill>
                <a:blip r:embed="rId7"/>
                <a:stretch>
                  <a:fillRect l="-332" r="-997" b="-8511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67F01F53-6C01-85FF-5029-FF8D6222B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0849" y="4461263"/>
            <a:ext cx="2555234" cy="2555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1C5E30-D8CA-D422-EA5F-5EDEDE1E0886}"/>
              </a:ext>
            </a:extLst>
          </p:cNvPr>
          <p:cNvSpPr txBox="1"/>
          <p:nvPr/>
        </p:nvSpPr>
        <p:spPr>
          <a:xfrm>
            <a:off x="5013663" y="324307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 = مساحت قسمت قرمز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D2CE8-DFC6-3627-D8BC-FF5E191BB6F9}"/>
              </a:ext>
            </a:extLst>
          </p:cNvPr>
          <p:cNvSpPr txBox="1"/>
          <p:nvPr/>
        </p:nvSpPr>
        <p:spPr>
          <a:xfrm>
            <a:off x="6871146" y="3027629"/>
            <a:ext cx="3023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GB" sz="3200" dirty="0"/>
              <a:t>P</a:t>
            </a:r>
            <a:r>
              <a:rPr lang="en-GB" dirty="0"/>
              <a:t> (Predicted Win and Win) =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78A28-0EE7-41ED-A591-65C16C53C91E}"/>
              </a:ext>
            </a:extLst>
          </p:cNvPr>
          <p:cNvSpPr txBox="1"/>
          <p:nvPr/>
        </p:nvSpPr>
        <p:spPr>
          <a:xfrm>
            <a:off x="9844190" y="322608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0.39 * 0.40 ≈ 0.16</a:t>
            </a:r>
          </a:p>
        </p:txBody>
      </p:sp>
    </p:spTree>
    <p:extLst>
      <p:ext uri="{BB962C8B-B14F-4D97-AF65-F5344CB8AC3E}">
        <p14:creationId xmlns:p14="http://schemas.microsoft.com/office/powerpoint/2010/main" val="7031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a red and grey square&#10;&#10;AI-generated content may be incorrect.">
            <a:extLst>
              <a:ext uri="{FF2B5EF4-FFF2-40B4-BE49-F238E27FC236}">
                <a16:creationId xmlns:a16="http://schemas.microsoft.com/office/drawing/2014/main" id="{98DA4F99-7B5D-620A-BC57-14FC565D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742" y="1253331"/>
            <a:ext cx="371930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027E6-1C7E-237D-E902-4F057C6B51C5}"/>
              </a:ext>
            </a:extLst>
          </p:cNvPr>
          <p:cNvSpPr txBox="1"/>
          <p:nvPr/>
        </p:nvSpPr>
        <p:spPr>
          <a:xfrm>
            <a:off x="4528960" y="169899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 = مساحت قسمت نارنجی + قرمز 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0F3D0-7CB1-F1A6-566B-DD492A2BC454}"/>
              </a:ext>
            </a:extLst>
          </p:cNvPr>
          <p:cNvSpPr txBox="1"/>
          <p:nvPr/>
        </p:nvSpPr>
        <p:spPr>
          <a:xfrm>
            <a:off x="7429703" y="1545110"/>
            <a:ext cx="198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2800" dirty="0"/>
              <a:t>P</a:t>
            </a:r>
            <a:r>
              <a:rPr lang="fa-IR" dirty="0"/>
              <a:t> </a:t>
            </a:r>
            <a:r>
              <a:rPr lang="en-GB" dirty="0"/>
              <a:t>(Predicted Win)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64C76-6819-D622-E56E-439A489D8122}"/>
              </a:ext>
            </a:extLst>
          </p:cNvPr>
          <p:cNvSpPr txBox="1"/>
          <p:nvPr/>
        </p:nvSpPr>
        <p:spPr>
          <a:xfrm>
            <a:off x="7240396" y="214466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dirty="0"/>
              <a:t>= 0.2 * (</a:t>
            </a:r>
            <a:r>
              <a:rPr lang="fa-IR" dirty="0"/>
              <a:t>مجموع قرمز و نارنجی قبل پیش بینی</a:t>
            </a:r>
            <a:r>
              <a:rPr lang="en-GB" dirty="0"/>
              <a:t>)</a:t>
            </a:r>
            <a:endParaRPr lang="en-EE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9AC7CB8-02B8-E79A-E002-79FDC3278191}"/>
              </a:ext>
            </a:extLst>
          </p:cNvPr>
          <p:cNvSpPr/>
          <p:nvPr/>
        </p:nvSpPr>
        <p:spPr>
          <a:xfrm rot="16200000">
            <a:off x="9167367" y="1483908"/>
            <a:ext cx="487680" cy="27005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E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0BC63-5E71-3472-E30C-18FBC4903FF8}"/>
              </a:ext>
            </a:extLst>
          </p:cNvPr>
          <p:cNvSpPr txBox="1"/>
          <p:nvPr/>
        </p:nvSpPr>
        <p:spPr>
          <a:xfrm>
            <a:off x="9172199" y="307801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40D5D-10C4-8348-927F-28B1AB19AFCC}"/>
              </a:ext>
            </a:extLst>
          </p:cNvPr>
          <p:cNvSpPr txBox="1"/>
          <p:nvPr/>
        </p:nvSpPr>
        <p:spPr>
          <a:xfrm>
            <a:off x="11009376" y="218283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= 0.2</a:t>
            </a:r>
          </a:p>
        </p:txBody>
      </p:sp>
      <p:pic>
        <p:nvPicPr>
          <p:cNvPr id="16" name="Picture 15" descr="A logo on a black background&#10;&#10;Description automatically generated">
            <a:extLst>
              <a:ext uri="{FF2B5EF4-FFF2-40B4-BE49-F238E27FC236}">
                <a16:creationId xmlns:a16="http://schemas.microsoft.com/office/drawing/2014/main" id="{89549080-FB5F-CAC0-E724-D18CF1DA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9" y="4461263"/>
            <a:ext cx="2555234" cy="2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D1546-F313-700D-BAA4-3AE557FBE5F8}"/>
              </a:ext>
            </a:extLst>
          </p:cNvPr>
          <p:cNvSpPr txBox="1"/>
          <p:nvPr/>
        </p:nvSpPr>
        <p:spPr>
          <a:xfrm>
            <a:off x="7395426" y="2478354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قبل از پیش بینی نگهبان :</a:t>
            </a:r>
            <a:endParaRPr lang="en-E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F2BC0-E9A3-27CD-3E9C-68D4FE2058A6}"/>
                  </a:ext>
                </a:extLst>
              </p:cNvPr>
              <p:cNvSpPr txBox="1"/>
              <p:nvPr/>
            </p:nvSpPr>
            <p:spPr>
              <a:xfrm>
                <a:off x="1024128" y="1713943"/>
                <a:ext cx="1529586" cy="584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</m:num>
                      <m:den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قرمز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نارنجی</m:t>
                        </m:r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a-IR" dirty="0"/>
                  <a:t> =</a:t>
                </a:r>
                <a:endParaRPr lang="en-E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BF2BC0-E9A3-27CD-3E9C-68D4FE205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1713943"/>
                <a:ext cx="1529586" cy="584071"/>
              </a:xfrm>
              <a:prstGeom prst="rect">
                <a:avLst/>
              </a:prstGeom>
              <a:blipFill>
                <a:blip r:embed="rId2"/>
                <a:stretch>
                  <a:fillRect l="-820" r="-2459" b="-10638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D1F03E-6B59-0F21-A0F8-96CC14AAFF94}"/>
                  </a:ext>
                </a:extLst>
              </p:cNvPr>
              <p:cNvSpPr txBox="1"/>
              <p:nvPr/>
            </p:nvSpPr>
            <p:spPr>
              <a:xfrm>
                <a:off x="768096" y="1619788"/>
                <a:ext cx="5857746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(</m:t>
                          </m:r>
                          <m:r>
                            <m:rPr>
                              <m:nor/>
                            </m:rPr>
                            <a:rPr lang="en-GB"/>
                            <m:t>Predicted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Win</m:t>
                          </m:r>
                          <m:r>
                            <m:rPr>
                              <m:nor/>
                            </m:rPr>
                            <a:rPr lang="en-GB"/>
                            <m:t>∣</m:t>
                          </m:r>
                          <m:r>
                            <m:rPr>
                              <m:nor/>
                            </m:rPr>
                            <a:rPr lang="en-GB"/>
                            <m:t>Win</m:t>
                          </m:r>
                          <m:r>
                            <m:rPr>
                              <m:nor/>
                            </m:rPr>
                            <a:rPr lang="en-GB"/>
                            <m:t>)</m:t>
                          </m:r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(</m:t>
                          </m:r>
                          <m:r>
                            <m:rPr>
                              <m:nor/>
                            </m:rPr>
                            <a:rPr lang="en-GB"/>
                            <m:t>Predicted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Win</m:t>
                          </m:r>
                          <m:r>
                            <m:rPr>
                              <m:nor/>
                            </m:rPr>
                            <a:rPr lang="en-GB"/>
                            <m:t>)</m:t>
                          </m:r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</m:den>
                      </m:f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D1F03E-6B59-0F21-A0F8-96CC14AAF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1619788"/>
                <a:ext cx="5857746" cy="708592"/>
              </a:xfrm>
              <a:prstGeom prst="rect">
                <a:avLst/>
              </a:prstGeom>
              <a:blipFill>
                <a:blip r:embed="rId3"/>
                <a:stretch>
                  <a:fillRect b="-12281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CA0314-CE02-B78B-519B-0607AEE48E00}"/>
                  </a:ext>
                </a:extLst>
              </p:cNvPr>
              <p:cNvSpPr txBox="1"/>
              <p:nvPr/>
            </p:nvSpPr>
            <p:spPr>
              <a:xfrm>
                <a:off x="4816566" y="1684615"/>
                <a:ext cx="1202573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CA0314-CE02-B78B-519B-0607AEE48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66" y="1684615"/>
                <a:ext cx="1202573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3963EC9-EB36-0607-9FE6-86C872264A11}"/>
              </a:ext>
            </a:extLst>
          </p:cNvPr>
          <p:cNvSpPr txBox="1"/>
          <p:nvPr/>
        </p:nvSpPr>
        <p:spPr>
          <a:xfrm>
            <a:off x="5657088" y="257068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P(Win) = 0.39</a:t>
            </a:r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12941-6CC7-D8DA-6AE3-CE79DD2B7580}"/>
              </a:ext>
            </a:extLst>
          </p:cNvPr>
          <p:cNvSpPr txBox="1"/>
          <p:nvPr/>
        </p:nvSpPr>
        <p:spPr>
          <a:xfrm>
            <a:off x="3549328" y="1059079"/>
            <a:ext cx="6737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ما باید </a:t>
            </a:r>
            <a:r>
              <a:rPr lang="fa-IR" dirty="0" err="1"/>
              <a:t>پیش‌بینی</a:t>
            </a:r>
            <a:r>
              <a:rPr lang="fa-IR" dirty="0"/>
              <a:t> احتمال خود را با </a:t>
            </a:r>
            <a:r>
              <a:rPr lang="fa-IR" dirty="0" err="1"/>
              <a:t>ضریبی</a:t>
            </a:r>
            <a:r>
              <a:rPr lang="fa-IR" dirty="0"/>
              <a:t> تغییر دهیم که به صورت زیر محاسبه </a:t>
            </a:r>
            <a:r>
              <a:rPr lang="fa-IR" dirty="0" err="1"/>
              <a:t>می‌شود</a:t>
            </a:r>
            <a:r>
              <a:rPr lang="fa-IR" dirty="0"/>
              <a:t>:</a:t>
            </a: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0BD2A-76BF-A246-4159-EE71C62AD5F8}"/>
              </a:ext>
            </a:extLst>
          </p:cNvPr>
          <p:cNvSpPr txBox="1"/>
          <p:nvPr/>
        </p:nvSpPr>
        <p:spPr>
          <a:xfrm>
            <a:off x="3145000" y="3343631"/>
            <a:ext cx="724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اگر مسئول زمین پیروزی را </a:t>
            </a:r>
            <a:r>
              <a:rPr lang="fa-IR" sz="20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پیش‌بینی</a:t>
            </a:r>
            <a:r>
              <a:rPr lang="fa-I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کند،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(Win ∣ Predicted Win)</a:t>
            </a:r>
            <a:r>
              <a:rPr lang="fa-IR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چیست ؟</a:t>
            </a:r>
            <a:endParaRPr lang="en-EE" sz="20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78CE1-F7B3-C6EC-0689-5623254A4AC9}"/>
              </a:ext>
            </a:extLst>
          </p:cNvPr>
          <p:cNvSpPr txBox="1"/>
          <p:nvPr/>
        </p:nvSpPr>
        <p:spPr>
          <a:xfrm>
            <a:off x="1799760" y="3282076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57200" rtl="1" eaLnBrk="1" latinLnBrk="0" hangingPunct="1"/>
            <a:r>
              <a:rPr lang="en-US" dirty="0"/>
              <a:t>= 2 * 0.39</a:t>
            </a:r>
          </a:p>
          <a:p>
            <a:pPr marL="0" defTabSz="457200" rtl="1" eaLnBrk="1" latinLnBrk="0" hangingPunct="1"/>
            <a:r>
              <a:rPr lang="en-US" dirty="0"/>
              <a:t> </a:t>
            </a:r>
          </a:p>
          <a:p>
            <a:pPr marL="0" defTabSz="457200" rtl="1" eaLnBrk="1" latinLnBrk="0" hangingPunct="1"/>
            <a:r>
              <a:rPr lang="en-US" dirty="0"/>
              <a:t>= 0.78 </a:t>
            </a:r>
            <a:endParaRPr lang="en-EE" dirty="0"/>
          </a:p>
        </p:txBody>
      </p:sp>
      <p:pic>
        <p:nvPicPr>
          <p:cNvPr id="18" name="Picture 17" descr="A logo on a black background&#10;&#10;Description automatically generated">
            <a:extLst>
              <a:ext uri="{FF2B5EF4-FFF2-40B4-BE49-F238E27FC236}">
                <a16:creationId xmlns:a16="http://schemas.microsoft.com/office/drawing/2014/main" id="{2D552ABD-D667-5FB3-2A93-5171653B0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849" y="4461263"/>
            <a:ext cx="2555234" cy="25552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BA4731-89BE-ABE5-8099-E61947D6FA8C}"/>
              </a:ext>
            </a:extLst>
          </p:cNvPr>
          <p:cNvSpPr txBox="1"/>
          <p:nvPr/>
        </p:nvSpPr>
        <p:spPr>
          <a:xfrm>
            <a:off x="1064898" y="4205406"/>
            <a:ext cx="966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بنابراین، </a:t>
            </a:r>
            <a:r>
              <a:rPr lang="fa-IR" dirty="0" err="1"/>
              <a:t>پیش‌بینی</a:t>
            </a:r>
            <a:r>
              <a:rPr lang="fa-IR" dirty="0"/>
              <a:t> پیروزی توسط نگهبان زمین، برآورد ما از شانس پیروزی </a:t>
            </a:r>
            <a:r>
              <a:rPr lang="fa-IR" dirty="0" err="1"/>
              <a:t>فولام</a:t>
            </a:r>
            <a:r>
              <a:rPr lang="fa-IR" dirty="0"/>
              <a:t> را از ۰.۳۹ به ۰.۷۸ یعنی دو برابر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0378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  <p:bldP spid="12" grpId="0"/>
      <p:bldP spid="16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6A74-C810-C83B-1548-00178398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قضیه </a:t>
            </a:r>
            <a:r>
              <a:rPr lang="fa-IR" dirty="0" err="1"/>
              <a:t>بیز</a:t>
            </a:r>
            <a:r>
              <a:rPr lang="fa-IR" dirty="0"/>
              <a:t> 						</a:t>
            </a:r>
            <a:r>
              <a:rPr lang="en-GB" dirty="0"/>
              <a:t>Bayes’ theorem</a:t>
            </a:r>
            <a:r>
              <a:rPr lang="fa-IR" dirty="0"/>
              <a:t>		</a:t>
            </a:r>
            <a:endParaRPr lang="en-EE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5570EF1-A703-7879-4FF0-A2C7A968B3EC}"/>
              </a:ext>
            </a:extLst>
          </p:cNvPr>
          <p:cNvSpPr/>
          <p:nvPr/>
        </p:nvSpPr>
        <p:spPr>
          <a:xfrm>
            <a:off x="1636776" y="1690688"/>
            <a:ext cx="9717024" cy="2954464"/>
          </a:xfrm>
          <a:prstGeom prst="frame">
            <a:avLst>
              <a:gd name="adj1" fmla="val 78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EA6F9-C6AB-335F-FC36-A66D21EE2980}"/>
              </a:ext>
            </a:extLst>
          </p:cNvPr>
          <p:cNvSpPr txBox="1"/>
          <p:nvPr/>
        </p:nvSpPr>
        <p:spPr>
          <a:xfrm>
            <a:off x="1908155" y="2106091"/>
            <a:ext cx="8824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/>
              <a:t>قضیه </a:t>
            </a:r>
            <a:r>
              <a:rPr lang="fa-IR" sz="2000" dirty="0" err="1"/>
              <a:t>بیز</a:t>
            </a:r>
            <a:r>
              <a:rPr lang="fa-IR" sz="2000" dirty="0"/>
              <a:t> به ما </a:t>
            </a:r>
            <a:r>
              <a:rPr lang="fa-IR" sz="2000" dirty="0" err="1"/>
              <a:t>می‌گوید</a:t>
            </a:r>
            <a:r>
              <a:rPr lang="fa-IR" sz="2000" dirty="0"/>
              <a:t> چگونه احتمال اولیه رویداد </a:t>
            </a:r>
            <a:r>
              <a:rPr lang="en-GB" sz="2000" dirty="0"/>
              <a:t>A</a:t>
            </a:r>
            <a:r>
              <a:rPr lang="fa-IR" sz="2000" dirty="0"/>
              <a:t> </a:t>
            </a:r>
            <a:r>
              <a:rPr lang="en-GB" sz="2000" dirty="0"/>
              <a:t> </a:t>
            </a:r>
            <a:r>
              <a:rPr lang="fa-IR" sz="2000" dirty="0"/>
              <a:t>را با دریافت اطلاعات جدید </a:t>
            </a:r>
            <a:r>
              <a:rPr lang="en-GB" sz="2000" dirty="0"/>
              <a:t>B</a:t>
            </a:r>
            <a:r>
              <a:rPr lang="fa-IR" sz="2000" dirty="0"/>
              <a:t> </a:t>
            </a:r>
            <a:r>
              <a:rPr lang="en-GB" sz="2000" dirty="0"/>
              <a:t> </a:t>
            </a:r>
            <a:r>
              <a:rPr lang="fa-IR" sz="2000" dirty="0" err="1"/>
              <a:t>به‌روزرسانی</a:t>
            </a:r>
            <a:r>
              <a:rPr lang="fa-IR" sz="2000" dirty="0"/>
              <a:t> کنیم:</a:t>
            </a:r>
          </a:p>
          <a:p>
            <a:pPr marL="0" algn="r" defTabSz="457200" rtl="1" eaLnBrk="1" latinLnBrk="0" hangingPunct="1"/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4DFED-9E2B-0F69-AE63-26ED7256AFE4}"/>
              </a:ext>
            </a:extLst>
          </p:cNvPr>
          <p:cNvSpPr txBox="1"/>
          <p:nvPr/>
        </p:nvSpPr>
        <p:spPr>
          <a:xfrm>
            <a:off x="4328161" y="2875437"/>
            <a:ext cx="170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GB" sz="4000" dirty="0"/>
              <a:t>P</a:t>
            </a:r>
            <a:r>
              <a:rPr lang="fa-IR" sz="4000" dirty="0"/>
              <a:t> </a:t>
            </a:r>
            <a:r>
              <a:rPr lang="en-GB" sz="2800" dirty="0"/>
              <a:t>(A∣B)=</a:t>
            </a:r>
            <a:endParaRPr lang="en-E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B4A6F-55BE-6909-42D2-40926289DB23}"/>
                  </a:ext>
                </a:extLst>
              </p:cNvPr>
              <p:cNvSpPr txBox="1"/>
              <p:nvPr/>
            </p:nvSpPr>
            <p:spPr>
              <a:xfrm>
                <a:off x="5778511" y="2813977"/>
                <a:ext cx="2109713" cy="95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a-I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800"/>
                            <m:t>(</m:t>
                          </m:r>
                          <m:r>
                            <m:rPr>
                              <m:nor/>
                            </m:rPr>
                            <a:rPr lang="en-GB" sz="2800"/>
                            <m:t>B</m:t>
                          </m:r>
                          <m:r>
                            <m:rPr>
                              <m:nor/>
                            </m:rPr>
                            <a:rPr lang="en-GB" sz="2800"/>
                            <m:t>∣</m:t>
                          </m:r>
                          <m:r>
                            <m:rPr>
                              <m:nor/>
                            </m:rPr>
                            <a:rPr lang="en-GB" sz="2800"/>
                            <m:t>A</m:t>
                          </m:r>
                          <m:r>
                            <m:rPr>
                              <m:nor/>
                            </m:rPr>
                            <a:rPr lang="en-GB" sz="2800"/>
                            <m:t>)</m:t>
                          </m:r>
                          <m:r>
                            <m:rPr>
                              <m:nor/>
                            </m:rPr>
                            <a:rPr lang="en-GB" sz="2800"/>
                            <m:t>​</m:t>
                          </m:r>
                          <m:r>
                            <m:rPr>
                              <m:nor/>
                            </m:rPr>
                            <a:rPr lang="en-GB" sz="280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280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b="0" i="0" smtClean="0"/>
                            <m:t>B</m:t>
                          </m:r>
                          <m:r>
                            <m:rPr>
                              <m:nor/>
                            </m:rPr>
                            <a:rPr lang="en-GB" sz="2800"/>
                            <m:t>)</m:t>
                          </m:r>
                          <m:r>
                            <m:rPr>
                              <m:nor/>
                            </m:rPr>
                            <a:rPr lang="en-GB" sz="2800"/>
                            <m:t>​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/>
                        <m:t>(</m:t>
                      </m:r>
                      <m:r>
                        <m:rPr>
                          <m:nor/>
                        </m:rPr>
                        <a:rPr lang="en-US" sz="2800" b="0" i="0" smtClean="0"/>
                        <m:t>A</m:t>
                      </m:r>
                      <m:r>
                        <m:rPr>
                          <m:nor/>
                        </m:rPr>
                        <a:rPr lang="en-GB" sz="2800"/>
                        <m:t>)</m:t>
                      </m:r>
                      <m:r>
                        <m:rPr>
                          <m:nor/>
                        </m:rPr>
                        <a:rPr lang="en-GB" sz="2800"/>
                        <m:t>​</m:t>
                      </m:r>
                    </m:oMath>
                  </m:oMathPara>
                </a14:m>
                <a:endParaRPr lang="en-EE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B4A6F-55BE-6909-42D2-40926289D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11" y="2813977"/>
                <a:ext cx="2109713" cy="958789"/>
              </a:xfrm>
              <a:prstGeom prst="rect">
                <a:avLst/>
              </a:prstGeom>
              <a:blipFill>
                <a:blip r:embed="rId2"/>
                <a:stretch>
                  <a:fillRect l="-1198" t="-9091" r="-10778" b="-14286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BBC6C78E-03AD-03CF-31C0-04895406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9" y="4461263"/>
            <a:ext cx="2555234" cy="2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C76-436D-E9D7-94F4-45AF2512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بکارگیری قضیه </a:t>
            </a:r>
            <a:r>
              <a:rPr lang="fa-IR" dirty="0" err="1"/>
              <a:t>بیز</a:t>
            </a: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A7AFE-C8A8-424E-050B-0EFFE3C7D54F}"/>
              </a:ext>
            </a:extLst>
          </p:cNvPr>
          <p:cNvSpPr txBox="1"/>
          <p:nvPr/>
        </p:nvSpPr>
        <p:spPr>
          <a:xfrm>
            <a:off x="1371600" y="150602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dirty="0"/>
              <a:t>فصل گذشته، </a:t>
            </a:r>
            <a:r>
              <a:rPr lang="fa-IR" dirty="0" err="1"/>
              <a:t>تحلیل‌گر</a:t>
            </a:r>
            <a:r>
              <a:rPr lang="fa-IR" dirty="0"/>
              <a:t> </a:t>
            </a:r>
            <a:r>
              <a:rPr lang="fa-IR" dirty="0" err="1"/>
              <a:t>فولام</a:t>
            </a:r>
            <a:r>
              <a:rPr lang="fa-IR" dirty="0"/>
              <a:t> ۷۰٪ از </a:t>
            </a:r>
            <a:r>
              <a:rPr lang="fa-IR" dirty="0" err="1"/>
              <a:t>بردهای</a:t>
            </a:r>
            <a:r>
              <a:rPr lang="fa-IR" dirty="0"/>
              <a:t> این تیم را </a:t>
            </a:r>
            <a:r>
              <a:rPr lang="fa-IR" dirty="0" err="1"/>
              <a:t>به‌درستی</a:t>
            </a:r>
            <a:r>
              <a:rPr lang="fa-IR" dirty="0"/>
              <a:t> </a:t>
            </a:r>
            <a:r>
              <a:rPr lang="fa-IR" dirty="0" err="1"/>
              <a:t>پیش‌بینی</a:t>
            </a:r>
            <a:r>
              <a:rPr lang="fa-IR" dirty="0"/>
              <a:t> کرد و در ۴۰٪ از کل </a:t>
            </a:r>
            <a:r>
              <a:rPr lang="fa-IR" dirty="0" err="1"/>
              <a:t>بازی‌های</a:t>
            </a:r>
            <a:r>
              <a:rPr lang="fa-IR" dirty="0"/>
              <a:t> </a:t>
            </a:r>
            <a:r>
              <a:rPr lang="fa-IR" dirty="0" err="1"/>
              <a:t>فولام</a:t>
            </a:r>
            <a:r>
              <a:rPr lang="fa-IR" dirty="0"/>
              <a:t> </a:t>
            </a:r>
            <a:r>
              <a:rPr lang="fa-IR" dirty="0" err="1"/>
              <a:t>پیش‌بینی</a:t>
            </a:r>
            <a:r>
              <a:rPr lang="fa-IR" dirty="0"/>
              <a:t> برد داشت.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9ACFE-A0EC-14A0-94CA-78C88BFD06A9}"/>
                  </a:ext>
                </a:extLst>
              </p:cNvPr>
              <p:cNvSpPr txBox="1"/>
              <p:nvPr/>
            </p:nvSpPr>
            <p:spPr>
              <a:xfrm>
                <a:off x="1194816" y="2170176"/>
                <a:ext cx="3198311" cy="731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a-I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/>
                          <m:t>(</m:t>
                        </m:r>
                        <m:r>
                          <m:rPr>
                            <m:nor/>
                          </m:rPr>
                          <a:rPr lang="en-GB" sz="2400"/>
                          <m:t>Predicted</m:t>
                        </m:r>
                        <m:r>
                          <m:rPr>
                            <m:nor/>
                          </m:rPr>
                          <a:rPr lang="en-GB" sz="2400"/>
                          <m:t> </m:t>
                        </m:r>
                        <m:r>
                          <m:rPr>
                            <m:nor/>
                          </m:rPr>
                          <a:rPr lang="en-GB" sz="2400"/>
                          <m:t>Win</m:t>
                        </m:r>
                        <m:r>
                          <m:rPr>
                            <m:nor/>
                          </m:rPr>
                          <a:rPr lang="en-GB" sz="2400"/>
                          <m:t>∣</m:t>
                        </m:r>
                        <m:r>
                          <m:rPr>
                            <m:nor/>
                          </m:rPr>
                          <a:rPr lang="en-GB" sz="2400"/>
                          <m:t>Win</m:t>
                        </m:r>
                        <m:r>
                          <m:rPr>
                            <m:nor/>
                          </m:rPr>
                          <a:rPr lang="en-GB" sz="2400"/>
                          <m:t>)</m:t>
                        </m:r>
                        <m:r>
                          <m:rPr>
                            <m:nor/>
                          </m:rPr>
                          <a:rPr lang="en-GB" sz="2400"/>
                          <m:t>​</m:t>
                        </m:r>
                        <m:r>
                          <m:rPr>
                            <m:nor/>
                          </m:rPr>
                          <a:rPr lang="en-GB" sz="240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sz="2400"/>
                          <m:t>(</m:t>
                        </m:r>
                        <m:r>
                          <m:rPr>
                            <m:nor/>
                          </m:rPr>
                          <a:rPr lang="en-GB" sz="2400"/>
                          <m:t>Predicted</m:t>
                        </m:r>
                        <m:r>
                          <m:rPr>
                            <m:nor/>
                          </m:rPr>
                          <a:rPr lang="en-GB" sz="2400"/>
                          <m:t> </m:t>
                        </m:r>
                        <m:r>
                          <m:rPr>
                            <m:nor/>
                          </m:rPr>
                          <a:rPr lang="en-GB" sz="2400"/>
                          <m:t>Win</m:t>
                        </m:r>
                        <m:r>
                          <m:rPr>
                            <m:nor/>
                          </m:rPr>
                          <a:rPr lang="en-GB" sz="2400"/>
                          <m:t>)</m:t>
                        </m:r>
                        <m:r>
                          <m:rPr>
                            <m:nor/>
                          </m:rPr>
                          <a:rPr lang="en-GB" sz="2400"/>
                          <m:t>​</m:t>
                        </m:r>
                      </m:den>
                    </m:f>
                  </m:oMath>
                </a14:m>
                <a:r>
                  <a:rPr lang="fa-IR" dirty="0"/>
                  <a:t> </a:t>
                </a:r>
                <a:endParaRPr lang="en-E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D9ACFE-A0EC-14A0-94CA-78C88BFD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816" y="2170176"/>
                <a:ext cx="3198311" cy="731354"/>
              </a:xfrm>
              <a:prstGeom prst="rect">
                <a:avLst/>
              </a:prstGeom>
              <a:blipFill>
                <a:blip r:embed="rId2"/>
                <a:stretch>
                  <a:fillRect l="-395" t="-8475" r="-395" b="-18644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A1ED13-6A29-32D3-6B45-496E3750D221}"/>
              </a:ext>
            </a:extLst>
          </p:cNvPr>
          <p:cNvSpPr txBox="1"/>
          <p:nvPr/>
        </p:nvSpPr>
        <p:spPr>
          <a:xfrm>
            <a:off x="4913376" y="2657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B54A3C-277A-46CE-F03A-A25EE6C53133}"/>
                  </a:ext>
                </a:extLst>
              </p:cNvPr>
              <p:cNvSpPr txBox="1"/>
              <p:nvPr/>
            </p:nvSpPr>
            <p:spPr>
              <a:xfrm>
                <a:off x="4221361" y="2206661"/>
                <a:ext cx="78438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</m:den>
                      </m:f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B54A3C-277A-46CE-F03A-A25EE6C5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61" y="2206661"/>
                <a:ext cx="784380" cy="612732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CA7EC3-2604-A605-0845-F199B6DB919E}"/>
              </a:ext>
            </a:extLst>
          </p:cNvPr>
          <p:cNvSpPr txBox="1"/>
          <p:nvPr/>
        </p:nvSpPr>
        <p:spPr>
          <a:xfrm>
            <a:off x="1194816" y="3136612"/>
            <a:ext cx="2218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 </a:t>
            </a:r>
            <a:r>
              <a:rPr lang="en-GB" sz="2400" dirty="0"/>
              <a:t>(Win) = 0.39</a:t>
            </a:r>
            <a:endParaRPr lang="en-EE" sz="24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2D37147-6BBD-93B1-375D-6442B6D16AAD}"/>
              </a:ext>
            </a:extLst>
          </p:cNvPr>
          <p:cNvSpPr/>
          <p:nvPr/>
        </p:nvSpPr>
        <p:spPr>
          <a:xfrm>
            <a:off x="5315712" y="2328672"/>
            <a:ext cx="390144" cy="1392715"/>
          </a:xfrm>
          <a:prstGeom prst="rightBrace">
            <a:avLst>
              <a:gd name="adj1" fmla="val 64583"/>
              <a:gd name="adj2" fmla="val 508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C6172-D3D2-F724-F800-F756C2F4B6A9}"/>
              </a:ext>
            </a:extLst>
          </p:cNvPr>
          <p:cNvSpPr txBox="1"/>
          <p:nvPr/>
        </p:nvSpPr>
        <p:spPr>
          <a:xfrm>
            <a:off x="6015827" y="2831585"/>
            <a:ext cx="24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 (Win ∣ Predicted Win)</a:t>
            </a:r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DE9D3E-639C-503B-959A-E4609B644876}"/>
                  </a:ext>
                </a:extLst>
              </p:cNvPr>
              <p:cNvSpPr txBox="1"/>
              <p:nvPr/>
            </p:nvSpPr>
            <p:spPr>
              <a:xfrm>
                <a:off x="8351520" y="2763791"/>
                <a:ext cx="1906291" cy="1062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a-I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.0.39=0.68</m:t>
                      </m:r>
                    </m:oMath>
                  </m:oMathPara>
                </a14:m>
                <a:endParaRPr lang="en-E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500"/>
                        <m:t>​</m:t>
                      </m:r>
                    </m:oMath>
                  </m:oMathPara>
                </a14:m>
                <a:endParaRPr lang="en-EE" sz="1500" dirty="0"/>
              </a:p>
              <a:p>
                <a:endParaRPr lang="en-E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DE9D3E-639C-503B-959A-E4609B64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20" y="2763791"/>
                <a:ext cx="1906291" cy="106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2BE3B9-27A2-8B17-3A1E-197C997F735E}"/>
              </a:ext>
            </a:extLst>
          </p:cNvPr>
          <p:cNvSpPr txBox="1"/>
          <p:nvPr/>
        </p:nvSpPr>
        <p:spPr>
          <a:xfrm>
            <a:off x="838200" y="4038608"/>
            <a:ext cx="1077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err="1"/>
              <a:t>پیش‌بینی</a:t>
            </a:r>
            <a:r>
              <a:rPr lang="fa-IR" dirty="0"/>
              <a:t> </a:t>
            </a:r>
            <a:r>
              <a:rPr lang="fa-IR" dirty="0" err="1"/>
              <a:t>تحلیل‌گر</a:t>
            </a:r>
            <a:r>
              <a:rPr lang="fa-IR" dirty="0"/>
              <a:t>، برآورد ما از شانس پیروزی </a:t>
            </a:r>
            <a:r>
              <a:rPr lang="fa-IR" dirty="0" err="1"/>
              <a:t>فولام</a:t>
            </a:r>
            <a:r>
              <a:rPr lang="fa-IR" dirty="0"/>
              <a:t> را از ۰.۳۹ به ۰.۶۸ افزایش </a:t>
            </a:r>
            <a:r>
              <a:rPr lang="fa-IR" dirty="0" err="1"/>
              <a:t>می‌دهد</a:t>
            </a:r>
            <a:r>
              <a:rPr lang="fa-IR" dirty="0"/>
              <a:t> — که تأثیر آن کمتر از </a:t>
            </a:r>
            <a:r>
              <a:rPr lang="fa-IR" dirty="0" err="1"/>
              <a:t>پیش‌بینی</a:t>
            </a:r>
            <a:r>
              <a:rPr lang="fa-IR" dirty="0"/>
              <a:t> نگهبان زمین است.</a:t>
            </a:r>
          </a:p>
          <a:p>
            <a:endParaRPr lang="en-EE" dirty="0"/>
          </a:p>
        </p:txBody>
      </p:sp>
      <p:pic>
        <p:nvPicPr>
          <p:cNvPr id="19" name="Picture 18" descr="A logo on a black background&#10;&#10;Description automatically generated">
            <a:extLst>
              <a:ext uri="{FF2B5EF4-FFF2-40B4-BE49-F238E27FC236}">
                <a16:creationId xmlns:a16="http://schemas.microsoft.com/office/drawing/2014/main" id="{444A9A02-AEF0-05D1-CB7E-B8D3A48B9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849" y="4461263"/>
            <a:ext cx="2555234" cy="2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5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674</Words>
  <Application>Microsoft Macintosh PowerPoint</Application>
  <PresentationFormat>Widescreen</PresentationFormat>
  <Paragraphs>74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CoFo Brilliant</vt:lpstr>
      <vt:lpstr>Roboto</vt:lpstr>
      <vt:lpstr>Office Theme</vt:lpstr>
      <vt:lpstr>به روز رسانی پیش بینی 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قضیه بیز       Bayes’ theorem  </vt:lpstr>
      <vt:lpstr>بکارگیری قضیه بیز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34</cp:revision>
  <dcterms:created xsi:type="dcterms:W3CDTF">2024-11-14T17:21:55Z</dcterms:created>
  <dcterms:modified xsi:type="dcterms:W3CDTF">2025-01-26T20:44:35Z</dcterms:modified>
</cp:coreProperties>
</file>