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EFF"/>
    <a:srgbClr val="DA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1"/>
    <p:restoredTop sz="94792"/>
  </p:normalViewPr>
  <p:slideViewPr>
    <p:cSldViewPr snapToGrid="0">
      <p:cViewPr varScale="1">
        <p:scale>
          <a:sx n="84" d="100"/>
          <a:sy n="84" d="100"/>
        </p:scale>
        <p:origin x="19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6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05083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20.12.2024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84" y="780059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>
                <a:latin typeface="Roboto" panose="02000000000000000000" pitchFamily="2" charset="0"/>
              </a:rPr>
              <a:t>جمع و گروه بندی داده ها 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CoFo Brilliant"/>
              </a:rPr>
              <a:t>Group and Aggregate Data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هفتم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510506" y="6293543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23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34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i="0" dirty="0">
                <a:effectLst/>
                <a:latin typeface="__coFoBrilliantFont_744ae2"/>
              </a:rPr>
              <a:t>Exploring Data Visually</a:t>
            </a:r>
          </a:p>
          <a:p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4A6DCC42-AF4F-3E7E-30BC-25BF6D19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03" y="886878"/>
            <a:ext cx="4963189" cy="4593590"/>
          </a:xfrm>
          <a:prstGeom prst="rect">
            <a:avLst/>
          </a:prstGeom>
        </p:spPr>
      </p:pic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A17D4899-BE1B-9052-B587-AF81BBE0D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FE9EF564-507A-64EA-6CE4-82886A681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848B14-5FD1-94FA-4533-56EBBEC6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en-US" sz="6600" dirty="0" err="1"/>
              <a:t>گروه</a:t>
            </a:r>
            <a:r>
              <a:rPr lang="en-US" sz="6600" dirty="0"/>
              <a:t> </a:t>
            </a:r>
            <a:r>
              <a:rPr lang="en-US" sz="6600" dirty="0" err="1"/>
              <a:t>بندی</a:t>
            </a:r>
            <a:r>
              <a:rPr lang="en-US" sz="6600" dirty="0"/>
              <a:t> </a:t>
            </a:r>
            <a:r>
              <a:rPr lang="en-US" sz="6600" dirty="0" err="1"/>
              <a:t>بر</a:t>
            </a:r>
            <a:r>
              <a:rPr lang="en-US" sz="6600" dirty="0"/>
              <a:t> </a:t>
            </a:r>
            <a:r>
              <a:rPr lang="en-US" sz="6600" dirty="0" err="1"/>
              <a:t>اساس</a:t>
            </a:r>
            <a:r>
              <a:rPr lang="en-US" sz="6600" dirty="0"/>
              <a:t>  Offer ID 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1BE1CA7-2B69-D427-97C3-39C0F532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731345"/>
            <a:ext cx="3758184" cy="3376918"/>
          </a:xfrm>
          <a:prstGeom prst="rect">
            <a:avLst/>
          </a:prstGeom>
        </p:spPr>
      </p:pic>
      <p:pic>
        <p:nvPicPr>
          <p:cNvPr id="4" name="Picture 3" descr="A screenshot of a number&#10;&#10;Description automatically generated">
            <a:extLst>
              <a:ext uri="{FF2B5EF4-FFF2-40B4-BE49-F238E27FC236}">
                <a16:creationId xmlns:a16="http://schemas.microsoft.com/office/drawing/2014/main" id="{72E4FD59-1501-0B44-E80F-181074C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2735639"/>
            <a:ext cx="3758184" cy="336833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0604D7-D61B-F8A3-8612-A252154C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2767433"/>
            <a:ext cx="3758184" cy="3304742"/>
          </a:xfrm>
          <a:prstGeom prst="rect">
            <a:avLst/>
          </a:prstGeom>
        </p:spPr>
      </p:pic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490A77A4-E3F7-A76E-A9D9-A7526357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CDB15B0C-2134-BF60-EE38-F9A507A92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4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9488E0-07D0-FB0B-202A-3A0AA3B3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en-US" sz="6600" dirty="0" err="1"/>
              <a:t>گروه</a:t>
            </a:r>
            <a:r>
              <a:rPr lang="en-US" sz="6600" dirty="0"/>
              <a:t> </a:t>
            </a:r>
            <a:r>
              <a:rPr lang="en-US" sz="6600" dirty="0" err="1"/>
              <a:t>بندی</a:t>
            </a:r>
            <a:r>
              <a:rPr lang="en-US" sz="6600" dirty="0"/>
              <a:t> </a:t>
            </a:r>
            <a:r>
              <a:rPr lang="en-US" sz="6600" dirty="0" err="1"/>
              <a:t>بر</a:t>
            </a:r>
            <a:r>
              <a:rPr lang="en-US" sz="6600" dirty="0"/>
              <a:t> </a:t>
            </a:r>
            <a:r>
              <a:rPr lang="en-US" sz="6600" dirty="0" err="1"/>
              <a:t>اساس</a:t>
            </a:r>
            <a:r>
              <a:rPr lang="en-US" sz="6600" dirty="0"/>
              <a:t>  Event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523D5A6-87C6-2F99-A7F4-3C6C9496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44" y="2470741"/>
            <a:ext cx="3968008" cy="3605784"/>
          </a:xfrm>
          <a:prstGeom prst="rect">
            <a:avLst/>
          </a:prstGeom>
        </p:spPr>
      </p:pic>
      <p:pic>
        <p:nvPicPr>
          <p:cNvPr id="10" name="Picture 9" descr="A screenshot of a screen&#10;&#10;Description automatically generated">
            <a:extLst>
              <a:ext uri="{FF2B5EF4-FFF2-40B4-BE49-F238E27FC236}">
                <a16:creationId xmlns:a16="http://schemas.microsoft.com/office/drawing/2014/main" id="{A77030F9-7453-9BC7-4649-4DE9931D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618" y="2470741"/>
            <a:ext cx="4047138" cy="3605784"/>
          </a:xfrm>
          <a:prstGeom prst="rect">
            <a:avLst/>
          </a:prstGeom>
        </p:spPr>
      </p:pic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2C39757C-8CD2-5474-F478-5A0B13F1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FDC762BF-2D41-F1F4-3E53-71AF96069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590C2-1FB1-6967-A3C9-3CEBCA9C5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259" y="400414"/>
            <a:ext cx="3688080" cy="4776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E6DA7-F5EA-20ED-DA4C-CFE24B7A119B}"/>
              </a:ext>
            </a:extLst>
          </p:cNvPr>
          <p:cNvSpPr txBox="1"/>
          <p:nvPr/>
        </p:nvSpPr>
        <p:spPr>
          <a:xfrm>
            <a:off x="5636848" y="5260917"/>
            <a:ext cx="5309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spcBef>
                <a:spcPts val="375"/>
              </a:spcBef>
              <a:spcAft>
                <a:spcPts val="375"/>
              </a:spcAft>
            </a:pPr>
            <a:r>
              <a:rPr lang="fa-IR" b="0" i="0" dirty="0">
                <a:effectLst/>
                <a:latin typeface="Roboto" panose="02000000000000000000" pitchFamily="2" charset="0"/>
              </a:rPr>
              <a:t>چگونه امکان دارد هزینه برای پیشنهاد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fa-IR" b="0" i="0" dirty="0">
                <a:effectLst/>
                <a:latin typeface="Roboto" panose="02000000000000000000" pitchFamily="2" charset="0"/>
              </a:rPr>
              <a:t>تنها 8.81 دلار باشد؟</a:t>
            </a:r>
            <a:br>
              <a:rPr lang="fa-IR" b="0" i="0" dirty="0">
                <a:effectLst/>
                <a:latin typeface="Roboto" panose="02000000000000000000" pitchFamily="2" charset="0"/>
              </a:rPr>
            </a:br>
            <a:endParaRPr lang="fa-IR" b="0" i="0" dirty="0">
              <a:effectLst/>
              <a:latin typeface="Roboto" panose="02000000000000000000" pitchFamily="2" charset="0"/>
            </a:endParaRPr>
          </a:p>
          <a:p>
            <a:pPr algn="r" rtl="1">
              <a:spcBef>
                <a:spcPts val="375"/>
              </a:spcBef>
              <a:spcAft>
                <a:spcPts val="375"/>
              </a:spcAft>
            </a:pPr>
            <a:r>
              <a:rPr lang="fa-IR" b="0" i="0" dirty="0">
                <a:effectLst/>
                <a:latin typeface="Roboto" panose="02000000000000000000" pitchFamily="2" charset="0"/>
              </a:rPr>
              <a:t> &lt;5 دلار تخفیف وقتی 20 دلار خرج کردید.&gt; </a:t>
            </a:r>
          </a:p>
          <a:p>
            <a:pPr algn="r" rtl="1"/>
            <a:br>
              <a:rPr lang="fa-IR" dirty="0"/>
            </a:br>
            <a:endParaRPr lang="en-EE" dirty="0"/>
          </a:p>
        </p:txBody>
      </p:sp>
      <p:pic>
        <p:nvPicPr>
          <p:cNvPr id="8" name="Picture 7" descr="A screenshot of a screenshot of a number&#10;&#10;Description automatically generated">
            <a:extLst>
              <a:ext uri="{FF2B5EF4-FFF2-40B4-BE49-F238E27FC236}">
                <a16:creationId xmlns:a16="http://schemas.microsoft.com/office/drawing/2014/main" id="{AED6BF2F-F733-0399-6820-241364802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1" y="400414"/>
            <a:ext cx="5206875" cy="5592569"/>
          </a:xfrm>
          <a:prstGeom prst="rect">
            <a:avLst/>
          </a:prstGeom>
        </p:spPr>
      </p:pic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CD251B23-4065-73B3-31BC-07D4C819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F2F858DE-DA35-C36F-9E97-EBBBA6510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5B4523-F8C3-526F-2403-53AA1FCC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392" y="1253067"/>
            <a:ext cx="4366550" cy="4695217"/>
          </a:xfrm>
          <a:prstGeom prst="rect">
            <a:avLst/>
          </a:prstGeom>
        </p:spPr>
      </p:pic>
      <p:pic>
        <p:nvPicPr>
          <p:cNvPr id="7" name="Picture 6" descr="A screenshot of a screenshot of a number&#10;&#10;Description automatically generated">
            <a:extLst>
              <a:ext uri="{FF2B5EF4-FFF2-40B4-BE49-F238E27FC236}">
                <a16:creationId xmlns:a16="http://schemas.microsoft.com/office/drawing/2014/main" id="{8D82C614-219F-E978-7246-E0358B714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253067"/>
            <a:ext cx="4366550" cy="46899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D067E0-A7BA-7D8E-3725-A27189D2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867" y="-72496"/>
            <a:ext cx="10515600" cy="1325563"/>
          </a:xfrm>
        </p:spPr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ترکیب گروه بندی و فیلتر کردن </a:t>
            </a:r>
            <a:endParaRPr lang="en-EE" dirty="0"/>
          </a:p>
        </p:txBody>
      </p:sp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864B3F11-0290-357E-63AA-479FD302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FC480496-A0FC-7377-537C-55FD00834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3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2883-83AE-97DC-A6B7-FD6D304ED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653" y="169933"/>
            <a:ext cx="5303939" cy="564076"/>
          </a:xfrm>
        </p:spPr>
        <p:txBody>
          <a:bodyPr>
            <a:normAutofit fontScale="90000"/>
          </a:bodyPr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ایجاد یک متغیر جدید</a:t>
            </a:r>
            <a:endParaRPr lang="en-E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C1B30-71C0-6E7A-7E16-03EA2A9D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97" y="734009"/>
            <a:ext cx="2334420" cy="3487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D44D1-FEA2-0251-32F3-67D6A60FB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00" y="755988"/>
            <a:ext cx="7056897" cy="3455847"/>
          </a:xfrm>
          <a:prstGeom prst="rect">
            <a:avLst/>
          </a:prstGeom>
        </p:spPr>
      </p:pic>
      <p:pic>
        <p:nvPicPr>
          <p:cNvPr id="13" name="Picture 12" descr="A screenshot of a calculator&#10;&#10;Description automatically generated">
            <a:extLst>
              <a:ext uri="{FF2B5EF4-FFF2-40B4-BE49-F238E27FC236}">
                <a16:creationId xmlns:a16="http://schemas.microsoft.com/office/drawing/2014/main" id="{3ED6F314-3C1E-9FDC-0E13-82D1A1D82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617" y="1298084"/>
            <a:ext cx="1456566" cy="29416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A3B904-CC92-D733-9170-F6C49689FE73}"/>
              </a:ext>
            </a:extLst>
          </p:cNvPr>
          <p:cNvSpPr/>
          <p:nvPr/>
        </p:nvSpPr>
        <p:spPr>
          <a:xfrm>
            <a:off x="9675617" y="734009"/>
            <a:ext cx="1456563" cy="564075"/>
          </a:xfrm>
          <a:prstGeom prst="rect">
            <a:avLst/>
          </a:prstGeom>
          <a:solidFill>
            <a:srgbClr val="DAE3FF"/>
          </a:solidFill>
          <a:ln>
            <a:solidFill>
              <a:srgbClr val="DAE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r>
              <a:rPr lang="en-US" sz="14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Revenue / Offer</a:t>
            </a:r>
            <a:endParaRPr lang="en-EE" sz="14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98E603-2BFA-1928-A02B-7DAE941768DD}"/>
              </a:ext>
            </a:extLst>
          </p:cNvPr>
          <p:cNvCxnSpPr>
            <a:cxnSpLocks/>
          </p:cNvCxnSpPr>
          <p:nvPr/>
        </p:nvCxnSpPr>
        <p:spPr>
          <a:xfrm flipV="1">
            <a:off x="9675617" y="734009"/>
            <a:ext cx="0" cy="564075"/>
          </a:xfrm>
          <a:prstGeom prst="line">
            <a:avLst/>
          </a:prstGeom>
          <a:ln>
            <a:solidFill>
              <a:srgbClr val="ACBE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3FCE78-478D-7C20-5227-6B2019237876}"/>
              </a:ext>
            </a:extLst>
          </p:cNvPr>
          <p:cNvCxnSpPr>
            <a:cxnSpLocks/>
          </p:cNvCxnSpPr>
          <p:nvPr/>
        </p:nvCxnSpPr>
        <p:spPr>
          <a:xfrm>
            <a:off x="9675617" y="1298084"/>
            <a:ext cx="1456566" cy="0"/>
          </a:xfrm>
          <a:prstGeom prst="line">
            <a:avLst/>
          </a:prstGeom>
          <a:ln>
            <a:solidFill>
              <a:srgbClr val="ACBE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FE1B763C-9FDD-1BC4-1DB6-9C0A15216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558" y="4335414"/>
            <a:ext cx="2824328" cy="2383733"/>
          </a:xfrm>
          <a:prstGeom prst="rect">
            <a:avLst/>
          </a:prstGeom>
        </p:spPr>
      </p:pic>
      <p:pic>
        <p:nvPicPr>
          <p:cNvPr id="25" name="Picture 24" descr="A graph of orange bars&#10;&#10;Description automatically generated">
            <a:extLst>
              <a:ext uri="{FF2B5EF4-FFF2-40B4-BE49-F238E27FC236}">
                <a16:creationId xmlns:a16="http://schemas.microsoft.com/office/drawing/2014/main" id="{D88F1AE2-710A-B004-E199-DBA9548D4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929" y="4335414"/>
            <a:ext cx="2824328" cy="2409325"/>
          </a:xfrm>
          <a:prstGeom prst="rect">
            <a:avLst/>
          </a:prstGeom>
        </p:spPr>
      </p:pic>
      <p:pic>
        <p:nvPicPr>
          <p:cNvPr id="3" name="Picture 2" descr="Brilliant: Learn by doing - Apps on Google Play">
            <a:extLst>
              <a:ext uri="{FF2B5EF4-FFF2-40B4-BE49-F238E27FC236}">
                <a16:creationId xmlns:a16="http://schemas.microsoft.com/office/drawing/2014/main" id="{BC0AF82C-99AC-058E-2362-0F12E398B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0817782D-E25E-9B6E-C2D6-7C92C757F2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creen Recording 2024-12-19 at 13.49.44">
            <a:hlinkClick r:id="" action="ppaction://media"/>
            <a:extLst>
              <a:ext uri="{FF2B5EF4-FFF2-40B4-BE49-F238E27FC236}">
                <a16:creationId xmlns:a16="http://schemas.microsoft.com/office/drawing/2014/main" id="{6D33AD27-97C2-B971-E2FA-3B5A27D8BFB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95801" y="496788"/>
            <a:ext cx="6642100" cy="5588000"/>
          </a:xfrm>
          <a:prstGeom prst="rect">
            <a:avLst/>
          </a:prstGeom>
        </p:spPr>
      </p:pic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B58E12C2-3760-A107-B81D-402B1A9A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3E761CDF-6445-AD72-B88A-2932C6A32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B2AA33-2709-18F8-ECD5-10F24C90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</TotalTime>
  <Words>83</Words>
  <Application>Microsoft Macintosh PowerPoint</Application>
  <PresentationFormat>Widescreen</PresentationFormat>
  <Paragraphs>18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__coFoBrilliantFont_744ae2</vt:lpstr>
      <vt:lpstr>Aptos</vt:lpstr>
      <vt:lpstr>Aptos Display</vt:lpstr>
      <vt:lpstr>Arial</vt:lpstr>
      <vt:lpstr>Calibri</vt:lpstr>
      <vt:lpstr>CoFo Brilliant</vt:lpstr>
      <vt:lpstr>Roboto</vt:lpstr>
      <vt:lpstr>Office Theme</vt:lpstr>
      <vt:lpstr>جمع و گروه بندی داده ها </vt:lpstr>
      <vt:lpstr>PowerPoint Presentation</vt:lpstr>
      <vt:lpstr>گروه بندی بر اساس  Offer ID </vt:lpstr>
      <vt:lpstr>گروه بندی بر اساس  Event </vt:lpstr>
      <vt:lpstr>PowerPoint Presentation</vt:lpstr>
      <vt:lpstr>ترکیب گروه بندی و فیلتر کردن </vt:lpstr>
      <vt:lpstr>ایجاد یک متغیر جدید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23</cp:revision>
  <dcterms:created xsi:type="dcterms:W3CDTF">2024-11-14T17:21:55Z</dcterms:created>
  <dcterms:modified xsi:type="dcterms:W3CDTF">2024-12-20T11:43:36Z</dcterms:modified>
</cp:coreProperties>
</file>