
<file path=[Content_Types].xml><?xml version="1.0" encoding="utf-8"?>
<Types xmlns="http://schemas.openxmlformats.org/package/2006/content-types">
  <Default Extension="jpeg" ContentType="image/jpeg"/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84C9"/>
    <a:srgbClr val="FFBC84"/>
    <a:srgbClr val="9EAE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8"/>
    <p:restoredTop sz="94553"/>
  </p:normalViewPr>
  <p:slideViewPr>
    <p:cSldViewPr snapToGrid="0">
      <p:cViewPr varScale="1">
        <p:scale>
          <a:sx n="101" d="100"/>
          <a:sy n="101" d="100"/>
        </p:scale>
        <p:origin x="224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97114-0730-C549-8775-022000231614}" type="datetimeFigureOut">
              <a:rPr lang="en-EE" smtClean="0"/>
              <a:t>22.05.2025</a:t>
            </a:fld>
            <a:endParaRPr lang="en-E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E9929-4663-9E4B-80F4-8F7DCE85EEA0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566477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en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E9929-4663-9E4B-80F4-8F7DCE85EEA0}" type="slidenum">
              <a:rPr lang="en-EE" smtClean="0"/>
              <a:t>1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2180185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E9929-4663-9E4B-80F4-8F7DCE85EEA0}" type="slidenum">
              <a:rPr lang="en-EE" smtClean="0"/>
              <a:t>6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291419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22.05.2025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878960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22.05.2025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657986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22.05.2025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542842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22.05.2025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849344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22.05.2025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106926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22.05.2025</a:t>
            </a:fld>
            <a:endParaRPr lang="en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45695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22.05.2025</a:t>
            </a:fld>
            <a:endParaRPr lang="en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517254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22.05.2025</a:t>
            </a:fld>
            <a:endParaRPr lang="en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426239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22.05.2025</a:t>
            </a:fld>
            <a:endParaRPr lang="en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157668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22.05.2025</a:t>
            </a:fld>
            <a:endParaRPr lang="en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222676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22.05.2025</a:t>
            </a:fld>
            <a:endParaRPr lang="en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1799049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46BA7478-A19A-9540-9A96-0C096A7C5D2F}" type="datetimeFigureOut">
              <a:rPr lang="en-EE" smtClean="0"/>
              <a:t>22.05.2025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10201023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2.png"/><Relationship Id="rId2" Type="http://schemas.openxmlformats.org/officeDocument/2006/relationships/video" Target="../media/media2.mov"/><Relationship Id="rId1" Type="http://schemas.microsoft.com/office/2007/relationships/media" Target="../media/media2.mov"/><Relationship Id="rId6" Type="http://schemas.openxmlformats.org/officeDocument/2006/relationships/image" Target="../media/image11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BA3171-FD04-01F0-D7AA-96A371FA0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4318" y="647982"/>
            <a:ext cx="5200379" cy="3566160"/>
          </a:xfrm>
        </p:spPr>
        <p:txBody>
          <a:bodyPr anchor="b">
            <a:normAutofit/>
          </a:bodyPr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sz="4000" dirty="0"/>
              <a:t>متغیر رسته ای</a:t>
            </a:r>
            <a:endParaRPr lang="en-EE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9931F0-0BC9-6CF2-E581-31B43DD52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051578" y="4554098"/>
            <a:ext cx="6785783" cy="1572768"/>
          </a:xfrm>
        </p:spPr>
        <p:txBody>
          <a:bodyPr>
            <a:normAutofit/>
          </a:bodyPr>
          <a:lstStyle/>
          <a:p>
            <a:r>
              <a:rPr lang="en-US" sz="2800" dirty="0"/>
              <a:t>Categorical variable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5ED2E5-4EB0-56EF-135C-4D723B9B8348}"/>
              </a:ext>
            </a:extLst>
          </p:cNvPr>
          <p:cNvSpPr txBox="1"/>
          <p:nvPr/>
        </p:nvSpPr>
        <p:spPr>
          <a:xfrm>
            <a:off x="1534510" y="1219199"/>
            <a:ext cx="2279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فصل چهارم – </a:t>
            </a:r>
            <a:r>
              <a:rPr lang="fa-IR"/>
              <a:t>درس پانزدهم</a:t>
            </a:r>
            <a:endParaRPr lang="en-E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3897BA-7716-F8B7-A96E-D40D0AFAF08C}"/>
              </a:ext>
            </a:extLst>
          </p:cNvPr>
          <p:cNvSpPr txBox="1"/>
          <p:nvPr/>
        </p:nvSpPr>
        <p:spPr>
          <a:xfrm>
            <a:off x="7090583" y="6293543"/>
            <a:ext cx="3034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/>
              <a:t>نام فصل : ساخت مدل های </a:t>
            </a:r>
            <a:r>
              <a:rPr lang="fa-IR" dirty="0" err="1"/>
              <a:t>رگرسیونی</a:t>
            </a:r>
            <a:endParaRPr lang="en-E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97BA73-FEEE-8CDC-5CCE-F4ACCAB13C05}"/>
              </a:ext>
            </a:extLst>
          </p:cNvPr>
          <p:cNvSpPr txBox="1"/>
          <p:nvPr/>
        </p:nvSpPr>
        <p:spPr>
          <a:xfrm>
            <a:off x="10373932" y="6298473"/>
            <a:ext cx="1462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000" dirty="0"/>
              <a:t>دوره تحلیل داده</a:t>
            </a:r>
            <a:endParaRPr lang="en-EE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3DB5B8-F01E-7193-8857-5854BFE81E05}"/>
              </a:ext>
            </a:extLst>
          </p:cNvPr>
          <p:cNvSpPr txBox="1"/>
          <p:nvPr/>
        </p:nvSpPr>
        <p:spPr>
          <a:xfrm>
            <a:off x="414912" y="6378168"/>
            <a:ext cx="1536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r>
              <a:rPr lang="en-EE" dirty="0"/>
              <a:t>Data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0AD403-D9EC-2E56-0052-5FD330DFB65F}"/>
              </a:ext>
            </a:extLst>
          </p:cNvPr>
          <p:cNvSpPr txBox="1"/>
          <p:nvPr/>
        </p:nvSpPr>
        <p:spPr>
          <a:xfrm>
            <a:off x="2289157" y="6368586"/>
            <a:ext cx="3960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E" dirty="0"/>
              <a:t>Chapter: </a:t>
            </a:r>
            <a:r>
              <a:rPr lang="en-GB" sz="1800" b="0" i="0" dirty="0">
                <a:effectLst/>
                <a:latin typeface="Roboto" panose="02000000000000000000" pitchFamily="2" charset="0"/>
              </a:rPr>
              <a:t>Building Regression Models</a:t>
            </a:r>
            <a:endParaRPr lang="en-EE" dirty="0"/>
          </a:p>
        </p:txBody>
      </p:sp>
      <p:pic>
        <p:nvPicPr>
          <p:cNvPr id="11" name="Picture 10" descr="A logo on a black background&#10;&#10;Description automatically generated">
            <a:extLst>
              <a:ext uri="{FF2B5EF4-FFF2-40B4-BE49-F238E27FC236}">
                <a16:creationId xmlns:a16="http://schemas.microsoft.com/office/drawing/2014/main" id="{10A4E5C9-3ACB-4D76-D01F-CD6812496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957" y="0"/>
            <a:ext cx="7422986" cy="7422986"/>
          </a:xfrm>
          <a:prstGeom prst="rect">
            <a:avLst/>
          </a:prstGeom>
        </p:spPr>
      </p:pic>
      <p:pic>
        <p:nvPicPr>
          <p:cNvPr id="13" name="Picture 12" descr="A green and white logo&#10;&#10;AI-generated content may be incorrect.">
            <a:extLst>
              <a:ext uri="{FF2B5EF4-FFF2-40B4-BE49-F238E27FC236}">
                <a16:creationId xmlns:a16="http://schemas.microsoft.com/office/drawing/2014/main" id="{7F8CC7DB-120E-225F-6C8D-9ED1844D6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4453" y="5960100"/>
            <a:ext cx="8255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36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9F94D50-E652-6C64-EFBD-230EB8F6B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24301"/>
            <a:ext cx="5846086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262A42E-4407-3536-28E9-C06E2D68F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024" y="662939"/>
            <a:ext cx="4415556" cy="4250215"/>
          </a:xfrm>
          <a:prstGeom prst="rect">
            <a:avLst/>
          </a:prstGeom>
        </p:spPr>
      </p:pic>
      <p:pic>
        <p:nvPicPr>
          <p:cNvPr id="6" name="Picture 5" descr="A logo on a black background&#10;&#10;Description automatically generated">
            <a:extLst>
              <a:ext uri="{FF2B5EF4-FFF2-40B4-BE49-F238E27FC236}">
                <a16:creationId xmlns:a16="http://schemas.microsoft.com/office/drawing/2014/main" id="{38D760BA-731E-FE65-DE02-7BE7C76D53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3594" y="3924301"/>
            <a:ext cx="3993986" cy="3993986"/>
          </a:xfrm>
          <a:prstGeom prst="rect">
            <a:avLst/>
          </a:prstGeom>
        </p:spPr>
      </p:pic>
      <p:sp>
        <p:nvSpPr>
          <p:cNvPr id="7" name="Frame 6">
            <a:extLst>
              <a:ext uri="{FF2B5EF4-FFF2-40B4-BE49-F238E27FC236}">
                <a16:creationId xmlns:a16="http://schemas.microsoft.com/office/drawing/2014/main" id="{02D9DAA0-9D6E-89FA-80BB-18561F913EE3}"/>
              </a:ext>
            </a:extLst>
          </p:cNvPr>
          <p:cNvSpPr/>
          <p:nvPr/>
        </p:nvSpPr>
        <p:spPr>
          <a:xfrm>
            <a:off x="9362660" y="589721"/>
            <a:ext cx="1754919" cy="4386469"/>
          </a:xfrm>
          <a:prstGeom prst="frame">
            <a:avLst>
              <a:gd name="adj1" fmla="val 2861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en-E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721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6ADA7-981F-8594-ECA2-521085813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/>
              <a:t>متغیر </a:t>
            </a:r>
            <a:r>
              <a:rPr lang="fa-IR" dirty="0" err="1"/>
              <a:t>باینری</a:t>
            </a:r>
            <a:r>
              <a:rPr lang="fa-IR" dirty="0"/>
              <a:t>   					</a:t>
            </a:r>
            <a:r>
              <a:rPr lang="en-GB" dirty="0"/>
              <a:t>Binary Variables</a:t>
            </a:r>
            <a:endParaRPr lang="en-EE" dirty="0"/>
          </a:p>
        </p:txBody>
      </p:sp>
      <p:pic>
        <p:nvPicPr>
          <p:cNvPr id="7" name="Picture 6" descr="A screenshot of a table&#10;&#10;AI-generated content may be incorrect.">
            <a:extLst>
              <a:ext uri="{FF2B5EF4-FFF2-40B4-BE49-F238E27FC236}">
                <a16:creationId xmlns:a16="http://schemas.microsoft.com/office/drawing/2014/main" id="{24C7C93A-0810-F8F4-F30D-FA5BC6584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287" y="2225657"/>
            <a:ext cx="4849191" cy="3653614"/>
          </a:xfrm>
          <a:prstGeom prst="rect">
            <a:avLst/>
          </a:prstGeom>
        </p:spPr>
      </p:pic>
      <p:pic>
        <p:nvPicPr>
          <p:cNvPr id="8" name="Picture 7" descr="A logo on a black background&#10;&#10;Description automatically generated">
            <a:extLst>
              <a:ext uri="{FF2B5EF4-FFF2-40B4-BE49-F238E27FC236}">
                <a16:creationId xmlns:a16="http://schemas.microsoft.com/office/drawing/2014/main" id="{B79A901B-E476-569E-05CF-1429F8B9F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9478" y="3429000"/>
            <a:ext cx="3993986" cy="399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398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a line and dots&#10;&#10;AI-generated content may be incorrect.">
            <a:extLst>
              <a:ext uri="{FF2B5EF4-FFF2-40B4-BE49-F238E27FC236}">
                <a16:creationId xmlns:a16="http://schemas.microsoft.com/office/drawing/2014/main" id="{0C82AE6D-FC13-C2DA-26B2-A07407043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4897" y="1205695"/>
            <a:ext cx="3517119" cy="4438004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graph with blue dots&#10;&#10;AI-generated content may be incorrect.">
            <a:extLst>
              <a:ext uri="{FF2B5EF4-FFF2-40B4-BE49-F238E27FC236}">
                <a16:creationId xmlns:a16="http://schemas.microsoft.com/office/drawing/2014/main" id="{4F6389A7-8872-4DA7-E205-653063567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276" y="1208157"/>
            <a:ext cx="3537345" cy="4435542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graph with red dots&#10;&#10;AI-generated content may be incorrect.">
            <a:extLst>
              <a:ext uri="{FF2B5EF4-FFF2-40B4-BE49-F238E27FC236}">
                <a16:creationId xmlns:a16="http://schemas.microsoft.com/office/drawing/2014/main" id="{5BF641F0-26D4-3CA4-F932-63F1278BC4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7440" y="1219649"/>
            <a:ext cx="3517120" cy="4424050"/>
          </a:xfrm>
          <a:prstGeom prst="rect">
            <a:avLst/>
          </a:prstGeom>
        </p:spPr>
      </p:pic>
      <p:pic>
        <p:nvPicPr>
          <p:cNvPr id="2" name="Picture 1" descr="A logo on a black background&#10;&#10;Description automatically generated">
            <a:extLst>
              <a:ext uri="{FF2B5EF4-FFF2-40B4-BE49-F238E27FC236}">
                <a16:creationId xmlns:a16="http://schemas.microsoft.com/office/drawing/2014/main" id="{7D65DFED-340D-0FE9-E9CC-1BAE84E9A5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63915" y="5284114"/>
            <a:ext cx="2138872" cy="213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12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creen Recording 2025-05-18 at 23.55.58">
            <a:hlinkClick r:id="" action="ppaction://media"/>
            <a:extLst>
              <a:ext uri="{FF2B5EF4-FFF2-40B4-BE49-F238E27FC236}">
                <a16:creationId xmlns:a16="http://schemas.microsoft.com/office/drawing/2014/main" id="{FED949E6-07C0-A7CD-14DC-4085ACCE5A2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34163" y="733529"/>
            <a:ext cx="4449335" cy="55681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DD704F-935B-9CEA-D443-10A9A26AB1BB}"/>
              </a:ext>
            </a:extLst>
          </p:cNvPr>
          <p:cNvSpPr txBox="1"/>
          <p:nvPr/>
        </p:nvSpPr>
        <p:spPr>
          <a:xfrm>
            <a:off x="5700235" y="1265034"/>
            <a:ext cx="6341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افزودن هر سه متغیر به ‌جای فقط دو تا، هیچ تفاوتی در پیش ‌بینی ‌ها ایجاد </a:t>
            </a:r>
            <a:r>
              <a:rPr lang="fa-IR" dirty="0" err="1"/>
              <a:t>نمی</a:t>
            </a:r>
            <a:r>
              <a:rPr lang="fa-IR" dirty="0"/>
              <a:t> ‌کند.</a:t>
            </a:r>
            <a:endParaRPr lang="en-E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C1AECD-BC59-6E51-7BF0-AF2D1C9D0304}"/>
              </a:ext>
            </a:extLst>
          </p:cNvPr>
          <p:cNvSpPr txBox="1"/>
          <p:nvPr/>
        </p:nvSpPr>
        <p:spPr>
          <a:xfrm>
            <a:off x="5071015" y="1852863"/>
            <a:ext cx="37850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متغیر سوم هیچ اطلاعات جدیدی اضافه </a:t>
            </a:r>
            <a:r>
              <a:rPr lang="fa-IR" dirty="0" err="1"/>
              <a:t>نمی</a:t>
            </a:r>
            <a:r>
              <a:rPr lang="fa-IR" dirty="0"/>
              <a:t> کند.</a:t>
            </a:r>
          </a:p>
          <a:p>
            <a:br>
              <a:rPr lang="fa-IR" dirty="0"/>
            </a:br>
            <a:endParaRPr lang="en-EE" dirty="0"/>
          </a:p>
        </p:txBody>
      </p:sp>
      <p:pic>
        <p:nvPicPr>
          <p:cNvPr id="8" name="Picture 7" descr="A screenshot of a grid&#10;&#10;AI-generated content may be incorrect.">
            <a:extLst>
              <a:ext uri="{FF2B5EF4-FFF2-40B4-BE49-F238E27FC236}">
                <a16:creationId xmlns:a16="http://schemas.microsoft.com/office/drawing/2014/main" id="{941902C8-58C7-B8AA-0582-19BB7A2FF3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0235" y="2414336"/>
            <a:ext cx="2335430" cy="2506913"/>
          </a:xfrm>
          <a:prstGeom prst="rect">
            <a:avLst/>
          </a:prstGeom>
        </p:spPr>
      </p:pic>
      <p:pic>
        <p:nvPicPr>
          <p:cNvPr id="9" name="Picture 8" descr="A logo on a black background&#10;&#10;Description automatically generated">
            <a:extLst>
              <a:ext uri="{FF2B5EF4-FFF2-40B4-BE49-F238E27FC236}">
                <a16:creationId xmlns:a16="http://schemas.microsoft.com/office/drawing/2014/main" id="{60142C59-284D-94F4-3797-8BCEC6C481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6026" y="3958050"/>
            <a:ext cx="3993986" cy="399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80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3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8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817B4B8-5E01-4B44-BC25-876D56C12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0"/>
            <a:ext cx="0" cy="32004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logo on a black background&#10;&#10;Description automatically generated">
            <a:extLst>
              <a:ext uri="{FF2B5EF4-FFF2-40B4-BE49-F238E27FC236}">
                <a16:creationId xmlns:a16="http://schemas.microsoft.com/office/drawing/2014/main" id="{8F385291-48B5-B9FB-E360-7177D0718B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723" y="-842746"/>
            <a:ext cx="5472908" cy="5472908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683D1A4-93E5-4A4D-B103-8223A220E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21742" y="3200400"/>
            <a:ext cx="0" cy="36576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0E8ABF4-C289-489E-BEFB-3077F9D9C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52330" y="3200400"/>
            <a:ext cx="0" cy="36576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989CFA0-35DD-4943-B365-488C66B9B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3609790" y="3197412"/>
            <a:ext cx="4956048" cy="175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88AD040-1A2B-4FB4-A345-7B9F3E5ED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3994133"/>
            <a:ext cx="3602736" cy="175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23B704A-724B-41D6-8F33-76939E727D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534400" y="3994133"/>
            <a:ext cx="3657600" cy="1754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Screen Recording 2025-05-19 at 00.43.26">
            <a:hlinkClick r:id="" action="ppaction://media"/>
            <a:extLst>
              <a:ext uri="{FF2B5EF4-FFF2-40B4-BE49-F238E27FC236}">
                <a16:creationId xmlns:a16="http://schemas.microsoft.com/office/drawing/2014/main" id="{6D948C80-AD30-5059-4996-DB952606DFD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737988" y="3279270"/>
            <a:ext cx="4702626" cy="3513325"/>
          </a:xfrm>
          <a:prstGeom prst="rect">
            <a:avLst/>
          </a:prstGeom>
        </p:spPr>
      </p:pic>
      <p:pic>
        <p:nvPicPr>
          <p:cNvPr id="15" name="Picture 14" descr="A screenshot of a math problem&#10;&#10;AI-generated content may be incorrect.">
            <a:extLst>
              <a:ext uri="{FF2B5EF4-FFF2-40B4-BE49-F238E27FC236}">
                <a16:creationId xmlns:a16="http://schemas.microsoft.com/office/drawing/2014/main" id="{147761B9-6DEE-F78B-936C-C8B3181483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77810" y="4092207"/>
            <a:ext cx="3388711" cy="269688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12A571A-4612-DB7C-BBCD-E079CA0786EA}"/>
              </a:ext>
            </a:extLst>
          </p:cNvPr>
          <p:cNvSpPr txBox="1"/>
          <p:nvPr/>
        </p:nvSpPr>
        <p:spPr>
          <a:xfrm>
            <a:off x="6172354" y="497003"/>
            <a:ext cx="58226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b="1" dirty="0"/>
              <a:t>چه تفاوت قیمتی بین یک خانه شهری (</a:t>
            </a:r>
            <a:r>
              <a:rPr lang="en-US" sz="1600" b="1" dirty="0"/>
              <a:t>urban</a:t>
            </a:r>
            <a:r>
              <a:rPr lang="fa-IR" sz="1600" b="1" dirty="0"/>
              <a:t>) و روستایی (</a:t>
            </a:r>
            <a:r>
              <a:rPr lang="en-US" sz="1600" b="1" dirty="0"/>
              <a:t>rural</a:t>
            </a:r>
            <a:r>
              <a:rPr lang="fa-IR" sz="1600" b="1" dirty="0"/>
              <a:t>) با اندازه یکسان پیش‌ بینی می ‌شود؟</a:t>
            </a:r>
            <a:endParaRPr lang="fa-IR" sz="1600" dirty="0"/>
          </a:p>
          <a:p>
            <a:pPr marL="0" algn="r" defTabSz="457200" rtl="1" eaLnBrk="1" latinLnBrk="0" hangingPunct="1"/>
            <a:endParaRPr lang="en-EE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6B8484-D975-2CEC-33AB-48A5FFCA2975}"/>
              </a:ext>
            </a:extLst>
          </p:cNvPr>
          <p:cNvSpPr txBox="1"/>
          <p:nvPr/>
        </p:nvSpPr>
        <p:spPr>
          <a:xfrm>
            <a:off x="9553363" y="1066965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E" dirty="0"/>
              <a:t>$210K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091D0E-00EF-7878-35A9-D78D9DDFE577}"/>
              </a:ext>
            </a:extLst>
          </p:cNvPr>
          <p:cNvSpPr txBox="1"/>
          <p:nvPr/>
        </p:nvSpPr>
        <p:spPr>
          <a:xfrm>
            <a:off x="6172354" y="1737736"/>
            <a:ext cx="60196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1600" dirty="0"/>
              <a:t>یک کارمند </a:t>
            </a:r>
            <a:r>
              <a:rPr lang="fa-IR" sz="1600" dirty="0" err="1"/>
              <a:t>دورکار</a:t>
            </a:r>
            <a:r>
              <a:rPr lang="fa-IR" sz="1600" dirty="0"/>
              <a:t> خانه شهری خود را در به قیمت ۶۰۰ هزار دلار می ‌</a:t>
            </a:r>
            <a:r>
              <a:rPr lang="fa-IR" sz="1600" dirty="0" err="1"/>
              <a:t>فروشد</a:t>
            </a:r>
            <a:r>
              <a:rPr lang="fa-IR" sz="1600" dirty="0"/>
              <a:t>. حالا اگر بخواهد خانه‌ ای با اندازه مشابه در منطقه‌ ای روستایی از بخرد، باید انتظار داشته باشد چقدر پرداخت کند؟</a:t>
            </a:r>
            <a:endParaRPr lang="en-EE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A8BDC9-75D7-8E25-8B34-0F5CE6ED2F33}"/>
              </a:ext>
            </a:extLst>
          </p:cNvPr>
          <p:cNvSpPr txBox="1"/>
          <p:nvPr/>
        </p:nvSpPr>
        <p:spPr>
          <a:xfrm>
            <a:off x="9562328" y="2466385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E" dirty="0"/>
              <a:t>$390K</a:t>
            </a:r>
          </a:p>
        </p:txBody>
      </p:sp>
    </p:spTree>
    <p:extLst>
      <p:ext uri="{BB962C8B-B14F-4D97-AF65-F5344CB8AC3E}">
        <p14:creationId xmlns:p14="http://schemas.microsoft.com/office/powerpoint/2010/main" val="361242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433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9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4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1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96A7101-C79B-2815-6907-3E1808842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361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11734</TotalTime>
  <Words>134</Words>
  <Application>Microsoft Macintosh PowerPoint</Application>
  <PresentationFormat>Widescreen</PresentationFormat>
  <Paragraphs>17</Paragraphs>
  <Slides>7</Slides>
  <Notes>2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Roboto</vt:lpstr>
      <vt:lpstr>Office Theme</vt:lpstr>
      <vt:lpstr>متغیر رسته ای</vt:lpstr>
      <vt:lpstr>PowerPoint Presentation</vt:lpstr>
      <vt:lpstr>متغیر باینری        Binary Variables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Mohammadhossein Bagheri</dc:creator>
  <cp:lastModifiedBy>Farzaneh Zareei</cp:lastModifiedBy>
  <cp:revision>80</cp:revision>
  <dcterms:created xsi:type="dcterms:W3CDTF">2024-11-14T17:21:55Z</dcterms:created>
  <dcterms:modified xsi:type="dcterms:W3CDTF">2025-05-22T21:01:10Z</dcterms:modified>
</cp:coreProperties>
</file>