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70"/>
    <p:restoredTop sz="94558"/>
  </p:normalViewPr>
  <p:slideViewPr>
    <p:cSldViewPr snapToGrid="0">
      <p:cViewPr varScale="1">
        <p:scale>
          <a:sx n="105" d="100"/>
          <a:sy n="105" d="100"/>
        </p:scale>
        <p:origin x="192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E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997114-0730-C549-8775-022000231614}" type="datetimeFigureOut">
              <a:rPr lang="en-EE" smtClean="0"/>
              <a:t>26.03.2025</a:t>
            </a:fld>
            <a:endParaRPr lang="en-E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E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E9929-4663-9E4B-80F4-8F7DCE85EEA0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566477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/>
            <a:endParaRPr lang="en-E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0E9929-4663-9E4B-80F4-8F7DCE85EEA0}" type="slidenum">
              <a:rPr lang="en-EE" smtClean="0"/>
              <a:t>1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2180185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26.03.2025</a:t>
            </a:fld>
            <a:endParaRPr lang="en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878960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26.03.2025</a:t>
            </a:fld>
            <a:endParaRPr lang="en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657986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26.03.2025</a:t>
            </a:fld>
            <a:endParaRPr lang="en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542842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26.03.2025</a:t>
            </a:fld>
            <a:endParaRPr lang="en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849344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26.03.2025</a:t>
            </a:fld>
            <a:endParaRPr lang="en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1069262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26.03.2025</a:t>
            </a:fld>
            <a:endParaRPr lang="en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345695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26.03.2025</a:t>
            </a:fld>
            <a:endParaRPr lang="en-E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517254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26.03.2025</a:t>
            </a:fld>
            <a:endParaRPr lang="en-E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3426239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26.03.2025</a:t>
            </a:fld>
            <a:endParaRPr lang="en-E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3157668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26.03.2025</a:t>
            </a:fld>
            <a:endParaRPr lang="en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3222676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26.03.2025</a:t>
            </a:fld>
            <a:endParaRPr lang="en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1799049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46BA7478-A19A-9540-9A96-0C096A7C5D2F}" type="datetimeFigureOut">
              <a:rPr lang="en-EE" smtClean="0"/>
              <a:t>26.03.2025</a:t>
            </a:fld>
            <a:endParaRPr lang="en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10201023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BA3171-FD04-01F0-D7AA-96A371FA07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9574" y="803057"/>
            <a:ext cx="5200379" cy="3566160"/>
          </a:xfrm>
        </p:spPr>
        <p:txBody>
          <a:bodyPr anchor="b">
            <a:normAutofit/>
          </a:bodyPr>
          <a:lstStyle/>
          <a:p>
            <a: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fa-IR" sz="4000" dirty="0" err="1"/>
              <a:t>رگرسیون</a:t>
            </a:r>
            <a:r>
              <a:rPr lang="fa-IR" sz="4000" dirty="0"/>
              <a:t> و پیش بینی</a:t>
            </a:r>
            <a:endParaRPr lang="en-EE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9931F0-0BC9-6CF2-E581-31B43DD522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89366" y="4565563"/>
            <a:ext cx="5193323" cy="1572768"/>
          </a:xfrm>
        </p:spPr>
        <p:txBody>
          <a:bodyPr>
            <a:normAutofit/>
          </a:bodyPr>
          <a:lstStyle/>
          <a:p>
            <a:r>
              <a:rPr lang="en-GB" sz="2800" dirty="0"/>
              <a:t>Regression and Prediction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5ED2E5-4EB0-56EF-135C-4D723B9B8348}"/>
              </a:ext>
            </a:extLst>
          </p:cNvPr>
          <p:cNvSpPr txBox="1"/>
          <p:nvPr/>
        </p:nvSpPr>
        <p:spPr>
          <a:xfrm>
            <a:off x="1534510" y="1219199"/>
            <a:ext cx="2053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/>
              <a:t>فصل چهارم – درس پنجم</a:t>
            </a:r>
            <a:endParaRPr lang="en-E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3897BA-7716-F8B7-A96E-D40D0AFAF08C}"/>
              </a:ext>
            </a:extLst>
          </p:cNvPr>
          <p:cNvSpPr txBox="1"/>
          <p:nvPr/>
        </p:nvSpPr>
        <p:spPr>
          <a:xfrm>
            <a:off x="7090583" y="6293543"/>
            <a:ext cx="3034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dirty="0"/>
              <a:t>نام فصل : ساخت مدل های </a:t>
            </a:r>
            <a:r>
              <a:rPr lang="fa-IR" dirty="0" err="1"/>
              <a:t>رگرسیونی</a:t>
            </a:r>
            <a:endParaRPr lang="en-E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97BA73-FEEE-8CDC-5CCE-F4ACCAB13C05}"/>
              </a:ext>
            </a:extLst>
          </p:cNvPr>
          <p:cNvSpPr txBox="1"/>
          <p:nvPr/>
        </p:nvSpPr>
        <p:spPr>
          <a:xfrm>
            <a:off x="10373932" y="6298473"/>
            <a:ext cx="14622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000" dirty="0"/>
              <a:t>دوره تحلیل داده</a:t>
            </a:r>
            <a:endParaRPr lang="en-EE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3DB5B8-F01E-7193-8857-5854BFE81E05}"/>
              </a:ext>
            </a:extLst>
          </p:cNvPr>
          <p:cNvSpPr txBox="1"/>
          <p:nvPr/>
        </p:nvSpPr>
        <p:spPr>
          <a:xfrm>
            <a:off x="414912" y="6378168"/>
            <a:ext cx="1536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457200" rtl="1" eaLnBrk="1" latinLnBrk="0" hangingPunct="1"/>
            <a:r>
              <a:rPr lang="en-EE" dirty="0"/>
              <a:t>Data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0AD403-D9EC-2E56-0052-5FD330DFB65F}"/>
              </a:ext>
            </a:extLst>
          </p:cNvPr>
          <p:cNvSpPr txBox="1"/>
          <p:nvPr/>
        </p:nvSpPr>
        <p:spPr>
          <a:xfrm>
            <a:off x="2289157" y="6368586"/>
            <a:ext cx="3960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E" dirty="0"/>
              <a:t>Chapter: </a:t>
            </a:r>
            <a:r>
              <a:rPr lang="en-GB" sz="1800" b="0" i="0" dirty="0">
                <a:effectLst/>
                <a:latin typeface="Roboto" panose="02000000000000000000" pitchFamily="2" charset="0"/>
              </a:rPr>
              <a:t>Building Regression Models</a:t>
            </a:r>
            <a:endParaRPr lang="en-EE" dirty="0"/>
          </a:p>
        </p:txBody>
      </p:sp>
      <p:pic>
        <p:nvPicPr>
          <p:cNvPr id="11" name="Picture 10" descr="A logo on a black background&#10;&#10;Description automatically generated">
            <a:extLst>
              <a:ext uri="{FF2B5EF4-FFF2-40B4-BE49-F238E27FC236}">
                <a16:creationId xmlns:a16="http://schemas.microsoft.com/office/drawing/2014/main" id="{10A4E5C9-3ACB-4D76-D01F-CD6812496F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3957" y="0"/>
            <a:ext cx="7422986" cy="7422986"/>
          </a:xfrm>
          <a:prstGeom prst="rect">
            <a:avLst/>
          </a:prstGeom>
        </p:spPr>
      </p:pic>
      <p:pic>
        <p:nvPicPr>
          <p:cNvPr id="13" name="Picture 12" descr="A green and white logo&#10;&#10;AI-generated content may be incorrect.">
            <a:extLst>
              <a:ext uri="{FF2B5EF4-FFF2-40B4-BE49-F238E27FC236}">
                <a16:creationId xmlns:a16="http://schemas.microsoft.com/office/drawing/2014/main" id="{7F8CC7DB-120E-225F-6C8D-9ED1844D60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4453" y="5960100"/>
            <a:ext cx="8255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364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F90FDBD-A82E-A93C-63DE-9E7811655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818" y="0"/>
            <a:ext cx="115363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 descr="A logo on a black background&#10;&#10;Description automatically generated">
            <a:extLst>
              <a:ext uri="{FF2B5EF4-FFF2-40B4-BE49-F238E27FC236}">
                <a16:creationId xmlns:a16="http://schemas.microsoft.com/office/drawing/2014/main" id="{6826CBDC-3B1B-4FF3-2872-0754E5D339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70689" y="524256"/>
            <a:ext cx="3370751" cy="3370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418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showing the temperature of a temperature&#10;&#10;AI-generated content may be incorrect.">
            <a:extLst>
              <a:ext uri="{FF2B5EF4-FFF2-40B4-BE49-F238E27FC236}">
                <a16:creationId xmlns:a16="http://schemas.microsoft.com/office/drawing/2014/main" id="{825894FC-DF05-25FC-95C4-303344B07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356" y="638556"/>
            <a:ext cx="6273800" cy="5410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80D31F-20BC-906A-F1FF-F91B036AF9DB}"/>
              </a:ext>
            </a:extLst>
          </p:cNvPr>
          <p:cNvSpPr txBox="1"/>
          <p:nvPr/>
        </p:nvSpPr>
        <p:spPr>
          <a:xfrm>
            <a:off x="8534400" y="1024128"/>
            <a:ext cx="3060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/>
              <a:t>در طول زمان دما چگونه </a:t>
            </a:r>
            <a:r>
              <a:rPr lang="fa-IR" dirty="0" err="1"/>
              <a:t>تغیبر</a:t>
            </a:r>
            <a:r>
              <a:rPr lang="fa-IR" dirty="0"/>
              <a:t> کرده ؟</a:t>
            </a:r>
            <a:endParaRPr lang="en-EE" dirty="0"/>
          </a:p>
        </p:txBody>
      </p:sp>
      <p:pic>
        <p:nvPicPr>
          <p:cNvPr id="10" name="Picture 9" descr="A graph showing the temperature of a temperature&#10;&#10;AI-generated content may be incorrect.">
            <a:extLst>
              <a:ext uri="{FF2B5EF4-FFF2-40B4-BE49-F238E27FC236}">
                <a16:creationId xmlns:a16="http://schemas.microsoft.com/office/drawing/2014/main" id="{74917E1E-B8D8-6DD6-3097-552DF6170D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356" y="638556"/>
            <a:ext cx="6273800" cy="54102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DA0C4C0-066E-FFB8-C45B-CFBD5FB9B2A3}"/>
              </a:ext>
            </a:extLst>
          </p:cNvPr>
          <p:cNvSpPr txBox="1"/>
          <p:nvPr/>
        </p:nvSpPr>
        <p:spPr>
          <a:xfrm>
            <a:off x="9661310" y="1797269"/>
            <a:ext cx="19335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457200" rtl="1" eaLnBrk="1" latinLnBrk="0" hangingPunct="1"/>
            <a:r>
              <a:rPr lang="fa-IR" dirty="0"/>
              <a:t>شیب خط : ۰.۰۳۴۷</a:t>
            </a:r>
          </a:p>
          <a:p>
            <a:pPr marL="0" algn="r" defTabSz="457200" rtl="1" eaLnBrk="1" latinLnBrk="0" hangingPunct="1"/>
            <a:r>
              <a:rPr lang="fa-IR" dirty="0"/>
              <a:t>عرض از مبدا :‌ ۷۲.۳-</a:t>
            </a:r>
            <a:endParaRPr lang="en-E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3B3BB2-8265-0530-1C00-1F6B0F92F779}"/>
              </a:ext>
            </a:extLst>
          </p:cNvPr>
          <p:cNvSpPr txBox="1"/>
          <p:nvPr/>
        </p:nvSpPr>
        <p:spPr>
          <a:xfrm>
            <a:off x="8552032" y="2847409"/>
            <a:ext cx="3042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457200" rtl="1" eaLnBrk="1" latinLnBrk="0" hangingPunct="1"/>
            <a:r>
              <a:rPr lang="fa-IR" dirty="0"/>
              <a:t>پیش بینی دما در سال ۲۰۲۲ چیست ؟ </a:t>
            </a:r>
            <a:endParaRPr lang="en-E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98F390-046B-49A5-6E7D-DAB5C5669241}"/>
              </a:ext>
            </a:extLst>
          </p:cNvPr>
          <p:cNvSpPr txBox="1"/>
          <p:nvPr/>
        </p:nvSpPr>
        <p:spPr>
          <a:xfrm>
            <a:off x="7708539" y="3615559"/>
            <a:ext cx="184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457200" rtl="1" eaLnBrk="1" latinLnBrk="0" hangingPunct="1"/>
            <a:endParaRPr lang="en-E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35C6CB-CC76-6741-36F8-03C418A52882}"/>
              </a:ext>
            </a:extLst>
          </p:cNvPr>
          <p:cNvSpPr txBox="1"/>
          <p:nvPr/>
        </p:nvSpPr>
        <p:spPr>
          <a:xfrm>
            <a:off x="7088429" y="3584028"/>
            <a:ext cx="184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457200" rtl="1" eaLnBrk="1" latinLnBrk="0" hangingPunct="1"/>
            <a:endParaRPr lang="en-EE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ADCD37-4093-B779-6B2F-EC0A04CC716B}"/>
              </a:ext>
            </a:extLst>
          </p:cNvPr>
          <p:cNvSpPr txBox="1"/>
          <p:nvPr/>
        </p:nvSpPr>
        <p:spPr>
          <a:xfrm>
            <a:off x="7309145" y="3510455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l" defTabSz="457200" rtl="0" eaLnBrk="1" latinLnBrk="0" hangingPunct="1"/>
            <a:r>
              <a:rPr lang="en-US" dirty="0"/>
              <a:t>Y = 0.0347 X – 72.3</a:t>
            </a:r>
            <a:endParaRPr lang="en-EE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A6A812-9596-6CC5-EFED-71C222424833}"/>
              </a:ext>
            </a:extLst>
          </p:cNvPr>
          <p:cNvSpPr txBox="1"/>
          <p:nvPr/>
        </p:nvSpPr>
        <p:spPr>
          <a:xfrm>
            <a:off x="9292465" y="3528217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E" dirty="0"/>
              <a:t>= -2.14</a:t>
            </a:r>
          </a:p>
        </p:txBody>
      </p:sp>
    </p:spTree>
    <p:extLst>
      <p:ext uri="{BB962C8B-B14F-4D97-AF65-F5344CB8AC3E}">
        <p14:creationId xmlns:p14="http://schemas.microsoft.com/office/powerpoint/2010/main" val="55744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2" grpId="0"/>
      <p:bldP spid="15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36E08-98A3-9DBD-40C3-1681CBB2F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96752" cy="1325563"/>
          </a:xfrm>
        </p:spPr>
        <p:txBody>
          <a:bodyPr/>
          <a:lstStyle/>
          <a:p>
            <a:r>
              <a:rPr lang="en-GB" dirty="0"/>
              <a:t>Accuracy                                                                  </a:t>
            </a:r>
            <a:r>
              <a:rPr lang="fa-IR" dirty="0"/>
              <a:t>دقت</a:t>
            </a:r>
            <a:r>
              <a:rPr lang="en-GB" dirty="0"/>
              <a:t>        </a:t>
            </a:r>
            <a:endParaRPr lang="en-EE" dirty="0"/>
          </a:p>
        </p:txBody>
      </p:sp>
      <p:pic>
        <p:nvPicPr>
          <p:cNvPr id="5" name="Picture 4" descr="A graph with orange and purple dots&#10;&#10;AI-generated content may be incorrect.">
            <a:extLst>
              <a:ext uri="{FF2B5EF4-FFF2-40B4-BE49-F238E27FC236}">
                <a16:creationId xmlns:a16="http://schemas.microsoft.com/office/drawing/2014/main" id="{FB78FAE6-BB7B-1F13-75CB-1AA56544E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6576" y="1520000"/>
            <a:ext cx="5569960" cy="51673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A54E8F-E3DA-DCAD-707A-46A5F8EF56D6}"/>
              </a:ext>
            </a:extLst>
          </p:cNvPr>
          <p:cNvSpPr txBox="1"/>
          <p:nvPr/>
        </p:nvSpPr>
        <p:spPr>
          <a:xfrm>
            <a:off x="204644" y="2161767"/>
            <a:ext cx="5891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dirty="0"/>
              <a:t>میانگین خطای </a:t>
            </a:r>
            <a:r>
              <a:rPr lang="fa-IR" dirty="0" err="1"/>
              <a:t>مطلق</a:t>
            </a:r>
            <a:r>
              <a:rPr lang="fa-IR" dirty="0"/>
              <a:t> (</a:t>
            </a:r>
            <a:r>
              <a:rPr lang="en-US" dirty="0"/>
              <a:t>(</a:t>
            </a:r>
            <a:r>
              <a:rPr lang="en-GB" dirty="0"/>
              <a:t>MAE</a:t>
            </a:r>
            <a:r>
              <a:rPr lang="fa-IR" dirty="0"/>
              <a:t> برابر است با میانگین مقدار </a:t>
            </a:r>
            <a:r>
              <a:rPr lang="fa-IR" dirty="0" err="1"/>
              <a:t>مطلق</a:t>
            </a:r>
            <a:r>
              <a:rPr lang="fa-IR" dirty="0"/>
              <a:t> تمام خطاها.</a:t>
            </a:r>
            <a:endParaRPr lang="en-EE" dirty="0"/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7EFF15AB-F67C-5286-E4A8-6149A6A1A62B}"/>
              </a:ext>
            </a:extLst>
          </p:cNvPr>
          <p:cNvSpPr/>
          <p:nvPr/>
        </p:nvSpPr>
        <p:spPr>
          <a:xfrm>
            <a:off x="9480330" y="2280745"/>
            <a:ext cx="2154621" cy="1912883"/>
          </a:xfrm>
          <a:prstGeom prst="frame">
            <a:avLst>
              <a:gd name="adj1" fmla="val 2885"/>
            </a:avLst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1" eaLnBrk="1" latinLnBrk="0" hangingPunct="1"/>
            <a:endParaRPr lang="en-EE" dirty="0">
              <a:solidFill>
                <a:schemeClr val="tx1"/>
              </a:solidFill>
            </a:endParaRPr>
          </a:p>
        </p:txBody>
      </p:sp>
      <p:pic>
        <p:nvPicPr>
          <p:cNvPr id="3" name="Picture 2" descr="A logo on a black background&#10;&#10;Description automatically generated">
            <a:extLst>
              <a:ext uri="{FF2B5EF4-FFF2-40B4-BE49-F238E27FC236}">
                <a16:creationId xmlns:a16="http://schemas.microsoft.com/office/drawing/2014/main" id="{332AF459-8AF0-3F48-1987-0711D34C1A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94635" y="3962400"/>
            <a:ext cx="3668192" cy="366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804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with orange dots and lines&#10;&#10;AI-generated content may be incorrect.">
            <a:extLst>
              <a:ext uri="{FF2B5EF4-FFF2-40B4-BE49-F238E27FC236}">
                <a16:creationId xmlns:a16="http://schemas.microsoft.com/office/drawing/2014/main" id="{E5D34858-25F6-B8C6-DF11-F55328419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60" y="365760"/>
            <a:ext cx="4868672" cy="4211009"/>
          </a:xfrm>
          <a:prstGeom prst="rect">
            <a:avLst/>
          </a:prstGeom>
        </p:spPr>
      </p:pic>
      <p:sp>
        <p:nvSpPr>
          <p:cNvPr id="6" name="Frame 5">
            <a:extLst>
              <a:ext uri="{FF2B5EF4-FFF2-40B4-BE49-F238E27FC236}">
                <a16:creationId xmlns:a16="http://schemas.microsoft.com/office/drawing/2014/main" id="{A8FD647C-EC40-43FC-7C0D-EB2AF04844C7}"/>
              </a:ext>
            </a:extLst>
          </p:cNvPr>
          <p:cNvSpPr/>
          <p:nvPr/>
        </p:nvSpPr>
        <p:spPr>
          <a:xfrm>
            <a:off x="3925824" y="268224"/>
            <a:ext cx="1207008" cy="353568"/>
          </a:xfrm>
          <a:prstGeom prst="fram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1" eaLnBrk="1" latinLnBrk="0" hangingPunct="1"/>
            <a:endParaRPr lang="en-EE">
              <a:solidFill>
                <a:schemeClr val="tx1"/>
              </a:solidFill>
            </a:endParaRP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4EA1F2FD-3260-AB8B-D8A7-E45618E69A08}"/>
              </a:ext>
            </a:extLst>
          </p:cNvPr>
          <p:cNvSpPr/>
          <p:nvPr/>
        </p:nvSpPr>
        <p:spPr>
          <a:xfrm>
            <a:off x="5132832" y="304800"/>
            <a:ext cx="1085088" cy="316992"/>
          </a:xfrm>
          <a:prstGeom prst="rightArrow">
            <a:avLst>
              <a:gd name="adj1" fmla="val 34615"/>
              <a:gd name="adj2" fmla="val 165384"/>
            </a:avLst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1" eaLnBrk="1" latinLnBrk="0" hangingPunct="1"/>
            <a:endParaRPr lang="en-E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3A0FDD-5560-7BA9-2AB3-2FC3F087BBC6}"/>
              </a:ext>
            </a:extLst>
          </p:cNvPr>
          <p:cNvSpPr txBox="1"/>
          <p:nvPr/>
        </p:nvSpPr>
        <p:spPr>
          <a:xfrm>
            <a:off x="6096000" y="304800"/>
            <a:ext cx="5155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457200" rtl="1" eaLnBrk="1" latinLnBrk="0" hangingPunct="1"/>
            <a:r>
              <a:rPr lang="fa-IR" dirty="0" err="1"/>
              <a:t>پیش‌بینی‌ها</a:t>
            </a:r>
            <a:r>
              <a:rPr lang="fa-IR" dirty="0"/>
              <a:t> </a:t>
            </a:r>
            <a:r>
              <a:rPr lang="fa-IR" dirty="0" err="1"/>
              <a:t>به‌طور</a:t>
            </a:r>
            <a:r>
              <a:rPr lang="fa-IR" dirty="0"/>
              <a:t> میانگین </a:t>
            </a:r>
            <a:r>
              <a:rPr lang="fa-IR" b="1" dirty="0"/>
              <a:t>0.614 درجه </a:t>
            </a:r>
            <a:r>
              <a:rPr lang="fa-IR" b="1" dirty="0" err="1"/>
              <a:t>سانتی‌گراد</a:t>
            </a:r>
            <a:r>
              <a:rPr lang="fa-IR" dirty="0"/>
              <a:t> اختلاف دارند.</a:t>
            </a:r>
            <a:endParaRPr lang="en-E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BC41E4-FBF5-6A87-8CA4-43AD19B91786}"/>
              </a:ext>
            </a:extLst>
          </p:cNvPr>
          <p:cNvSpPr txBox="1"/>
          <p:nvPr/>
        </p:nvSpPr>
        <p:spPr>
          <a:xfrm>
            <a:off x="8535787" y="1109472"/>
            <a:ext cx="3119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457200" rtl="1" eaLnBrk="1" latinLnBrk="0" hangingPunct="1"/>
            <a:r>
              <a:rPr lang="fa-IR" dirty="0"/>
              <a:t>بیایید ببینیم آیا می توانیم بهتر عمل کنیم.</a:t>
            </a:r>
            <a:endParaRPr lang="en-EE" dirty="0"/>
          </a:p>
        </p:txBody>
      </p:sp>
      <p:pic>
        <p:nvPicPr>
          <p:cNvPr id="11" name="Picture 10" descr="A graph with orange dots&#10;&#10;AI-generated content may be incorrect.">
            <a:extLst>
              <a:ext uri="{FF2B5EF4-FFF2-40B4-BE49-F238E27FC236}">
                <a16:creationId xmlns:a16="http://schemas.microsoft.com/office/drawing/2014/main" id="{9EF2B9A0-009A-0324-B3C4-3752A6FB24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1513" y="1837380"/>
            <a:ext cx="5074039" cy="439750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F073FA3-FDB6-5DD2-5DA0-2D7B105E1AA9}"/>
              </a:ext>
            </a:extLst>
          </p:cNvPr>
          <p:cNvSpPr txBox="1"/>
          <p:nvPr/>
        </p:nvSpPr>
        <p:spPr>
          <a:xfrm>
            <a:off x="1610280" y="4935345"/>
            <a:ext cx="4971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/>
              <a:t>میانگین </a:t>
            </a:r>
            <a:r>
              <a:rPr lang="fa-IR" dirty="0" err="1"/>
              <a:t>دماها</a:t>
            </a:r>
            <a:r>
              <a:rPr lang="fa-IR" dirty="0"/>
              <a:t> از سال ۱۹۹۶ تاکنون افزایش چندانی نداشته است.</a:t>
            </a:r>
            <a:endParaRPr lang="en-EE" dirty="0"/>
          </a:p>
        </p:txBody>
      </p:sp>
      <p:pic>
        <p:nvPicPr>
          <p:cNvPr id="2" name="Picture 1" descr="A logo on a black background&#10;&#10;Description automatically generated">
            <a:extLst>
              <a:ext uri="{FF2B5EF4-FFF2-40B4-BE49-F238E27FC236}">
                <a16:creationId xmlns:a16="http://schemas.microsoft.com/office/drawing/2014/main" id="{CBA2F72D-029B-1ED8-49C6-9390E08ADF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5871" y="2014166"/>
            <a:ext cx="2562603" cy="2562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23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showing the difference between heat and temperature&#10;&#10;AI-generated content may be incorrect.">
            <a:extLst>
              <a:ext uri="{FF2B5EF4-FFF2-40B4-BE49-F238E27FC236}">
                <a16:creationId xmlns:a16="http://schemas.microsoft.com/office/drawing/2014/main" id="{11BD6A6F-581A-0FA7-8703-76A774AD5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50" y="457200"/>
            <a:ext cx="6286500" cy="5943600"/>
          </a:xfrm>
          <a:prstGeom prst="rect">
            <a:avLst/>
          </a:prstGeom>
        </p:spPr>
      </p:pic>
      <p:pic>
        <p:nvPicPr>
          <p:cNvPr id="2" name="Picture 1" descr="A logo on a black background&#10;&#10;Description automatically generated">
            <a:extLst>
              <a:ext uri="{FF2B5EF4-FFF2-40B4-BE49-F238E27FC236}">
                <a16:creationId xmlns:a16="http://schemas.microsoft.com/office/drawing/2014/main" id="{4BCA8174-2D30-E9F2-327C-08844083C1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0325" y="1594904"/>
            <a:ext cx="3668192" cy="366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482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CBADD724-C0FE-44BB-38F2-D8FB259CF6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88" y="0"/>
            <a:ext cx="119856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 descr="A logo on a black background&#10;&#10;Description automatically generated">
            <a:extLst>
              <a:ext uri="{FF2B5EF4-FFF2-40B4-BE49-F238E27FC236}">
                <a16:creationId xmlns:a16="http://schemas.microsoft.com/office/drawing/2014/main" id="{B0EDA9E1-5AF8-6008-0709-EB3332C5BA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5669" y="4023360"/>
            <a:ext cx="3668192" cy="366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623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6225</TotalTime>
  <Words>111</Words>
  <Application>Microsoft Macintosh PowerPoint</Application>
  <PresentationFormat>Widescreen</PresentationFormat>
  <Paragraphs>19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Roboto</vt:lpstr>
      <vt:lpstr>Office Theme</vt:lpstr>
      <vt:lpstr>رگرسیون و پیش بینی</vt:lpstr>
      <vt:lpstr>PowerPoint Presentation</vt:lpstr>
      <vt:lpstr>PowerPoint Presentation</vt:lpstr>
      <vt:lpstr>Accuracy                                                                  دقت       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Mohammadhossein Bagheri</dc:creator>
  <cp:lastModifiedBy>Mohammadhossein Bagheri</cp:lastModifiedBy>
  <cp:revision>43</cp:revision>
  <dcterms:created xsi:type="dcterms:W3CDTF">2024-11-14T17:21:55Z</dcterms:created>
  <dcterms:modified xsi:type="dcterms:W3CDTF">2025-03-26T13:32:41Z</dcterms:modified>
</cp:coreProperties>
</file>