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BEFF"/>
    <a:srgbClr val="DA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/>
    <p:restoredTop sz="94867"/>
  </p:normalViewPr>
  <p:slideViewPr>
    <p:cSldViewPr snapToGrid="0">
      <p:cViewPr varScale="1">
        <p:scale>
          <a:sx n="145" d="100"/>
          <a:sy n="145" d="100"/>
        </p:scale>
        <p:origin x="192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7114-0730-C549-8775-022000231614}" type="datetimeFigureOut">
              <a:rPr lang="en-EE" smtClean="0"/>
              <a:t>05.01.2025</a:t>
            </a:fld>
            <a:endParaRPr lang="en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E9929-4663-9E4B-80F4-8F7DCE85EEA0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6647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1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18018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05.01.2025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789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05.01.2025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65798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05.01.2025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428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05.01.2025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493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05.01.2025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692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05.01.2025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56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05.01.2025</a:t>
            </a:fld>
            <a:endParaRPr lang="en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172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05.01.2025</a:t>
            </a:fld>
            <a:endParaRPr lang="en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262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05.01.2025</a:t>
            </a:fld>
            <a:endParaRPr lang="en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15766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05.01.2025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2226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05.01.2025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79904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6BA7478-A19A-9540-9A96-0C096A7C5D2F}" type="datetimeFigureOut">
              <a:rPr lang="en-EE" smtClean="0"/>
              <a:t>05.01.2025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2010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A3171-FD04-01F0-D7AA-96A371FA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884" y="780059"/>
            <a:ext cx="4474869" cy="3566160"/>
          </a:xfrm>
        </p:spPr>
        <p:txBody>
          <a:bodyPr anchor="b"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sz="3200" dirty="0">
                <a:latin typeface="Roboto" panose="02000000000000000000" pitchFamily="2" charset="0"/>
              </a:rPr>
              <a:t>کاوش روابط</a:t>
            </a:r>
            <a:endParaRPr lang="en-EE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931F0-0BC9-6CF2-E581-31B43DD5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757" y="4600362"/>
            <a:ext cx="5193323" cy="1572768"/>
          </a:xfrm>
        </p:spPr>
        <p:txBody>
          <a:bodyPr>
            <a:normAutofit/>
          </a:bodyPr>
          <a:lstStyle/>
          <a:p>
            <a:pPr marL="0" indent="0" algn="l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b="1" dirty="0">
                <a:latin typeface="CoFo Brilliant"/>
              </a:rPr>
              <a:t>Explore Relationships</a:t>
            </a:r>
            <a:endParaRPr lang="en-GB" b="1" i="0" dirty="0">
              <a:effectLst/>
              <a:latin typeface="CoFo Brilliant"/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ED2E5-4EB0-56EF-135C-4D723B9B8348}"/>
              </a:ext>
            </a:extLst>
          </p:cNvPr>
          <p:cNvSpPr txBox="1"/>
          <p:nvPr/>
        </p:nvSpPr>
        <p:spPr>
          <a:xfrm>
            <a:off x="1534510" y="1219199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فصل اول – درس نهم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897BA-7716-F8B7-A96E-D40D0AFAF08C}"/>
              </a:ext>
            </a:extLst>
          </p:cNvPr>
          <p:cNvSpPr txBox="1"/>
          <p:nvPr/>
        </p:nvSpPr>
        <p:spPr>
          <a:xfrm>
            <a:off x="7510506" y="6293543"/>
            <a:ext cx="2614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نام فصل : </a:t>
            </a:r>
            <a:r>
              <a:rPr lang="fa-IR" b="0" i="0" dirty="0"/>
              <a:t>کاوش بصری داده ها</a:t>
            </a:r>
            <a:r>
              <a:rPr lang="en-US" b="0" i="0" dirty="0"/>
              <a:t> </a:t>
            </a:r>
            <a:endParaRPr lang="en-GB" dirty="0"/>
          </a:p>
          <a:p>
            <a:pPr marL="0" algn="r" defTabSz="457200" rtl="1" eaLnBrk="1" latinLnBrk="0" hangingPunct="1"/>
            <a:endParaRPr lang="en-EE" dirty="0"/>
          </a:p>
        </p:txBody>
      </p:sp>
      <p:pic>
        <p:nvPicPr>
          <p:cNvPr id="1026" name="Picture 2" descr="Brilliant: Learn by doing - Apps on Google Play">
            <a:extLst>
              <a:ext uri="{FF2B5EF4-FFF2-40B4-BE49-F238E27FC236}">
                <a16:creationId xmlns:a16="http://schemas.microsoft.com/office/drawing/2014/main" id="{7D682D00-0C00-9AB3-8EAB-70A3F07C1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900" y="6078132"/>
            <a:ext cx="828610" cy="77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6E4F119F-6AAD-27D0-EC25-5321AD25B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723" y="-282493"/>
            <a:ext cx="7422986" cy="7422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97BA73-FEEE-8CDC-5CCE-F4ACCAB13C05}"/>
              </a:ext>
            </a:extLst>
          </p:cNvPr>
          <p:cNvSpPr txBox="1"/>
          <p:nvPr/>
        </p:nvSpPr>
        <p:spPr>
          <a:xfrm>
            <a:off x="10373932" y="6298473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/>
              <a:t>دوره تحلیل داده</a:t>
            </a:r>
            <a:endParaRPr lang="en-E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DB5B8-F01E-7193-8857-5854BFE81E05}"/>
              </a:ext>
            </a:extLst>
          </p:cNvPr>
          <p:cNvSpPr txBox="1"/>
          <p:nvPr/>
        </p:nvSpPr>
        <p:spPr>
          <a:xfrm>
            <a:off x="414912" y="6378168"/>
            <a:ext cx="153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EE" dirty="0"/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AD403-D9EC-2E56-0052-5FD330DFB65F}"/>
              </a:ext>
            </a:extLst>
          </p:cNvPr>
          <p:cNvSpPr txBox="1"/>
          <p:nvPr/>
        </p:nvSpPr>
        <p:spPr>
          <a:xfrm>
            <a:off x="2289157" y="6368586"/>
            <a:ext cx="334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Chapter: </a:t>
            </a:r>
            <a:r>
              <a:rPr lang="en-GB" i="0" dirty="0">
                <a:effectLst/>
                <a:latin typeface="__coFoBrilliantFont_744ae2"/>
              </a:rPr>
              <a:t>Exploring Data Visually</a:t>
            </a:r>
          </a:p>
          <a:p>
            <a:r>
              <a:rPr lang="en-E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036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67DBDFA-4148-2802-8EE5-83219DCFE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15" y="361910"/>
            <a:ext cx="5443536" cy="3483864"/>
          </a:xfrm>
          <a:prstGeom prst="rect">
            <a:avLst/>
          </a:prstGeom>
        </p:spPr>
      </p:pic>
      <p:pic>
        <p:nvPicPr>
          <p:cNvPr id="5" name="Picture 4" descr="A cartoon of flags on rocks&#10;&#10;Description automatically generated">
            <a:extLst>
              <a:ext uri="{FF2B5EF4-FFF2-40B4-BE49-F238E27FC236}">
                <a16:creationId xmlns:a16="http://schemas.microsoft.com/office/drawing/2014/main" id="{A5A3C745-D21F-E6BA-9268-B6322907C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87" y="952905"/>
            <a:ext cx="5522976" cy="229255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143137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1F9E77-25C4-65EA-881A-73784C7A7107}"/>
              </a:ext>
            </a:extLst>
          </p:cNvPr>
          <p:cNvSpPr txBox="1"/>
          <p:nvPr/>
        </p:nvSpPr>
        <p:spPr>
          <a:xfrm>
            <a:off x="5250106" y="4329321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r" defTabSz="914400" rtl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آیا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الگویی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در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رابطه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بین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تولید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قهوه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و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تولید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ناخالص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داخلی</a:t>
            </a:r>
            <a:r>
              <a:rPr lang="en-US" b="0" i="0" dirty="0">
                <a:effectLst/>
              </a:rPr>
              <a:t> (GDP) </a:t>
            </a:r>
            <a:r>
              <a:rPr lang="en-US" b="0" i="0" dirty="0" err="1">
                <a:effectLst/>
              </a:rPr>
              <a:t>وجود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دارد</a:t>
            </a:r>
            <a:r>
              <a:rPr lang="en-US" b="0" i="0" dirty="0">
                <a:effectLst/>
              </a:rPr>
              <a:t>؟</a:t>
            </a:r>
          </a:p>
          <a:p>
            <a:pPr defTabSz="914400">
              <a:lnSpc>
                <a:spcPct val="90000"/>
              </a:lnSpc>
            </a:pPr>
            <a:br>
              <a:rPr lang="en-US" dirty="0"/>
            </a:br>
            <a:endParaRPr lang="en-US" dirty="0"/>
          </a:p>
        </p:txBody>
      </p:sp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B4080E18-C11C-482A-5160-3BECFF883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8175" y="5883801"/>
            <a:ext cx="1335861" cy="133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6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A3402D33-32A4-6E1A-8B9D-C5E05967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80" y="332117"/>
            <a:ext cx="5941881" cy="50845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95951C-33CC-0833-EB5C-B6605EE86768}"/>
              </a:ext>
            </a:extLst>
          </p:cNvPr>
          <p:cNvSpPr txBox="1"/>
          <p:nvPr/>
        </p:nvSpPr>
        <p:spPr>
          <a:xfrm>
            <a:off x="6340415" y="1118181"/>
            <a:ext cx="5564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از این نمودار نمیتوان گفت رابطه معنا داری بین تولید قهوه و تولید ناخالص داخلی است .</a:t>
            </a:r>
            <a:endParaRPr lang="en-E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28AE7-CE6C-0827-AE79-CB298EDD98B0}"/>
              </a:ext>
            </a:extLst>
          </p:cNvPr>
          <p:cNvSpPr txBox="1"/>
          <p:nvPr/>
        </p:nvSpPr>
        <p:spPr>
          <a:xfrm>
            <a:off x="6664019" y="1863306"/>
            <a:ext cx="527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پس نیاز داریم </a:t>
            </a:r>
            <a:r>
              <a:rPr lang="fa-IR" b="1" dirty="0">
                <a:solidFill>
                  <a:srgbClr val="FFFF00"/>
                </a:solidFill>
              </a:rPr>
              <a:t>تبدیل داده </a:t>
            </a:r>
            <a:r>
              <a:rPr lang="fa-IR" dirty="0"/>
              <a:t>انجام دهیم تا به درک واضح تری برسیم.   </a:t>
            </a:r>
            <a:endParaRPr lang="en-EE" dirty="0"/>
          </a:p>
        </p:txBody>
      </p:sp>
      <p:pic>
        <p:nvPicPr>
          <p:cNvPr id="18" name="Picture 17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439DFF1A-9C62-5CCE-39DD-223F0B755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80" y="332117"/>
            <a:ext cx="5894251" cy="5084536"/>
          </a:xfrm>
          <a:prstGeom prst="rect">
            <a:avLst/>
          </a:prstGeom>
        </p:spPr>
      </p:pic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B515BFED-7836-F2E2-B620-F4B94F21D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2861" y="5905572"/>
            <a:ext cx="1335861" cy="133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7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B983A-C917-A554-5E17-9F1E84D9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defTabSz="914400" rtl="1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None/>
            </a:pPr>
            <a:r>
              <a:rPr lang="fa-IR" dirty="0"/>
              <a:t>تنظیم محورها</a:t>
            </a:r>
            <a:endParaRPr lang="en-EE" dirty="0"/>
          </a:p>
        </p:txBody>
      </p:sp>
      <p:pic>
        <p:nvPicPr>
          <p:cNvPr id="5" name="Picture 4" descr="A graph with blue dots and white text&#10;&#10;Description automatically generated">
            <a:extLst>
              <a:ext uri="{FF2B5EF4-FFF2-40B4-BE49-F238E27FC236}">
                <a16:creationId xmlns:a16="http://schemas.microsoft.com/office/drawing/2014/main" id="{A7F0BA2D-818C-5356-71FC-2070443A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69" y="485719"/>
            <a:ext cx="5010150" cy="42944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71A440-B5B1-9448-0E77-B13FA7F15CF5}"/>
              </a:ext>
            </a:extLst>
          </p:cNvPr>
          <p:cNvSpPr txBox="1"/>
          <p:nvPr/>
        </p:nvSpPr>
        <p:spPr>
          <a:xfrm>
            <a:off x="5971472" y="1749210"/>
            <a:ext cx="603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اختلاف</a:t>
            </a:r>
            <a:r>
              <a:rPr lang="en-US" dirty="0"/>
              <a:t>GDP </a:t>
            </a:r>
            <a:r>
              <a:rPr lang="fa-IR" dirty="0"/>
              <a:t> بین برزیل و تایلند از اختلاف بین مالاوی و </a:t>
            </a:r>
            <a:r>
              <a:rPr lang="fa-IR" dirty="0" err="1"/>
              <a:t>پاراگوئه</a:t>
            </a:r>
            <a:r>
              <a:rPr lang="fa-IR" dirty="0"/>
              <a:t> بیشتر است</a:t>
            </a:r>
            <a:endParaRPr lang="en-E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C7C01-F293-DDB7-9C2A-63298BF9ABD8}"/>
              </a:ext>
            </a:extLst>
          </p:cNvPr>
          <p:cNvSpPr txBox="1"/>
          <p:nvPr/>
        </p:nvSpPr>
        <p:spPr>
          <a:xfrm>
            <a:off x="5463320" y="2448260"/>
            <a:ext cx="654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اما نسبت </a:t>
            </a:r>
            <a:r>
              <a:rPr lang="en-US" dirty="0"/>
              <a:t>GDP </a:t>
            </a:r>
            <a:r>
              <a:rPr lang="fa-IR" dirty="0"/>
              <a:t> برزیل به تایلند تقریبا با نسبت </a:t>
            </a:r>
            <a:r>
              <a:rPr lang="en-US" dirty="0"/>
              <a:t>GDP</a:t>
            </a:r>
            <a:r>
              <a:rPr lang="fa-IR" dirty="0"/>
              <a:t> </a:t>
            </a:r>
            <a:r>
              <a:rPr lang="fa-IR" dirty="0" err="1"/>
              <a:t>پاراگوئه</a:t>
            </a:r>
            <a:r>
              <a:rPr lang="fa-IR" dirty="0"/>
              <a:t> به مالاوی برابر است  </a:t>
            </a:r>
            <a:endParaRPr lang="en-EE" dirty="0"/>
          </a:p>
        </p:txBody>
      </p:sp>
      <p:pic>
        <p:nvPicPr>
          <p:cNvPr id="8" name="Picture 7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EF240DB6-79DA-489C-FCEA-2D40EC2A1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469" y="5041133"/>
            <a:ext cx="3059028" cy="14517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2ACC38-6494-5EB9-E9AE-2A90887B42CF}"/>
              </a:ext>
            </a:extLst>
          </p:cNvPr>
          <p:cNvSpPr txBox="1"/>
          <p:nvPr/>
        </p:nvSpPr>
        <p:spPr>
          <a:xfrm>
            <a:off x="9793885" y="2908534"/>
            <a:ext cx="62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US" dirty="0"/>
              <a:t>3.18</a:t>
            </a:r>
            <a:endParaRPr lang="en-E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867F84-9A9C-1CFA-F7F5-C4C4875746BB}"/>
              </a:ext>
            </a:extLst>
          </p:cNvPr>
          <p:cNvSpPr txBox="1"/>
          <p:nvPr/>
        </p:nvSpPr>
        <p:spPr>
          <a:xfrm>
            <a:off x="6951270" y="290996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3.08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7D4F9F8-0CE8-ABAD-BC31-523C631C2A9D}"/>
              </a:ext>
            </a:extLst>
          </p:cNvPr>
          <p:cNvSpPr/>
          <p:nvPr/>
        </p:nvSpPr>
        <p:spPr>
          <a:xfrm rot="16200000">
            <a:off x="10044307" y="2418552"/>
            <a:ext cx="119840" cy="9435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E2EF3EA-41B0-6189-F96D-27BB66CFE3EB}"/>
              </a:ext>
            </a:extLst>
          </p:cNvPr>
          <p:cNvSpPr/>
          <p:nvPr/>
        </p:nvSpPr>
        <p:spPr>
          <a:xfrm rot="16200000">
            <a:off x="7201692" y="2301884"/>
            <a:ext cx="119841" cy="11768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pic>
        <p:nvPicPr>
          <p:cNvPr id="14" name="Picture 13" descr="A logo on a black background&#10;&#10;Description automatically generated">
            <a:extLst>
              <a:ext uri="{FF2B5EF4-FFF2-40B4-BE49-F238E27FC236}">
                <a16:creationId xmlns:a16="http://schemas.microsoft.com/office/drawing/2014/main" id="{F594A69F-C00A-751D-9836-06E90DB89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2861" y="5905572"/>
            <a:ext cx="1335861" cy="133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1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4D7F-4B45-07D2-5584-A8C2E49F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/>
              <a:t>مقیاس لگاریتمی</a:t>
            </a:r>
            <a:endParaRPr lang="en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769EC-40FD-EDA1-D377-1C0858461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a-IR" sz="1600" dirty="0"/>
              <a:t>در مقیاس خطی، هر واحد </a:t>
            </a:r>
            <a:r>
              <a:rPr lang="fa-IR" sz="1600" dirty="0" err="1"/>
              <a:t>نشان‌دهنده</a:t>
            </a:r>
            <a:r>
              <a:rPr lang="fa-IR" sz="1600" dirty="0"/>
              <a:t> افزایش با یک مقدار ثابت است. در مقیاس لگاریتمی، هر واحد </a:t>
            </a:r>
            <a:r>
              <a:rPr lang="fa-IR" sz="1600" dirty="0" err="1"/>
              <a:t>نشان‌دهنده</a:t>
            </a:r>
            <a:r>
              <a:rPr lang="fa-IR" sz="1600" dirty="0"/>
              <a:t> ضرب شدن در یک مقدار ثابت است.</a:t>
            </a:r>
            <a:br>
              <a:rPr lang="fa-IR" sz="1600" dirty="0"/>
            </a:br>
            <a:endParaRPr lang="fa-IR" sz="1600" dirty="0"/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EE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E0AABD-F952-15B6-43DC-D624A44321A7}"/>
                  </a:ext>
                </a:extLst>
              </p:cNvPr>
              <p:cNvSpPr txBox="1"/>
              <p:nvPr/>
            </p:nvSpPr>
            <p:spPr>
              <a:xfrm>
                <a:off x="1623922" y="2577716"/>
                <a:ext cx="868464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algn="ctr" defTabSz="457200" rtl="1" eaLnBrk="1" latinLnBrk="0" hangingPunct="1"/>
                <a:r>
                  <a:rPr lang="fa-IR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لگاریتم پایه ۱۰ به ما </a:t>
                </a:r>
                <a:r>
                  <a:rPr lang="fa-IR" dirty="0" er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می‌گوید</a:t>
                </a:r>
                <a:r>
                  <a:rPr lang="fa-IR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که چند بار باید عدد ۱۰ را در خودش ضرب کنیم تا به یک عدد دیگر برسیم. برای مثال، برای رسیدن از ۱۰ به ۱۰۰۰، باید ۳ بار ۱۰ را در خودش ضرب کنیم، پس </a:t>
                </a:r>
                <a:r>
                  <a:rPr lang="en-GB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log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 (1000)=3</a:t>
                </a:r>
                <a:br>
                  <a:rPr lang="fa-IR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</a:br>
                <a:br>
                  <a:rPr lang="fa-IR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</a:br>
                <a:r>
                  <a:rPr lang="fa-IR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همچنین، لگاریتم پایه ۱۰ تقریباً تعداد ارقام یک عدد یا مرتبه بزرگی آن را نشان </a:t>
                </a:r>
                <a:r>
                  <a:rPr lang="fa-IR" dirty="0" err="1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می‌دهد</a:t>
                </a:r>
                <a:r>
                  <a:rPr lang="fa-IR" dirty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rPr>
                  <a:t>.</a:t>
                </a:r>
                <a:endParaRPr lang="en-EE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E0AABD-F952-15B6-43DC-D624A4432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922" y="2577716"/>
                <a:ext cx="8684645" cy="1200329"/>
              </a:xfrm>
              <a:prstGeom prst="rect">
                <a:avLst/>
              </a:prstGeom>
              <a:blipFill>
                <a:blip r:embed="rId2"/>
                <a:stretch>
                  <a:fillRect l="-146" t="-3158" b="-6316"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B4AD6E3-8DC8-7BAC-933D-5512BC9C2B2E}"/>
              </a:ext>
            </a:extLst>
          </p:cNvPr>
          <p:cNvSpPr txBox="1"/>
          <p:nvPr/>
        </p:nvSpPr>
        <p:spPr>
          <a:xfrm>
            <a:off x="2445570" y="3091074"/>
            <a:ext cx="293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sz="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D130EC-9DA9-5B56-BBBC-D2812339EBBE}"/>
              </a:ext>
            </a:extLst>
          </p:cNvPr>
          <p:cNvSpPr txBox="1"/>
          <p:nvPr/>
        </p:nvSpPr>
        <p:spPr>
          <a:xfrm>
            <a:off x="1475117" y="28294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EE"/>
          </a:p>
        </p:txBody>
      </p:sp>
      <p:pic>
        <p:nvPicPr>
          <p:cNvPr id="10" name="Picture 9" descr="A graph with numbers and dots&#10;&#10;Description automatically generated">
            <a:extLst>
              <a:ext uri="{FF2B5EF4-FFF2-40B4-BE49-F238E27FC236}">
                <a16:creationId xmlns:a16="http://schemas.microsoft.com/office/drawing/2014/main" id="{B5FF5553-99F6-849B-A07B-13906E53B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609" y="2494643"/>
            <a:ext cx="4614782" cy="3998232"/>
          </a:xfrm>
          <a:prstGeom prst="rect">
            <a:avLst/>
          </a:prstGeom>
        </p:spPr>
      </p:pic>
      <p:pic>
        <p:nvPicPr>
          <p:cNvPr id="13" name="Picture 12" descr="A logo on a black background&#10;&#10;Description automatically generated">
            <a:extLst>
              <a:ext uri="{FF2B5EF4-FFF2-40B4-BE49-F238E27FC236}">
                <a16:creationId xmlns:a16="http://schemas.microsoft.com/office/drawing/2014/main" id="{14631558-D389-670C-FF90-389BDBC32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2861" y="5905572"/>
            <a:ext cx="1335861" cy="133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0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numbers and dots&#10;&#10;Description automatically generated">
            <a:extLst>
              <a:ext uri="{FF2B5EF4-FFF2-40B4-BE49-F238E27FC236}">
                <a16:creationId xmlns:a16="http://schemas.microsoft.com/office/drawing/2014/main" id="{CD1033AF-6D80-7355-F71F-BCACC09E4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479" y="619578"/>
            <a:ext cx="6311900" cy="5422900"/>
          </a:xfrm>
          <a:prstGeom prst="rect">
            <a:avLst/>
          </a:prstGeom>
        </p:spPr>
      </p:pic>
      <p:pic>
        <p:nvPicPr>
          <p:cNvPr id="6" name="Picture 5" descr="A logo on a black background&#10;&#10;Description automatically generated">
            <a:extLst>
              <a:ext uri="{FF2B5EF4-FFF2-40B4-BE49-F238E27FC236}">
                <a16:creationId xmlns:a16="http://schemas.microsoft.com/office/drawing/2014/main" id="{F1A86D97-5A59-FFC3-1ADF-A85775F9A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890" y="-81571"/>
            <a:ext cx="2547825" cy="2547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AB2014-F9D0-B307-DD76-A265836729F4}"/>
              </a:ext>
            </a:extLst>
          </p:cNvPr>
          <p:cNvSpPr txBox="1"/>
          <p:nvPr/>
        </p:nvSpPr>
        <p:spPr>
          <a:xfrm>
            <a:off x="0" y="1792122"/>
            <a:ext cx="5303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600" dirty="0"/>
              <a:t>به صورت کلی هر چه </a:t>
            </a:r>
            <a:r>
              <a:rPr lang="en-US" sz="1600" dirty="0"/>
              <a:t>GDP </a:t>
            </a:r>
            <a:r>
              <a:rPr lang="fa-IR" sz="1600" dirty="0"/>
              <a:t> بیشتر می شود ‍, میزان تولید هم بیشتر می شود</a:t>
            </a:r>
            <a:endParaRPr lang="en-EE" sz="1600" dirty="0"/>
          </a:p>
        </p:txBody>
      </p:sp>
    </p:spTree>
    <p:extLst>
      <p:ext uri="{BB962C8B-B14F-4D97-AF65-F5344CB8AC3E}">
        <p14:creationId xmlns:p14="http://schemas.microsoft.com/office/powerpoint/2010/main" val="392337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1A69D888-CB57-EAB5-3679-84B9F4C74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231" y="558798"/>
            <a:ext cx="6239211" cy="5319487"/>
          </a:xfrm>
          <a:prstGeom prst="rect">
            <a:avLst/>
          </a:prstGeom>
        </p:spPr>
      </p:pic>
      <p:pic>
        <p:nvPicPr>
          <p:cNvPr id="6" name="Picture 5" descr="A logo on a black background&#10;&#10;Description automatically generated">
            <a:extLst>
              <a:ext uri="{FF2B5EF4-FFF2-40B4-BE49-F238E27FC236}">
                <a16:creationId xmlns:a16="http://schemas.microsoft.com/office/drawing/2014/main" id="{2C6A25BC-FF39-DD8D-F7D8-931ED64D5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72" y="270136"/>
            <a:ext cx="2547825" cy="2547825"/>
          </a:xfrm>
          <a:prstGeom prst="rect">
            <a:avLst/>
          </a:prstGeom>
        </p:spPr>
      </p:pic>
      <p:pic>
        <p:nvPicPr>
          <p:cNvPr id="8" name="Picture 7" descr="A graph with numbers and dots&#10;&#10;Description automatically generated">
            <a:extLst>
              <a:ext uri="{FF2B5EF4-FFF2-40B4-BE49-F238E27FC236}">
                <a16:creationId xmlns:a16="http://schemas.microsoft.com/office/drawing/2014/main" id="{4583F85E-A9B2-43F2-B59C-10E88C13B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542" y="558798"/>
            <a:ext cx="64389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1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numbers and dots&#10;&#10;Description automatically generated">
            <a:extLst>
              <a:ext uri="{FF2B5EF4-FFF2-40B4-BE49-F238E27FC236}">
                <a16:creationId xmlns:a16="http://schemas.microsoft.com/office/drawing/2014/main" id="{BE6F1791-B96E-E5ED-9C8E-FB8F580D5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13" y="401901"/>
            <a:ext cx="6388100" cy="5466370"/>
          </a:xfrm>
          <a:prstGeom prst="rect">
            <a:avLst/>
          </a:prstGeom>
        </p:spPr>
      </p:pic>
      <p:sp>
        <p:nvSpPr>
          <p:cNvPr id="5" name="Doughnut 4">
            <a:extLst>
              <a:ext uri="{FF2B5EF4-FFF2-40B4-BE49-F238E27FC236}">
                <a16:creationId xmlns:a16="http://schemas.microsoft.com/office/drawing/2014/main" id="{E6B79657-5AB2-DE0C-426E-74CE32D2E3E5}"/>
              </a:ext>
            </a:extLst>
          </p:cNvPr>
          <p:cNvSpPr/>
          <p:nvPr/>
        </p:nvSpPr>
        <p:spPr>
          <a:xfrm>
            <a:off x="4561114" y="1230083"/>
            <a:ext cx="261257" cy="261259"/>
          </a:xfrm>
          <a:prstGeom prst="donut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EE">
              <a:solidFill>
                <a:schemeClr val="tx1"/>
              </a:solidFill>
            </a:endParaRPr>
          </a:p>
        </p:txBody>
      </p:sp>
      <p:sp>
        <p:nvSpPr>
          <p:cNvPr id="6" name="Doughnut 5">
            <a:extLst>
              <a:ext uri="{FF2B5EF4-FFF2-40B4-BE49-F238E27FC236}">
                <a16:creationId xmlns:a16="http://schemas.microsoft.com/office/drawing/2014/main" id="{220C348B-6D8E-DB8C-B09B-B46D4B2508CB}"/>
              </a:ext>
            </a:extLst>
          </p:cNvPr>
          <p:cNvSpPr/>
          <p:nvPr/>
        </p:nvSpPr>
        <p:spPr>
          <a:xfrm>
            <a:off x="4648200" y="2688770"/>
            <a:ext cx="261257" cy="261259"/>
          </a:xfrm>
          <a:prstGeom prst="donut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EE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47B32-047E-8551-4B6B-0A7180E83C4A}"/>
              </a:ext>
            </a:extLst>
          </p:cNvPr>
          <p:cNvSpPr txBox="1"/>
          <p:nvPr/>
        </p:nvSpPr>
        <p:spPr>
          <a:xfrm>
            <a:off x="4399835" y="92606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>
                <a:solidFill>
                  <a:schemeClr val="bg1"/>
                </a:solidFill>
              </a:rPr>
              <a:t>ویتنام</a:t>
            </a:r>
            <a:endParaRPr lang="en-EE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39C75-8904-500D-A53A-B9EC57BBAC7C}"/>
              </a:ext>
            </a:extLst>
          </p:cNvPr>
          <p:cNvSpPr txBox="1"/>
          <p:nvPr/>
        </p:nvSpPr>
        <p:spPr>
          <a:xfrm>
            <a:off x="4342127" y="231943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 err="1">
                <a:solidFill>
                  <a:schemeClr val="bg1"/>
                </a:solidFill>
              </a:rPr>
              <a:t>فیلیپبن</a:t>
            </a:r>
            <a:endParaRPr lang="en-EE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62D1C5-B1C8-B5F5-5444-DC23974E563D}"/>
              </a:ext>
            </a:extLst>
          </p:cNvPr>
          <p:cNvCxnSpPr/>
          <p:nvPr/>
        </p:nvCxnSpPr>
        <p:spPr>
          <a:xfrm>
            <a:off x="4691742" y="1491342"/>
            <a:ext cx="0" cy="3766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logo on a black background&#10;&#10;Description automatically generated">
            <a:extLst>
              <a:ext uri="{FF2B5EF4-FFF2-40B4-BE49-F238E27FC236}">
                <a16:creationId xmlns:a16="http://schemas.microsoft.com/office/drawing/2014/main" id="{F73F6EB7-3AFE-1FF9-AB8A-5FB6F9590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466" y="5627914"/>
            <a:ext cx="1262745" cy="12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6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62B2AA33-2709-18F8-ECD5-10F24C909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507" y="-282493"/>
            <a:ext cx="7422986" cy="742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1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4128</TotalTime>
  <Words>232</Words>
  <Application>Microsoft Macintosh PowerPoint</Application>
  <PresentationFormat>Widescreen</PresentationFormat>
  <Paragraphs>25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__coFoBrilliantFont_744ae2</vt:lpstr>
      <vt:lpstr>Aptos</vt:lpstr>
      <vt:lpstr>Aptos Display</vt:lpstr>
      <vt:lpstr>Arial</vt:lpstr>
      <vt:lpstr>Calibri</vt:lpstr>
      <vt:lpstr>Cambria Math</vt:lpstr>
      <vt:lpstr>CoFo Brilliant</vt:lpstr>
      <vt:lpstr>Roboto</vt:lpstr>
      <vt:lpstr>Office Theme</vt:lpstr>
      <vt:lpstr>کاوش روابط</vt:lpstr>
      <vt:lpstr>PowerPoint Presentation</vt:lpstr>
      <vt:lpstr>PowerPoint Presentation</vt:lpstr>
      <vt:lpstr>تنظیم محورها</vt:lpstr>
      <vt:lpstr>مقیاس لگاریتمی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Mohammadhossein Bagheri</dc:creator>
  <cp:lastModifiedBy>Mohammadhossein Bagheri</cp:lastModifiedBy>
  <cp:revision>31</cp:revision>
  <dcterms:created xsi:type="dcterms:W3CDTF">2024-11-14T17:21:55Z</dcterms:created>
  <dcterms:modified xsi:type="dcterms:W3CDTF">2025-01-05T17:07:17Z</dcterms:modified>
</cp:coreProperties>
</file>