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7"/>
    <p:restoredTop sz="94704"/>
  </p:normalViewPr>
  <p:slideViewPr>
    <p:cSldViewPr snapToGrid="0">
      <p:cViewPr varScale="1">
        <p:scale>
          <a:sx n="93" d="100"/>
          <a:sy n="93" d="100"/>
        </p:scale>
        <p:origin x="232" y="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8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8410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30.01.2025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574" y="843107"/>
            <a:ext cx="520037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dirty="0"/>
              <a:t>ایجاد </a:t>
            </a:r>
            <a:r>
              <a:rPr lang="fa-IR" sz="3200" dirty="0" err="1"/>
              <a:t>مدل‌ها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algn="l"/>
            <a:r>
              <a:rPr lang="en-GB" sz="2400" b="0" i="0" dirty="0">
                <a:effectLst/>
                <a:latin typeface="Roboto" panose="02000000000000000000" pitchFamily="2" charset="0"/>
              </a:rPr>
              <a:t>Building Models</a:t>
            </a:r>
            <a:endParaRPr lang="en-GB" b="1" i="0" dirty="0">
              <a:effectLst/>
              <a:latin typeface="CoFo Brilliant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دوم – درس دهم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669204" y="6293543"/>
            <a:ext cx="245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مقدمه ای بر احتمال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73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dirty="0"/>
              <a:t>Introduction to Probability</a:t>
            </a:r>
            <a:r>
              <a:rPr lang="en-EE" dirty="0"/>
              <a:t> </a:t>
            </a:r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57" y="-282493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573A94-C9F6-EBFC-3332-8C7BC5E3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" y="4241864"/>
            <a:ext cx="3787492" cy="189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6B75E-D440-5019-D769-BEBE2CB8045C}"/>
              </a:ext>
            </a:extLst>
          </p:cNvPr>
          <p:cNvSpPr txBox="1"/>
          <p:nvPr/>
        </p:nvSpPr>
        <p:spPr>
          <a:xfrm>
            <a:off x="3160646" y="1270000"/>
            <a:ext cx="834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پیش از مسابقات، صدها بازی گذشته را تحلیل کردیم و شانس پیروزی مراکش را در هر مسابقه برآورد کردیم.</a:t>
            </a:r>
          </a:p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6318F818-FCC7-E2A5-3270-6C770E1EB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664" y="3848100"/>
            <a:ext cx="3606635" cy="3606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3C482D-956E-3EFE-88F2-B50CBCD389DB}"/>
              </a:ext>
            </a:extLst>
          </p:cNvPr>
          <p:cNvSpPr txBox="1"/>
          <p:nvPr/>
        </p:nvSpPr>
        <p:spPr>
          <a:xfrm>
            <a:off x="519228" y="1491214"/>
            <a:ext cx="28060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457200" eaLnBrk="1" latinLnBrk="0" hangingPunct="1"/>
            <a:r>
              <a:rPr lang="en-GB" dirty="0"/>
              <a:t>P(Defeat Germany)=0.1</a:t>
            </a:r>
          </a:p>
          <a:p>
            <a:pPr marL="0" algn="l" defTabSz="457200" eaLnBrk="1" latinLnBrk="0" hangingPunct="1"/>
            <a:endParaRPr lang="en-GB" dirty="0"/>
          </a:p>
          <a:p>
            <a:pPr marL="0" algn="l" defTabSz="457200" eaLnBrk="1" latinLnBrk="0" hangingPunct="1"/>
            <a:r>
              <a:rPr lang="en-GB" dirty="0"/>
              <a:t>P(Defeat South Korea)=0.2</a:t>
            </a:r>
          </a:p>
          <a:p>
            <a:pPr marL="0" algn="l" defTabSz="457200" eaLnBrk="1" latinLnBrk="0" hangingPunct="1"/>
            <a:endParaRPr lang="en-GB" dirty="0"/>
          </a:p>
          <a:p>
            <a:pPr marL="0" algn="l" defTabSz="457200" eaLnBrk="1" latinLnBrk="0" hangingPunct="1"/>
            <a:r>
              <a:rPr lang="en-GB" dirty="0"/>
              <a:t>P(Defeat Colombia)=0.2</a:t>
            </a:r>
            <a:endParaRPr lang="en-E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EF318-4ED8-B54E-F735-18AA5E6DBCFF}"/>
              </a:ext>
            </a:extLst>
          </p:cNvPr>
          <p:cNvSpPr txBox="1"/>
          <p:nvPr/>
        </p:nvSpPr>
        <p:spPr>
          <a:xfrm>
            <a:off x="3525880" y="2908106"/>
            <a:ext cx="777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اگر مراکش آلمان را شکست دهد، آیا باید برآوردهای احتمالی خود را برای </a:t>
            </a:r>
            <a:r>
              <a:rPr lang="fa-IR" dirty="0" err="1"/>
              <a:t>بازی‌های</a:t>
            </a:r>
            <a:r>
              <a:rPr lang="fa-IR" dirty="0"/>
              <a:t> دیگر تغییر دهیم؟</a:t>
            </a:r>
          </a:p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FD60F-1E50-F15B-89D8-9CFA606FEA83}"/>
              </a:ext>
            </a:extLst>
          </p:cNvPr>
          <p:cNvSpPr txBox="1"/>
          <p:nvPr/>
        </p:nvSpPr>
        <p:spPr>
          <a:xfrm>
            <a:off x="3541244" y="3554437"/>
            <a:ext cx="7276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دو دلیل وجود دارد که ممکن است بخواهیم احتمالات را تغییر دهیم:</a:t>
            </a:r>
            <a:br>
              <a:rPr lang="fa-IR" dirty="0"/>
            </a:br>
            <a:endParaRPr lang="fa-IR" dirty="0"/>
          </a:p>
          <a:p>
            <a:pPr algn="r" rtl="1">
              <a:buFont typeface="+mj-lt"/>
              <a:buAutoNum type="arabicPeriod"/>
            </a:pPr>
            <a:r>
              <a:rPr lang="fa-IR" dirty="0"/>
              <a:t> پیروزی در بازی اول </a:t>
            </a:r>
            <a:r>
              <a:rPr lang="fa-IR" dirty="0" err="1"/>
              <a:t>می‌تواند</a:t>
            </a:r>
            <a:r>
              <a:rPr lang="fa-IR" dirty="0"/>
              <a:t> باعث شود مراکش در </a:t>
            </a:r>
            <a:r>
              <a:rPr lang="fa-IR" dirty="0" err="1"/>
              <a:t>بازی‌های</a:t>
            </a:r>
            <a:r>
              <a:rPr lang="fa-IR" dirty="0"/>
              <a:t> بعدی بهتر (یا بدتر) عمل کند.</a:t>
            </a:r>
          </a:p>
          <a:p>
            <a:pPr algn="r" rtl="1">
              <a:buFont typeface="+mj-lt"/>
              <a:buAutoNum type="arabicPeriod"/>
            </a:pPr>
            <a:r>
              <a:rPr lang="fa-IR" dirty="0"/>
              <a:t> این پیروزی نشان </a:t>
            </a:r>
            <a:r>
              <a:rPr lang="fa-IR" dirty="0" err="1"/>
              <a:t>می‌دهد</a:t>
            </a:r>
            <a:r>
              <a:rPr lang="fa-IR" dirty="0"/>
              <a:t> که مراکش از آنچه تصور </a:t>
            </a:r>
            <a:r>
              <a:rPr lang="fa-IR" dirty="0" err="1"/>
              <a:t>می‌کردیم</a:t>
            </a:r>
            <a:r>
              <a:rPr lang="fa-IR" dirty="0"/>
              <a:t> </a:t>
            </a:r>
            <a:r>
              <a:rPr lang="fa-IR" dirty="0" err="1"/>
              <a:t>قوی‌تر</a:t>
            </a:r>
            <a:r>
              <a:rPr lang="fa-IR" dirty="0"/>
              <a:t> است.</a:t>
            </a:r>
          </a:p>
          <a:p>
            <a:pPr marL="0" algn="r" defTabSz="457200" rtl="1" eaLnBrk="1" latinLnBrk="0" hangingPunct="1"/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149704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0B58BD-8E8B-8473-1AC8-FC229467DC2A}"/>
              </a:ext>
            </a:extLst>
          </p:cNvPr>
          <p:cNvSpPr txBox="1"/>
          <p:nvPr/>
        </p:nvSpPr>
        <p:spPr>
          <a:xfrm>
            <a:off x="1219200" y="1100435"/>
            <a:ext cx="922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dirty="0"/>
              <a:t>شکست دادن آلمان </a:t>
            </a:r>
            <a:r>
              <a:rPr lang="fa-IR" dirty="0" err="1"/>
              <a:t>می‌تواند</a:t>
            </a:r>
            <a:r>
              <a:rPr lang="fa-IR" dirty="0"/>
              <a:t> به بازیکنان مراکش </a:t>
            </a:r>
            <a:r>
              <a:rPr lang="fa-IR" dirty="0" err="1"/>
              <a:t>اعتمادبه‌نفس</a:t>
            </a:r>
            <a:r>
              <a:rPr lang="fa-IR" dirty="0"/>
              <a:t> بیشتری برای بازی بعدی بدهد. اما فرض کنیم که </a:t>
            </a:r>
            <a:r>
              <a:rPr lang="fa-IR" dirty="0" err="1"/>
              <a:t>آن‌ها</a:t>
            </a:r>
            <a:r>
              <a:rPr lang="fa-IR" dirty="0"/>
              <a:t> تحت تأثیر نتیجه بازی قبلی قرار نخواهند گرفت.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16B94-21A6-BC8D-DD2C-A3DD0D84BF13}"/>
              </a:ext>
            </a:extLst>
          </p:cNvPr>
          <p:cNvSpPr txBox="1"/>
          <p:nvPr/>
        </p:nvSpPr>
        <p:spPr>
          <a:xfrm>
            <a:off x="1846278" y="2006600"/>
            <a:ext cx="849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این فرض به ما </a:t>
            </a:r>
            <a:r>
              <a:rPr lang="fa-IR" dirty="0" err="1"/>
              <a:t>می‌گوید</a:t>
            </a:r>
            <a:r>
              <a:rPr lang="fa-IR" dirty="0"/>
              <a:t> که نتیجه بازی قبلی تأثیری مستقیم بر عملکرد مراکش در </a:t>
            </a:r>
            <a:r>
              <a:rPr lang="fa-IR" dirty="0" err="1"/>
              <a:t>بازی‌های</a:t>
            </a:r>
            <a:r>
              <a:rPr lang="fa-IR" dirty="0"/>
              <a:t> بعدی نخواهد داشت.</a:t>
            </a:r>
            <a:endParaRPr lang="en-E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A7F2B-8D83-FD6E-4536-EF0475367A0B}"/>
              </a:ext>
            </a:extLst>
          </p:cNvPr>
          <p:cNvSpPr txBox="1"/>
          <p:nvPr/>
        </p:nvSpPr>
        <p:spPr>
          <a:xfrm>
            <a:off x="1923223" y="2794000"/>
            <a:ext cx="842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از طرف </a:t>
            </a:r>
            <a:r>
              <a:rPr lang="fa-IR" dirty="0" err="1"/>
              <a:t>دیگرتخمین</a:t>
            </a:r>
            <a:r>
              <a:rPr lang="fa-IR" dirty="0"/>
              <a:t> اولیه بر اساس صدها مسابقه است </a:t>
            </a:r>
            <a:r>
              <a:rPr lang="en-EE" dirty="0"/>
              <a:t>،</a:t>
            </a:r>
            <a:r>
              <a:rPr lang="fa-IR" dirty="0"/>
              <a:t> پس با اضافه شدن یک بازی تغییر چندانی </a:t>
            </a:r>
            <a:r>
              <a:rPr lang="fa-IR" dirty="0" err="1"/>
              <a:t>نمی‌کند</a:t>
            </a:r>
            <a:r>
              <a:rPr lang="fa-IR" dirty="0"/>
              <a:t>.   </a:t>
            </a:r>
            <a:endParaRPr lang="en-E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9A902-02DF-A0D0-99B8-EE8D8E013021}"/>
              </a:ext>
            </a:extLst>
          </p:cNvPr>
          <p:cNvSpPr txBox="1"/>
          <p:nvPr/>
        </p:nvSpPr>
        <p:spPr>
          <a:xfrm>
            <a:off x="2807072" y="3581400"/>
            <a:ext cx="665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457200" rtl="1" eaLnBrk="1" latinLnBrk="0" hangingPunct="1"/>
            <a:r>
              <a:rPr lang="fa-IR" dirty="0">
                <a:solidFill>
                  <a:srgbClr val="FFFF00"/>
                </a:solidFill>
              </a:rPr>
              <a:t>از اینجا به بعد، فرض </a:t>
            </a:r>
            <a:r>
              <a:rPr lang="fa-IR" dirty="0" err="1">
                <a:solidFill>
                  <a:srgbClr val="FFFF00"/>
                </a:solidFill>
              </a:rPr>
              <a:t>می‌کنیم</a:t>
            </a:r>
            <a:r>
              <a:rPr lang="fa-IR" dirty="0">
                <a:solidFill>
                  <a:srgbClr val="FFFF00"/>
                </a:solidFill>
              </a:rPr>
              <a:t> که </a:t>
            </a:r>
            <a:r>
              <a:rPr lang="fa-IR" dirty="0" err="1">
                <a:solidFill>
                  <a:srgbClr val="FFFF00"/>
                </a:solidFill>
              </a:rPr>
              <a:t>تخمین‌های</a:t>
            </a:r>
            <a:r>
              <a:rPr lang="fa-IR" dirty="0">
                <a:solidFill>
                  <a:srgbClr val="FFFF00"/>
                </a:solidFill>
              </a:rPr>
              <a:t> اولیه ما نیازی به تغییر ندارند. یا به بیان دیگر، هر مسابقه را یک رویداد </a:t>
            </a:r>
            <a:r>
              <a:rPr lang="fa-IR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مستقل</a:t>
            </a:r>
            <a:r>
              <a:rPr lang="fa-IR" dirty="0">
                <a:solidFill>
                  <a:srgbClr val="FFFF00"/>
                </a:solidFill>
              </a:rPr>
              <a:t> در نظر </a:t>
            </a:r>
            <a:r>
              <a:rPr lang="fa-IR" dirty="0" err="1">
                <a:solidFill>
                  <a:srgbClr val="FFFF00"/>
                </a:solidFill>
              </a:rPr>
              <a:t>می‌گیریم</a:t>
            </a:r>
            <a:r>
              <a:rPr lang="fa-IR" dirty="0">
                <a:solidFill>
                  <a:srgbClr val="FFFF00"/>
                </a:solidFill>
              </a:rPr>
              <a:t>.</a:t>
            </a:r>
            <a:endParaRPr lang="en-EE" dirty="0">
              <a:solidFill>
                <a:srgbClr val="FFFF00"/>
              </a:solidFill>
            </a:endParaRPr>
          </a:p>
        </p:txBody>
      </p:sp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6CCF40AA-3490-721E-7AD4-E07AE03BD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03" y="3797300"/>
            <a:ext cx="3606635" cy="36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5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956551-6CF7-85C9-C92A-8F6EB232C510}"/>
              </a:ext>
            </a:extLst>
          </p:cNvPr>
          <p:cNvSpPr txBox="1"/>
          <p:nvPr/>
        </p:nvSpPr>
        <p:spPr>
          <a:xfrm>
            <a:off x="2445525" y="1243640"/>
            <a:ext cx="839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dirty="0"/>
              <a:t>اگر هر مسابقه یک رویداد مستقل باشد، احتمال اینکه مراکش هر سه بازی را ببرد برابر است با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754258-97EF-1394-2F6D-A679145C7BBF}"/>
              </a:ext>
            </a:extLst>
          </p:cNvPr>
          <p:cNvSpPr txBox="1"/>
          <p:nvPr/>
        </p:nvSpPr>
        <p:spPr>
          <a:xfrm>
            <a:off x="2309696" y="2351782"/>
            <a:ext cx="7316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P</a:t>
            </a:r>
            <a:r>
              <a:rPr lang="fa-IR" dirty="0"/>
              <a:t> </a:t>
            </a:r>
            <a:r>
              <a:rPr lang="en-GB" dirty="0"/>
              <a:t>(win all matches)</a:t>
            </a:r>
            <a:r>
              <a:rPr lang="fa-IR" dirty="0"/>
              <a:t>  = </a:t>
            </a:r>
            <a:r>
              <a:rPr lang="en-GB" sz="2800" dirty="0"/>
              <a:t>P</a:t>
            </a:r>
            <a:r>
              <a:rPr lang="fa-IR" sz="2800" dirty="0"/>
              <a:t> </a:t>
            </a:r>
            <a:r>
              <a:rPr lang="en-GB" dirty="0"/>
              <a:t>(defeat Ger and defeat S. Kor and defeat Col)</a:t>
            </a:r>
            <a:br>
              <a:rPr lang="fa-IR" dirty="0"/>
            </a:br>
            <a:br>
              <a:rPr lang="fa-IR" dirty="0"/>
            </a:br>
            <a:endParaRPr lang="en-E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98F24-E764-269F-2E1D-7AB17F15473C}"/>
              </a:ext>
            </a:extLst>
          </p:cNvPr>
          <p:cNvSpPr txBox="1"/>
          <p:nvPr/>
        </p:nvSpPr>
        <p:spPr>
          <a:xfrm>
            <a:off x="7484354" y="505888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0D2D0-7F7C-2FA1-5385-B26D6FA31345}"/>
              </a:ext>
            </a:extLst>
          </p:cNvPr>
          <p:cNvSpPr txBox="1"/>
          <p:nvPr/>
        </p:nvSpPr>
        <p:spPr>
          <a:xfrm>
            <a:off x="4393678" y="4042619"/>
            <a:ext cx="27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a-IR" dirty="0"/>
              <a:t>  =  </a:t>
            </a:r>
            <a:r>
              <a:rPr lang="en-EE" dirty="0"/>
              <a:t>0.1×0.2×0.2</a:t>
            </a:r>
            <a:r>
              <a:rPr lang="fa-IR" dirty="0"/>
              <a:t> </a:t>
            </a:r>
            <a:r>
              <a:rPr lang="en-EE" dirty="0"/>
              <a:t>=</a:t>
            </a:r>
            <a:r>
              <a:rPr lang="fa-IR" dirty="0"/>
              <a:t> </a:t>
            </a:r>
            <a:r>
              <a:rPr lang="en-EE" sz="2400" dirty="0"/>
              <a:t>0.004</a:t>
            </a:r>
            <a:endParaRPr lang="en-E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41B01-7702-B90F-98BE-94BAD46E7E86}"/>
              </a:ext>
            </a:extLst>
          </p:cNvPr>
          <p:cNvSpPr txBox="1"/>
          <p:nvPr/>
        </p:nvSpPr>
        <p:spPr>
          <a:xfrm>
            <a:off x="2309696" y="3051007"/>
            <a:ext cx="7626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P</a:t>
            </a:r>
            <a:r>
              <a:rPr lang="fa-IR" dirty="0"/>
              <a:t> </a:t>
            </a:r>
            <a:r>
              <a:rPr lang="en-GB" dirty="0"/>
              <a:t>(defeat</a:t>
            </a:r>
            <a:r>
              <a:rPr lang="fa-IR" dirty="0"/>
              <a:t> </a:t>
            </a:r>
            <a:r>
              <a:rPr lang="en-GB" dirty="0"/>
              <a:t>Germany)</a:t>
            </a:r>
            <a:r>
              <a:rPr lang="fa-IR" dirty="0"/>
              <a:t> </a:t>
            </a:r>
            <a:r>
              <a:rPr lang="en-GB" dirty="0"/>
              <a:t>×</a:t>
            </a:r>
            <a:r>
              <a:rPr lang="fa-IR" dirty="0"/>
              <a:t> </a:t>
            </a:r>
            <a:r>
              <a:rPr lang="en-GB" sz="2800" dirty="0"/>
              <a:t>P</a:t>
            </a:r>
            <a:r>
              <a:rPr lang="fa-IR" dirty="0"/>
              <a:t> </a:t>
            </a:r>
            <a:r>
              <a:rPr lang="en-GB" dirty="0"/>
              <a:t>(defeat</a:t>
            </a:r>
            <a:r>
              <a:rPr lang="fa-IR" dirty="0"/>
              <a:t> </a:t>
            </a:r>
            <a:r>
              <a:rPr lang="en-GB" dirty="0"/>
              <a:t>South Korea)</a:t>
            </a:r>
            <a:r>
              <a:rPr lang="fa-IR" dirty="0"/>
              <a:t> </a:t>
            </a:r>
            <a:r>
              <a:rPr lang="en-GB" dirty="0"/>
              <a:t>×</a:t>
            </a:r>
            <a:r>
              <a:rPr lang="fa-IR" dirty="0"/>
              <a:t> </a:t>
            </a:r>
            <a:r>
              <a:rPr lang="en-GB" sz="2800" dirty="0"/>
              <a:t>P</a:t>
            </a:r>
            <a:r>
              <a:rPr lang="fa-IR" dirty="0"/>
              <a:t> </a:t>
            </a:r>
            <a:r>
              <a:rPr lang="en-GB" dirty="0"/>
              <a:t>(defeat</a:t>
            </a:r>
            <a:r>
              <a:rPr lang="fa-IR" dirty="0"/>
              <a:t> </a:t>
            </a:r>
            <a:r>
              <a:rPr lang="en-GB" dirty="0"/>
              <a:t>Colombia)</a:t>
            </a:r>
            <a:r>
              <a:rPr lang="fa-IR" dirty="0"/>
              <a:t> </a:t>
            </a:r>
            <a:endParaRPr lang="en-GB" dirty="0"/>
          </a:p>
        </p:txBody>
      </p:sp>
      <p:pic>
        <p:nvPicPr>
          <p:cNvPr id="14" name="Picture 13" descr="A logo on a black background&#10;&#10;Description automatically generated">
            <a:extLst>
              <a:ext uri="{FF2B5EF4-FFF2-40B4-BE49-F238E27FC236}">
                <a16:creationId xmlns:a16="http://schemas.microsoft.com/office/drawing/2014/main" id="{74516B84-95C3-2B93-D52A-0DF881E68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403" y="3797300"/>
            <a:ext cx="3606635" cy="36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6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able&#10;&#10;AI-generated content may be incorrect.">
            <a:extLst>
              <a:ext uri="{FF2B5EF4-FFF2-40B4-BE49-F238E27FC236}">
                <a16:creationId xmlns:a16="http://schemas.microsoft.com/office/drawing/2014/main" id="{E6EEC095-1A53-4C63-6E00-CFAC418CA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26" y="3429000"/>
            <a:ext cx="6156714" cy="2320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E3396-9B5D-32D6-EC26-79C5D50D3F1F}"/>
              </a:ext>
            </a:extLst>
          </p:cNvPr>
          <p:cNvSpPr txBox="1"/>
          <p:nvPr/>
        </p:nvSpPr>
        <p:spPr>
          <a:xfrm>
            <a:off x="3583737" y="1413164"/>
            <a:ext cx="7638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/>
              <a:t>دو پیروزی از سه بازی تقریباً همیشه برای صعود به مرحله بعد کافی است.</a:t>
            </a:r>
          </a:p>
          <a:p>
            <a:pPr marL="0" algn="r" defTabSz="457200" rtl="1" eaLnBrk="1" latinLnBrk="0" hangingPunct="1"/>
            <a:endParaRPr lang="en-EE" sz="2400" dirty="0"/>
          </a:p>
        </p:txBody>
      </p:sp>
      <p:pic>
        <p:nvPicPr>
          <p:cNvPr id="7" name="Picture 6" descr="A logo on a black background&#10;&#10;Description automatically generated">
            <a:extLst>
              <a:ext uri="{FF2B5EF4-FFF2-40B4-BE49-F238E27FC236}">
                <a16:creationId xmlns:a16="http://schemas.microsoft.com/office/drawing/2014/main" id="{76BD5F7F-A713-1C8C-2D51-7E63999A4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1661" y="3641518"/>
            <a:ext cx="3606635" cy="3606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1EB6B-0736-D96D-7E24-63AAF6F3B0C1}"/>
              </a:ext>
            </a:extLst>
          </p:cNvPr>
          <p:cNvSpPr txBox="1"/>
          <p:nvPr/>
        </p:nvSpPr>
        <p:spPr>
          <a:xfrm>
            <a:off x="3465115" y="2111842"/>
            <a:ext cx="7757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/>
              <a:t>احتمال باخت به آلمان و سپس پیروزی مقابل کره جنوبی و کلمبیا چقدر است؟</a:t>
            </a:r>
          </a:p>
          <a:p>
            <a:pPr marL="0" algn="r" defTabSz="457200" rtl="1" eaLnBrk="1" latinLnBrk="0" hangingPunct="1"/>
            <a:endParaRPr lang="en-EE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C998E-2F06-900F-6BB8-03263D6FD19E}"/>
              </a:ext>
            </a:extLst>
          </p:cNvPr>
          <p:cNvSpPr txBox="1"/>
          <p:nvPr/>
        </p:nvSpPr>
        <p:spPr>
          <a:xfrm>
            <a:off x="397626" y="2464958"/>
            <a:ext cx="3193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457200" eaLnBrk="1" latinLnBrk="0" hangingPunct="1"/>
            <a:r>
              <a:rPr lang="en-EE" sz="2400" dirty="0"/>
              <a:t>0.75</a:t>
            </a:r>
            <a:r>
              <a:rPr lang="fa-IR" sz="2400" dirty="0"/>
              <a:t> </a:t>
            </a:r>
            <a:r>
              <a:rPr lang="en-EE" sz="2400" dirty="0"/>
              <a:t>×</a:t>
            </a:r>
            <a:r>
              <a:rPr lang="fa-IR" sz="2400" dirty="0"/>
              <a:t> </a:t>
            </a:r>
            <a:r>
              <a:rPr lang="en-EE" sz="2400" dirty="0"/>
              <a:t>0.2</a:t>
            </a:r>
            <a:r>
              <a:rPr lang="fa-IR" sz="2400" dirty="0"/>
              <a:t> </a:t>
            </a:r>
            <a:r>
              <a:rPr lang="en-EE" sz="2400" dirty="0"/>
              <a:t>×</a:t>
            </a:r>
            <a:r>
              <a:rPr lang="fa-IR" sz="2400" dirty="0"/>
              <a:t> </a:t>
            </a:r>
            <a:r>
              <a:rPr lang="en-EE" sz="2400" dirty="0"/>
              <a:t>0.2</a:t>
            </a:r>
            <a:r>
              <a:rPr lang="fa-IR" sz="2400" dirty="0"/>
              <a:t> </a:t>
            </a:r>
            <a:r>
              <a:rPr lang="en-EE" sz="2400" dirty="0"/>
              <a:t>=</a:t>
            </a:r>
            <a:r>
              <a:rPr lang="fa-IR" sz="2400" dirty="0"/>
              <a:t> </a:t>
            </a:r>
            <a:r>
              <a:rPr lang="en-EE" sz="2400" dirty="0"/>
              <a:t>0.03</a:t>
            </a:r>
          </a:p>
        </p:txBody>
      </p:sp>
    </p:spTree>
    <p:extLst>
      <p:ext uri="{BB962C8B-B14F-4D97-AF65-F5344CB8AC3E}">
        <p14:creationId xmlns:p14="http://schemas.microsoft.com/office/powerpoint/2010/main" val="355806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CAAC0D-51EB-2E79-4AFA-6A3F115B0EC2}"/>
              </a:ext>
            </a:extLst>
          </p:cNvPr>
          <p:cNvSpPr txBox="1"/>
          <p:nvPr/>
        </p:nvSpPr>
        <p:spPr>
          <a:xfrm>
            <a:off x="1286220" y="1379913"/>
            <a:ext cx="103092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/>
              <a:t>اگر احتمال هر روش برای رسیدن به ۶ امتیاز را محاسبه کنیم، به </a:t>
            </a:r>
            <a:r>
              <a:rPr lang="fa-IR" sz="2800" dirty="0" err="1"/>
              <a:t>نتیجه‌ی</a:t>
            </a:r>
            <a:r>
              <a:rPr lang="fa-IR" sz="2800" dirty="0"/>
              <a:t> زیر </a:t>
            </a:r>
            <a:r>
              <a:rPr lang="fa-IR" sz="2800" dirty="0" err="1"/>
              <a:t>می‌رسیم</a:t>
            </a:r>
            <a:r>
              <a:rPr lang="fa-IR" sz="2800" dirty="0"/>
              <a:t>:</a:t>
            </a:r>
          </a:p>
          <a:p>
            <a:pPr marL="0" algn="r" defTabSz="457200" rtl="1" eaLnBrk="1" latinLnBrk="0" hangingPunct="1"/>
            <a:endParaRPr lang="en-EE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54951-0678-836E-02F8-B4A8BE67BBF9}"/>
              </a:ext>
            </a:extLst>
          </p:cNvPr>
          <p:cNvSpPr txBox="1"/>
          <p:nvPr/>
        </p:nvSpPr>
        <p:spPr>
          <a:xfrm>
            <a:off x="321944" y="2905780"/>
            <a:ext cx="4013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2800" dirty="0"/>
              <a:t>P </a:t>
            </a:r>
            <a:r>
              <a:rPr lang="en-EE" dirty="0"/>
              <a:t>(Germany , South Korea, Colombia )</a:t>
            </a:r>
            <a:endParaRPr lang="en-EE" sz="28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ED0A2B8-C229-F7E1-C545-B835EE4C9384}"/>
              </a:ext>
            </a:extLst>
          </p:cNvPr>
          <p:cNvSpPr/>
          <p:nvPr/>
        </p:nvSpPr>
        <p:spPr>
          <a:xfrm>
            <a:off x="4485236" y="2334020"/>
            <a:ext cx="478825" cy="1849032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C8728-B576-1DD1-6C87-2648C9AD3E64}"/>
              </a:ext>
            </a:extLst>
          </p:cNvPr>
          <p:cNvSpPr txBox="1"/>
          <p:nvPr/>
        </p:nvSpPr>
        <p:spPr>
          <a:xfrm>
            <a:off x="4964061" y="2428726"/>
            <a:ext cx="27003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</a:t>
            </a:r>
            <a:r>
              <a:rPr lang="en-GB" dirty="0"/>
              <a:t> (Lose, Win, Win)=0.030</a:t>
            </a:r>
            <a:br>
              <a:rPr lang="en-GB" dirty="0"/>
            </a:br>
            <a:endParaRPr lang="en-GB" dirty="0"/>
          </a:p>
          <a:p>
            <a:r>
              <a:rPr lang="en-GB" sz="2400" dirty="0"/>
              <a:t>P</a:t>
            </a:r>
            <a:r>
              <a:rPr lang="en-GB" dirty="0"/>
              <a:t> (Win, Lose, Win)=0.010</a:t>
            </a:r>
            <a:br>
              <a:rPr lang="en-GB" dirty="0"/>
            </a:br>
            <a:endParaRPr lang="en-GB" dirty="0"/>
          </a:p>
          <a:p>
            <a:r>
              <a:rPr lang="en-GB" sz="2400" dirty="0"/>
              <a:t>P</a:t>
            </a:r>
            <a:r>
              <a:rPr lang="en-GB" dirty="0"/>
              <a:t> (Win, Win, Lose)=0.011</a:t>
            </a:r>
            <a:endParaRPr lang="en-EE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E46A614-E810-BE6C-07D2-576FD9063082}"/>
              </a:ext>
            </a:extLst>
          </p:cNvPr>
          <p:cNvSpPr/>
          <p:nvPr/>
        </p:nvSpPr>
        <p:spPr>
          <a:xfrm>
            <a:off x="7661103" y="3133400"/>
            <a:ext cx="964276" cy="3449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DC62F-9E9B-7FC9-23C8-6812151B1857}"/>
              </a:ext>
            </a:extLst>
          </p:cNvPr>
          <p:cNvSpPr txBox="1"/>
          <p:nvPr/>
        </p:nvSpPr>
        <p:spPr>
          <a:xfrm>
            <a:off x="8625379" y="3109046"/>
            <a:ext cx="3307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0.030 + 0.010 + 0.011  = </a:t>
            </a:r>
            <a:r>
              <a:rPr lang="en-EE" sz="2400" dirty="0"/>
              <a:t>0.051</a:t>
            </a:r>
            <a:endParaRPr lang="en-EE" dirty="0"/>
          </a:p>
        </p:txBody>
      </p:sp>
      <p:pic>
        <p:nvPicPr>
          <p:cNvPr id="12" name="Picture 11" descr="A logo on a black background&#10;&#10;Description automatically generated">
            <a:extLst>
              <a:ext uri="{FF2B5EF4-FFF2-40B4-BE49-F238E27FC236}">
                <a16:creationId xmlns:a16="http://schemas.microsoft.com/office/drawing/2014/main" id="{FFF1270B-C00C-1010-B775-5A30ED9F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661" y="3641518"/>
            <a:ext cx="3606635" cy="360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4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DA4C81F2-B127-E0A1-E7EE-0B2D0A484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367" y="581891"/>
            <a:ext cx="5099831" cy="4322490"/>
          </a:xfrm>
          <a:prstGeom prst="rect">
            <a:avLst/>
          </a:prstGeom>
        </p:spPr>
      </p:pic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3056654A-0074-D373-C2E8-E76E5A76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666" y="3957401"/>
            <a:ext cx="3606635" cy="3606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B94DD2-7330-476E-D060-20D1BA66E0E6}"/>
              </a:ext>
            </a:extLst>
          </p:cNvPr>
          <p:cNvSpPr txBox="1"/>
          <p:nvPr/>
        </p:nvSpPr>
        <p:spPr>
          <a:xfrm>
            <a:off x="232756" y="1147157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err="1"/>
              <a:t>تیم‌هایی</a:t>
            </a:r>
            <a:r>
              <a:rPr lang="fa-IR" dirty="0"/>
              <a:t> که ۵ امتیاز یا بیشتر دارند، معمولاً به دور بعد صعود </a:t>
            </a:r>
            <a:r>
              <a:rPr lang="fa-IR" dirty="0" err="1"/>
              <a:t>می‌کنند</a:t>
            </a:r>
            <a:r>
              <a:rPr lang="fa-IR" dirty="0"/>
              <a:t>.</a:t>
            </a:r>
          </a:p>
          <a:p>
            <a:endParaRPr lang="en-E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21048-BD6B-30E1-46D5-8CF3732D8840}"/>
              </a:ext>
            </a:extLst>
          </p:cNvPr>
          <p:cNvSpPr txBox="1"/>
          <p:nvPr/>
        </p:nvSpPr>
        <p:spPr>
          <a:xfrm>
            <a:off x="232756" y="2558470"/>
            <a:ext cx="535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مجموع این احتمال که مراکش 5 امتیاز یا بیشتر کسب کند چقدر است؟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610BA-B2FF-52BF-2E3C-5308CE21AE65}"/>
              </a:ext>
            </a:extLst>
          </p:cNvPr>
          <p:cNvSpPr txBox="1"/>
          <p:nvPr/>
        </p:nvSpPr>
        <p:spPr>
          <a:xfrm>
            <a:off x="515390" y="3508118"/>
            <a:ext cx="4036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0.004 + 0.017 + 0.051 + 0.024 = </a:t>
            </a:r>
            <a:r>
              <a:rPr lang="en-EE" sz="2400" dirty="0"/>
              <a:t>0.096</a:t>
            </a:r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388198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4" name="Rectangle 7183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0" name="Right Triangle 718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91" name="Rectangle 7190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996566D-F30E-D722-3329-40F85DB6C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164" y="1580366"/>
            <a:ext cx="6249052" cy="365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7BC13269-5D0F-C353-472F-4F588ED12E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20" r="4" b="13734"/>
          <a:stretch/>
        </p:blipFill>
        <p:spPr>
          <a:xfrm>
            <a:off x="7531606" y="1223477"/>
            <a:ext cx="3217333" cy="26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5478</TotalTime>
  <Words>437</Words>
  <Application>Microsoft Macintosh PowerPoint</Application>
  <PresentationFormat>Widescreen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CoFo Brilliant</vt:lpstr>
      <vt:lpstr>Roboto</vt:lpstr>
      <vt:lpstr>Office Theme</vt:lpstr>
      <vt:lpstr>ایجاد مدل‌ها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36</cp:revision>
  <dcterms:created xsi:type="dcterms:W3CDTF">2024-11-14T17:21:55Z</dcterms:created>
  <dcterms:modified xsi:type="dcterms:W3CDTF">2025-01-29T22:33:24Z</dcterms:modified>
</cp:coreProperties>
</file>