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392"/>
    <p:restoredTop sz="94675"/>
  </p:normalViewPr>
  <p:slideViewPr>
    <p:cSldViewPr snapToGrid="0">
      <p:cViewPr varScale="1">
        <p:scale>
          <a:sx n="74" d="100"/>
          <a:sy n="74" d="100"/>
        </p:scale>
        <p:origin x="192" y="2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97114-0730-C549-8775-022000231614}" type="datetimeFigureOut">
              <a:rPr lang="en-EE" smtClean="0"/>
              <a:t>21.11.2024</a:t>
            </a:fld>
            <a:endParaRPr lang="en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E9929-4663-9E4B-80F4-8F7DCE85EEA0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6647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E9929-4663-9E4B-80F4-8F7DCE85EEA0}" type="slidenum">
              <a:rPr lang="en-EE" smtClean="0"/>
              <a:t>1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18018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21.11.2024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7896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21.11.2024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65798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21.11.2024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4284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21.11.2024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4934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21.11.2024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6926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21.11.2024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569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21.11.2024</a:t>
            </a:fld>
            <a:endParaRPr lang="en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1725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21.11.2024</a:t>
            </a:fld>
            <a:endParaRPr lang="en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2623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21.11.2024</a:t>
            </a:fld>
            <a:endParaRPr lang="en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15766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21.11.2024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22267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21.11.2024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79904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6BA7478-A19A-9540-9A96-0C096A7C5D2F}" type="datetimeFigureOut">
              <a:rPr lang="en-EE" smtClean="0"/>
              <a:t>21.11.2024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20102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A3171-FD04-01F0-D7AA-96A371FA0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7" y="640080"/>
            <a:ext cx="4474869" cy="3566160"/>
          </a:xfrm>
        </p:spPr>
        <p:txBody>
          <a:bodyPr anchor="b"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sz="5400" dirty="0"/>
              <a:t>مشاهده روابط</a:t>
            </a:r>
            <a:endParaRPr lang="en-EE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931F0-0BC9-6CF2-E581-31B43DD52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GB" sz="2400" dirty="0"/>
              <a:t>Observing Relationships</a:t>
            </a:r>
            <a:endParaRPr lang="en-EE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ED2E5-4EB0-56EF-135C-4D723B9B8348}"/>
              </a:ext>
            </a:extLst>
          </p:cNvPr>
          <p:cNvSpPr txBox="1"/>
          <p:nvPr/>
        </p:nvSpPr>
        <p:spPr>
          <a:xfrm>
            <a:off x="1534510" y="1219199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فصل اول – درس دوم</a:t>
            </a:r>
            <a:endParaRPr lang="en-E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897BA-7716-F8B7-A96E-D40D0AFAF08C}"/>
              </a:ext>
            </a:extLst>
          </p:cNvPr>
          <p:cNvSpPr txBox="1"/>
          <p:nvPr/>
        </p:nvSpPr>
        <p:spPr>
          <a:xfrm>
            <a:off x="3984875" y="6381955"/>
            <a:ext cx="2614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نام فصل : </a:t>
            </a:r>
            <a:r>
              <a:rPr lang="fa-IR" b="0" i="0" dirty="0"/>
              <a:t>کاوش بصری داده ها</a:t>
            </a:r>
            <a:r>
              <a:rPr lang="en-US" b="0" i="0" dirty="0"/>
              <a:t> </a:t>
            </a:r>
            <a:endParaRPr lang="en-GB" dirty="0"/>
          </a:p>
          <a:p>
            <a:pPr marL="0" algn="r" defTabSz="457200" rtl="1" eaLnBrk="1" latinLnBrk="0" hangingPunct="1"/>
            <a:endParaRPr lang="en-EE" dirty="0"/>
          </a:p>
        </p:txBody>
      </p:sp>
      <p:pic>
        <p:nvPicPr>
          <p:cNvPr id="1026" name="Picture 2" descr="Brilliant: Learn by doing - Apps on Google Play">
            <a:extLst>
              <a:ext uri="{FF2B5EF4-FFF2-40B4-BE49-F238E27FC236}">
                <a16:creationId xmlns:a16="http://schemas.microsoft.com/office/drawing/2014/main" id="{7D682D00-0C00-9AB3-8EAB-70A3F07C1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814" y="6036303"/>
            <a:ext cx="828610" cy="77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logo on a black background&#10;&#10;Description automatically generated">
            <a:extLst>
              <a:ext uri="{FF2B5EF4-FFF2-40B4-BE49-F238E27FC236}">
                <a16:creationId xmlns:a16="http://schemas.microsoft.com/office/drawing/2014/main" id="{6E4F119F-6AAD-27D0-EC25-5321AD25B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964" y="-282493"/>
            <a:ext cx="7422986" cy="74229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97BA73-FEEE-8CDC-5CCE-F4ACCAB13C05}"/>
              </a:ext>
            </a:extLst>
          </p:cNvPr>
          <p:cNvSpPr txBox="1"/>
          <p:nvPr/>
        </p:nvSpPr>
        <p:spPr>
          <a:xfrm>
            <a:off x="9701507" y="6324370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/>
              <a:t>دوره تحلیل داده</a:t>
            </a:r>
            <a:endParaRPr lang="en-EE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DB5B8-F01E-7193-8857-5854BFE81E05}"/>
              </a:ext>
            </a:extLst>
          </p:cNvPr>
          <p:cNvSpPr txBox="1"/>
          <p:nvPr/>
        </p:nvSpPr>
        <p:spPr>
          <a:xfrm>
            <a:off x="623977" y="6378490"/>
            <a:ext cx="153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EE" dirty="0"/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46036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0083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Brilliant: Learn by doing - Apps on Google Play">
            <a:extLst>
              <a:ext uri="{FF2B5EF4-FFF2-40B4-BE49-F238E27FC236}">
                <a16:creationId xmlns:a16="http://schemas.microsoft.com/office/drawing/2014/main" id="{F5331559-6CDE-8D68-7289-561E411D7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683" y="6076525"/>
            <a:ext cx="830317" cy="7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B90D11F5-6000-D543-5198-D6A48AE64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77" y="920750"/>
            <a:ext cx="6781800" cy="5016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585191-8456-8C1E-B232-5BF619952074}"/>
              </a:ext>
            </a:extLst>
          </p:cNvPr>
          <p:cNvSpPr txBox="1"/>
          <p:nvPr/>
        </p:nvSpPr>
        <p:spPr>
          <a:xfrm>
            <a:off x="7754025" y="2307425"/>
            <a:ext cx="3831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b="0" i="0" dirty="0" err="1">
                <a:effectLst/>
                <a:latin typeface="Roboto" panose="02000000000000000000" pitchFamily="2" charset="0"/>
              </a:rPr>
              <a:t>استارباکس</a:t>
            </a:r>
            <a:r>
              <a:rPr lang="fa-IR" b="0" i="0" dirty="0">
                <a:effectLst/>
                <a:latin typeface="Roboto" panose="02000000000000000000" pitchFamily="2" charset="0"/>
              </a:rPr>
              <a:t> بیشترین محبوبیت را در کالیفرنیا دارد</a:t>
            </a:r>
            <a:endParaRPr lang="en-E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61FC4-8A7E-14FC-117B-31E26F07562D}"/>
              </a:ext>
            </a:extLst>
          </p:cNvPr>
          <p:cNvSpPr txBox="1"/>
          <p:nvPr/>
        </p:nvSpPr>
        <p:spPr>
          <a:xfrm>
            <a:off x="8808328" y="3570762"/>
            <a:ext cx="3606331" cy="974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375"/>
              </a:spcBef>
              <a:spcAft>
                <a:spcPts val="375"/>
              </a:spcAft>
            </a:pPr>
            <a:r>
              <a:rPr lang="fa-IR" b="0" i="0" dirty="0">
                <a:effectLst/>
                <a:latin typeface="Roboto" panose="02000000000000000000" pitchFamily="2" charset="0"/>
              </a:rPr>
              <a:t>کالیفرنیا بیشترین جمعیت را دارد</a:t>
            </a:r>
          </a:p>
          <a:p>
            <a:br>
              <a:rPr lang="fa-IR" dirty="0"/>
            </a:br>
            <a:endParaRPr lang="en-EE" dirty="0"/>
          </a:p>
        </p:txBody>
      </p:sp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07B8BF29-1C0C-1F90-A380-6D3E8F1DA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11328" y="2374398"/>
            <a:ext cx="531025" cy="369332"/>
          </a:xfrm>
          <a:prstGeom prst="rect">
            <a:avLst/>
          </a:prstGeom>
        </p:spPr>
      </p:pic>
      <p:pic>
        <p:nvPicPr>
          <p:cNvPr id="13" name="Graphic 12" descr="Tick with solid fill">
            <a:extLst>
              <a:ext uri="{FF2B5EF4-FFF2-40B4-BE49-F238E27FC236}">
                <a16:creationId xmlns:a16="http://schemas.microsoft.com/office/drawing/2014/main" id="{0380E179-3F36-83A8-1E28-E2F3A163CA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93708" y="3488448"/>
            <a:ext cx="504792" cy="504792"/>
          </a:xfrm>
          <a:prstGeom prst="rect">
            <a:avLst/>
          </a:prstGeom>
        </p:spPr>
      </p:pic>
      <p:pic>
        <p:nvPicPr>
          <p:cNvPr id="4" name="Picture 3" descr="A logo on a black background&#10;&#10;Description automatically generated">
            <a:extLst>
              <a:ext uri="{FF2B5EF4-FFF2-40B4-BE49-F238E27FC236}">
                <a16:creationId xmlns:a16="http://schemas.microsoft.com/office/drawing/2014/main" id="{C453AE92-D584-7065-B518-52AC5C96F5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95978" y="5661764"/>
            <a:ext cx="1699932" cy="16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57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83E7D0-023F-59F1-5501-22CA9FED8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3DC40-49D3-04A1-67DC-65747ECC2058}"/>
              </a:ext>
            </a:extLst>
          </p:cNvPr>
          <p:cNvSpPr txBox="1"/>
          <p:nvPr/>
        </p:nvSpPr>
        <p:spPr>
          <a:xfrm>
            <a:off x="1113810" y="2960716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نمودار پراکندگی </a:t>
            </a: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             </a:t>
            </a:r>
            <a:r>
              <a:rPr lang="en-US" sz="5400" b="1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scatter plot</a:t>
            </a: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aph with purple dots&#10;&#10;Description automatically generated">
            <a:extLst>
              <a:ext uri="{FF2B5EF4-FFF2-40B4-BE49-F238E27FC236}">
                <a16:creationId xmlns:a16="http://schemas.microsoft.com/office/drawing/2014/main" id="{C81168C9-7546-7952-DE2D-2B33B737A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984543"/>
            <a:ext cx="5536001" cy="4830160"/>
          </a:xfrm>
          <a:prstGeom prst="rect">
            <a:avLst/>
          </a:prstGeom>
        </p:spPr>
      </p:pic>
      <p:pic>
        <p:nvPicPr>
          <p:cNvPr id="3" name="Picture 2" descr="Brilliant: Learn by doing - Apps on Google Play">
            <a:extLst>
              <a:ext uri="{FF2B5EF4-FFF2-40B4-BE49-F238E27FC236}">
                <a16:creationId xmlns:a16="http://schemas.microsoft.com/office/drawing/2014/main" id="{59D96491-D833-A69A-034E-200838EFB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682" y="6076524"/>
            <a:ext cx="830317" cy="7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logo on a black background&#10;&#10;Description automatically generated">
            <a:extLst>
              <a:ext uri="{FF2B5EF4-FFF2-40B4-BE49-F238E27FC236}">
                <a16:creationId xmlns:a16="http://schemas.microsoft.com/office/drawing/2014/main" id="{BB9AAD52-4A60-CE6F-01D4-0F44AA4C4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5978" y="5661764"/>
            <a:ext cx="1699932" cy="16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6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rilliant: Learn by doing - Apps on Google Play">
            <a:extLst>
              <a:ext uri="{FF2B5EF4-FFF2-40B4-BE49-F238E27FC236}">
                <a16:creationId xmlns:a16="http://schemas.microsoft.com/office/drawing/2014/main" id="{3ABC62BF-07CC-0B0A-DAF0-70999EBA3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682" y="6076524"/>
            <a:ext cx="830317" cy="7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graph with dots and numbers&#10;&#10;Description automatically generated">
            <a:extLst>
              <a:ext uri="{FF2B5EF4-FFF2-40B4-BE49-F238E27FC236}">
                <a16:creationId xmlns:a16="http://schemas.microsoft.com/office/drawing/2014/main" id="{259FEFA1-33F2-A47D-DE51-5725B102D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0" y="730250"/>
            <a:ext cx="6324600" cy="5397500"/>
          </a:xfrm>
          <a:prstGeom prst="rect">
            <a:avLst/>
          </a:prstGeom>
        </p:spPr>
      </p:pic>
      <p:pic>
        <p:nvPicPr>
          <p:cNvPr id="2" name="Picture 1" descr="A logo on a black background&#10;&#10;Description automatically generated">
            <a:extLst>
              <a:ext uri="{FF2B5EF4-FFF2-40B4-BE49-F238E27FC236}">
                <a16:creationId xmlns:a16="http://schemas.microsoft.com/office/drawing/2014/main" id="{B343F1D8-3A02-2E34-D3B6-2C583DBDB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5978" y="5661764"/>
            <a:ext cx="1699932" cy="16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5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rilliant: Learn by doing - Apps on Google Play">
            <a:extLst>
              <a:ext uri="{FF2B5EF4-FFF2-40B4-BE49-F238E27FC236}">
                <a16:creationId xmlns:a16="http://schemas.microsoft.com/office/drawing/2014/main" id="{0C56E15C-406F-8FBE-5A50-CA36AB21E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682" y="6076524"/>
            <a:ext cx="830317" cy="7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graph with purple dots&#10;&#10;Description automatically generated">
            <a:extLst>
              <a:ext uri="{FF2B5EF4-FFF2-40B4-BE49-F238E27FC236}">
                <a16:creationId xmlns:a16="http://schemas.microsoft.com/office/drawing/2014/main" id="{5D988CC2-4A65-B1A8-BE27-90A5E0868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349" y="1652504"/>
            <a:ext cx="4154911" cy="3552992"/>
          </a:xfrm>
          <a:prstGeom prst="rect">
            <a:avLst/>
          </a:prstGeom>
        </p:spPr>
      </p:pic>
      <p:pic>
        <p:nvPicPr>
          <p:cNvPr id="9" name="Picture 8" descr="A graph with purple dots&#10;&#10;Description automatically generated">
            <a:extLst>
              <a:ext uri="{FF2B5EF4-FFF2-40B4-BE49-F238E27FC236}">
                <a16:creationId xmlns:a16="http://schemas.microsoft.com/office/drawing/2014/main" id="{0BB62438-2958-2BAE-76D7-D089138E6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40" y="550757"/>
            <a:ext cx="6286500" cy="5486400"/>
          </a:xfrm>
          <a:prstGeom prst="rect">
            <a:avLst/>
          </a:prstGeom>
        </p:spPr>
      </p:pic>
      <p:sp>
        <p:nvSpPr>
          <p:cNvPr id="12" name="Frame 11">
            <a:extLst>
              <a:ext uri="{FF2B5EF4-FFF2-40B4-BE49-F238E27FC236}">
                <a16:creationId xmlns:a16="http://schemas.microsoft.com/office/drawing/2014/main" id="{9AA5AB7D-09F5-C979-9715-0A07EF895169}"/>
              </a:ext>
            </a:extLst>
          </p:cNvPr>
          <p:cNvSpPr/>
          <p:nvPr/>
        </p:nvSpPr>
        <p:spPr>
          <a:xfrm>
            <a:off x="281740" y="2848131"/>
            <a:ext cx="5414522" cy="3013023"/>
          </a:xfrm>
          <a:prstGeom prst="frame">
            <a:avLst>
              <a:gd name="adj1" fmla="val 2052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EE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FD88F1-CFB1-2514-D3C4-0379B9940075}"/>
              </a:ext>
            </a:extLst>
          </p:cNvPr>
          <p:cNvCxnSpPr/>
          <p:nvPr/>
        </p:nvCxnSpPr>
        <p:spPr>
          <a:xfrm flipV="1">
            <a:off x="281740" y="1652504"/>
            <a:ext cx="7473609" cy="119562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16AB455-C1CD-8BC7-2900-8CC1AA4BC22E}"/>
              </a:ext>
            </a:extLst>
          </p:cNvPr>
          <p:cNvCxnSpPr>
            <a:cxnSpLocks/>
          </p:cNvCxnSpPr>
          <p:nvPr/>
        </p:nvCxnSpPr>
        <p:spPr>
          <a:xfrm flipV="1">
            <a:off x="5696262" y="2473377"/>
            <a:ext cx="2059087" cy="3747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FC4321-8E71-7E3C-CF24-E3E0BBB695FE}"/>
              </a:ext>
            </a:extLst>
          </p:cNvPr>
          <p:cNvCxnSpPr/>
          <p:nvPr/>
        </p:nvCxnSpPr>
        <p:spPr>
          <a:xfrm flipV="1">
            <a:off x="281740" y="5205496"/>
            <a:ext cx="7473609" cy="6556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1DBC11-5F0E-10B7-D356-ACA81D2C3BF8}"/>
              </a:ext>
            </a:extLst>
          </p:cNvPr>
          <p:cNvCxnSpPr/>
          <p:nvPr/>
        </p:nvCxnSpPr>
        <p:spPr>
          <a:xfrm flipV="1">
            <a:off x="5696262" y="5205496"/>
            <a:ext cx="6213998" cy="6556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logo on a black background&#10;&#10;Description automatically generated">
            <a:extLst>
              <a:ext uri="{FF2B5EF4-FFF2-40B4-BE49-F238E27FC236}">
                <a16:creationId xmlns:a16="http://schemas.microsoft.com/office/drawing/2014/main" id="{1DFA7AAB-8AEC-70F0-7AC1-4A8BE5156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5978" y="5661764"/>
            <a:ext cx="1699932" cy="16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purple dots&#10;&#10;Description automatically generated">
            <a:extLst>
              <a:ext uri="{FF2B5EF4-FFF2-40B4-BE49-F238E27FC236}">
                <a16:creationId xmlns:a16="http://schemas.microsoft.com/office/drawing/2014/main" id="{CF2DB4AF-1775-30B8-80E6-01E65E439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066" y="643466"/>
            <a:ext cx="6515867" cy="5571067"/>
          </a:xfrm>
          <a:prstGeom prst="rect">
            <a:avLst/>
          </a:prstGeom>
        </p:spPr>
      </p:pic>
      <p:pic>
        <p:nvPicPr>
          <p:cNvPr id="4" name="Picture 3" descr="Brilliant: Learn by doing - Apps on Google Play">
            <a:extLst>
              <a:ext uri="{FF2B5EF4-FFF2-40B4-BE49-F238E27FC236}">
                <a16:creationId xmlns:a16="http://schemas.microsoft.com/office/drawing/2014/main" id="{B26AA75A-3ECE-72BF-6182-09C59AB0B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682" y="6076524"/>
            <a:ext cx="830317" cy="7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Doughnut 7">
            <a:extLst>
              <a:ext uri="{FF2B5EF4-FFF2-40B4-BE49-F238E27FC236}">
                <a16:creationId xmlns:a16="http://schemas.microsoft.com/office/drawing/2014/main" id="{32A3B4CC-D77A-2E26-E230-78BA90FA0CC1}"/>
              </a:ext>
            </a:extLst>
          </p:cNvPr>
          <p:cNvSpPr/>
          <p:nvPr/>
        </p:nvSpPr>
        <p:spPr>
          <a:xfrm>
            <a:off x="4770029" y="3274956"/>
            <a:ext cx="296647" cy="308087"/>
          </a:xfrm>
          <a:prstGeom prst="donut">
            <a:avLst>
              <a:gd name="adj" fmla="val 515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EE">
              <a:solidFill>
                <a:schemeClr val="tx1"/>
              </a:solidFill>
            </a:endParaRPr>
          </a:p>
        </p:txBody>
      </p:sp>
      <p:pic>
        <p:nvPicPr>
          <p:cNvPr id="2" name="Picture 1" descr="A logo on a black background&#10;&#10;Description automatically generated">
            <a:extLst>
              <a:ext uri="{FF2B5EF4-FFF2-40B4-BE49-F238E27FC236}">
                <a16:creationId xmlns:a16="http://schemas.microsoft.com/office/drawing/2014/main" id="{95864980-5D54-AAD5-92FA-B82D6C79E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5978" y="5661764"/>
            <a:ext cx="1699932" cy="16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5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CDE3A8-C457-BBE7-E16B-526956D84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rilliant: Learn by doing - Apps on Google Play">
            <a:extLst>
              <a:ext uri="{FF2B5EF4-FFF2-40B4-BE49-F238E27FC236}">
                <a16:creationId xmlns:a16="http://schemas.microsoft.com/office/drawing/2014/main" id="{766D49C5-3AE3-9AF9-B73D-548B72337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682" y="6076524"/>
            <a:ext cx="830317" cy="7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graph with numbers and dots&#10;&#10;Description automatically generated">
            <a:extLst>
              <a:ext uri="{FF2B5EF4-FFF2-40B4-BE49-F238E27FC236}">
                <a16:creationId xmlns:a16="http://schemas.microsoft.com/office/drawing/2014/main" id="{D3AA8AA3-9318-B826-AFA1-F497DE6D6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550" y="450850"/>
            <a:ext cx="6438900" cy="5956300"/>
          </a:xfrm>
          <a:prstGeom prst="rect">
            <a:avLst/>
          </a:prstGeom>
        </p:spPr>
      </p:pic>
      <p:pic>
        <p:nvPicPr>
          <p:cNvPr id="2" name="Picture 1" descr="A logo on a black background&#10;&#10;Description automatically generated">
            <a:extLst>
              <a:ext uri="{FF2B5EF4-FFF2-40B4-BE49-F238E27FC236}">
                <a16:creationId xmlns:a16="http://schemas.microsoft.com/office/drawing/2014/main" id="{0E795C2D-5AC8-B062-97D3-E166F379D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5978" y="5661764"/>
            <a:ext cx="1699932" cy="16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09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8D3EB9-DD2A-7B93-891D-3E588EE69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rilliant: Learn by doing - Apps on Google Play">
            <a:extLst>
              <a:ext uri="{FF2B5EF4-FFF2-40B4-BE49-F238E27FC236}">
                <a16:creationId xmlns:a16="http://schemas.microsoft.com/office/drawing/2014/main" id="{7C680F2E-1D03-2D73-B6D8-4D6D630C7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682" y="6076524"/>
            <a:ext cx="830317" cy="7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graph of different types of ice cream&#10;&#10;Description automatically generated">
            <a:extLst>
              <a:ext uri="{FF2B5EF4-FFF2-40B4-BE49-F238E27FC236}">
                <a16:creationId xmlns:a16="http://schemas.microsoft.com/office/drawing/2014/main" id="{5550F5BC-3233-77A5-A5F1-293E14962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0" y="482600"/>
            <a:ext cx="6350000" cy="5892800"/>
          </a:xfrm>
          <a:prstGeom prst="rect">
            <a:avLst/>
          </a:prstGeom>
        </p:spPr>
      </p:pic>
      <p:pic>
        <p:nvPicPr>
          <p:cNvPr id="2" name="Picture 1" descr="A logo on a black background&#10;&#10;Description automatically generated">
            <a:extLst>
              <a:ext uri="{FF2B5EF4-FFF2-40B4-BE49-F238E27FC236}">
                <a16:creationId xmlns:a16="http://schemas.microsoft.com/office/drawing/2014/main" id="{E25AD6CC-9609-FF5D-CC6C-4677D160E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5978" y="5661764"/>
            <a:ext cx="1699932" cy="16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27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</TotalTime>
  <Words>39</Words>
  <Application>Microsoft Macintosh PowerPoint</Application>
  <PresentationFormat>Widescreen</PresentationFormat>
  <Paragraphs>11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Roboto</vt:lpstr>
      <vt:lpstr>Office Theme</vt:lpstr>
      <vt:lpstr>مشاهده روابط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Mohammadhossein Bagheri</dc:creator>
  <cp:lastModifiedBy>Mohammadhossein Bagheri</cp:lastModifiedBy>
  <cp:revision>6</cp:revision>
  <dcterms:created xsi:type="dcterms:W3CDTF">2024-11-14T17:21:55Z</dcterms:created>
  <dcterms:modified xsi:type="dcterms:W3CDTF">2024-11-21T11:49:41Z</dcterms:modified>
</cp:coreProperties>
</file>