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C9"/>
    <a:srgbClr val="FFBC84"/>
    <a:srgbClr val="9E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4"/>
    <p:restoredTop sz="94602"/>
  </p:normalViewPr>
  <p:slideViewPr>
    <p:cSldViewPr snapToGrid="0">
      <p:cViewPr varScale="1">
        <p:scale>
          <a:sx n="87" d="100"/>
          <a:sy n="87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044" y="665653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/>
              <a:t>انتخاب متغیر در </a:t>
            </a:r>
            <a:r>
              <a:rPr lang="fa-IR" sz="4000" dirty="0" err="1"/>
              <a:t>رگرسیون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51578" y="4554098"/>
            <a:ext cx="6785783" cy="1572768"/>
          </a:xfrm>
        </p:spPr>
        <p:txBody>
          <a:bodyPr>
            <a:normAutofit/>
          </a:bodyPr>
          <a:lstStyle/>
          <a:p>
            <a:r>
              <a:rPr lang="en-US" sz="2800" dirty="0"/>
              <a:t>Choose Variables</a:t>
            </a:r>
            <a:endParaRPr lang="en-GB" sz="28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دوازدهم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E3BC-B0CE-0113-B40E-94B7EF89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/>
              <a:t>مقایسه همبستگی</a:t>
            </a:r>
            <a:endParaRPr lang="en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D0BBA-6233-5151-3E5E-7ABE89B9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67" y="2099619"/>
            <a:ext cx="2874882" cy="3243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4C56A-12CA-09B5-B3F2-4F1A5FCF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71" y="2097163"/>
            <a:ext cx="2871919" cy="3243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80B6B-DC74-FD73-25F1-D9FDD323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370" y="2099617"/>
            <a:ext cx="2985922" cy="3243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40472-E826-8289-3C5E-73F507F06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8" y="2099616"/>
            <a:ext cx="2875111" cy="3243906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F83380B-676E-EBC0-27CF-9FF015625BF4}"/>
              </a:ext>
            </a:extLst>
          </p:cNvPr>
          <p:cNvSpPr/>
          <p:nvPr/>
        </p:nvSpPr>
        <p:spPr>
          <a:xfrm>
            <a:off x="6128710" y="1885059"/>
            <a:ext cx="3161814" cy="3668111"/>
          </a:xfrm>
          <a:prstGeom prst="frame">
            <a:avLst>
              <a:gd name="adj1" fmla="val 224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85780990-BB28-FFED-63C3-DCFA1EA71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44" y="-726943"/>
            <a:ext cx="3751841" cy="37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4-30 at 00.27.00">
            <a:hlinkClick r:id="" action="ppaction://media"/>
            <a:extLst>
              <a:ext uri="{FF2B5EF4-FFF2-40B4-BE49-F238E27FC236}">
                <a16:creationId xmlns:a16="http://schemas.microsoft.com/office/drawing/2014/main" id="{B7D1C60C-C10A-2E3E-A59E-FF2CD84B03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9532" y="412750"/>
            <a:ext cx="4772936" cy="60325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07A26636-BD8D-4043-50E4-1268CBE23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957" y="342900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729D-FBEE-50DA-A0AB-2B478B6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اطلاعات غیر ضروری </a:t>
            </a:r>
            <a:endParaRPr lang="en-E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2FAC4-1DBF-63E0-B2A7-57E9DC862DCE}"/>
              </a:ext>
            </a:extLst>
          </p:cNvPr>
          <p:cNvSpPr txBox="1"/>
          <p:nvPr/>
        </p:nvSpPr>
        <p:spPr>
          <a:xfrm>
            <a:off x="8138249" y="179726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کدام گزاره درست است ؟ </a:t>
            </a: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252BD-395A-A2F0-5E44-5EE73645DC2D}"/>
              </a:ext>
            </a:extLst>
          </p:cNvPr>
          <p:cNvSpPr txBox="1"/>
          <p:nvPr/>
        </p:nvSpPr>
        <p:spPr>
          <a:xfrm>
            <a:off x="2721061" y="2273182"/>
            <a:ext cx="69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خانه‌ های بزرگتر معمولاً در مکان ‌های گران ‌تری نسبت به خانه‌ های کوچکتر قرار دارند.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3076-7144-A600-A0E4-2B062EAFCB49}"/>
              </a:ext>
            </a:extLst>
          </p:cNvPr>
          <p:cNvSpPr txBox="1"/>
          <p:nvPr/>
        </p:nvSpPr>
        <p:spPr>
          <a:xfrm>
            <a:off x="3100972" y="2749095"/>
            <a:ext cx="653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خانه ‌های بزرگتر معمولاً سرویس بهداشتی بیشتری نسبت به خانه‌ های کوچکتر دارند.</a:t>
            </a:r>
            <a:endParaRPr lang="en-EE" dirty="0"/>
          </a:p>
        </p:txBody>
      </p:sp>
      <p:pic>
        <p:nvPicPr>
          <p:cNvPr id="8" name="Picture 7" descr="A graph of blue dots&#10;&#10;AI-generated content may be incorrect.">
            <a:extLst>
              <a:ext uri="{FF2B5EF4-FFF2-40B4-BE49-F238E27FC236}">
                <a16:creationId xmlns:a16="http://schemas.microsoft.com/office/drawing/2014/main" id="{FD8EAA7A-AB4A-45E5-5CB5-34D1AE08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99" y="3262887"/>
            <a:ext cx="3637348" cy="3136254"/>
          </a:xfrm>
          <a:prstGeom prst="rect">
            <a:avLst/>
          </a:prstGeom>
        </p:spPr>
      </p:pic>
      <p:pic>
        <p:nvPicPr>
          <p:cNvPr id="10" name="Picture 9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89B9DAC5-243B-B5CA-02AF-EAFE490B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8" y="3262886"/>
            <a:ext cx="3649139" cy="3136255"/>
          </a:xfrm>
          <a:prstGeom prst="rect">
            <a:avLst/>
          </a:prstGeom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94680154-3A8C-9F84-8130-877A6E728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3" y="-80333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D84A9-12F5-496A-CFC2-9F99802BE0FD}"/>
              </a:ext>
            </a:extLst>
          </p:cNvPr>
          <p:cNvSpPr txBox="1"/>
          <p:nvPr/>
        </p:nvSpPr>
        <p:spPr>
          <a:xfrm>
            <a:off x="3604548" y="924910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رابطه بین تعداد حمام‌</a:t>
            </a:r>
            <a:r>
              <a:rPr lang="en-US" dirty="0"/>
              <a:t> </a:t>
            </a:r>
            <a:r>
              <a:rPr lang="fa-IR" dirty="0"/>
              <a:t>ها و قیمت خانه احتمالاً به اندازه خانه مربوط می‌</a:t>
            </a:r>
            <a:r>
              <a:rPr lang="en-US" dirty="0"/>
              <a:t> </a:t>
            </a:r>
            <a:r>
              <a:rPr lang="fa-IR" dirty="0"/>
              <a:t>شود، نه فقط تعداد حمام‌</a:t>
            </a:r>
            <a:r>
              <a:rPr lang="en-US" dirty="0"/>
              <a:t> </a:t>
            </a:r>
            <a:r>
              <a:rPr lang="fa-IR" dirty="0"/>
              <a:t>ها.</a:t>
            </a: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02707-8704-E8C4-2B59-63C8721F4AAF}"/>
              </a:ext>
            </a:extLst>
          </p:cNvPr>
          <p:cNvSpPr txBox="1"/>
          <p:nvPr/>
        </p:nvSpPr>
        <p:spPr>
          <a:xfrm>
            <a:off x="3179753" y="1408386"/>
            <a:ext cx="78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بنابراین، وقتی اندازه خانه را بدانیم، دانستن تعداد حمام‌</a:t>
            </a:r>
            <a:r>
              <a:rPr lang="en-US" dirty="0"/>
              <a:t> </a:t>
            </a:r>
            <a:r>
              <a:rPr lang="fa-IR" dirty="0"/>
              <a:t>ها دیگر چندان کمکی به پیش</a:t>
            </a:r>
            <a:r>
              <a:rPr lang="en-US" dirty="0"/>
              <a:t> </a:t>
            </a:r>
            <a:r>
              <a:rPr lang="fa-IR" dirty="0"/>
              <a:t>‌بینی قیمت </a:t>
            </a:r>
            <a:r>
              <a:rPr lang="fa-IR" dirty="0" err="1"/>
              <a:t>نمی</a:t>
            </a:r>
            <a:r>
              <a:rPr lang="fa-IR" dirty="0"/>
              <a:t>‌</a:t>
            </a:r>
            <a:r>
              <a:rPr lang="en-US" dirty="0"/>
              <a:t> </a:t>
            </a:r>
            <a:r>
              <a:rPr lang="fa-IR" dirty="0"/>
              <a:t>کند.</a:t>
            </a:r>
            <a:endParaRPr lang="en-EE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6E4B5BA-09B0-F3C3-2C11-6709B1F9B0B5}"/>
              </a:ext>
            </a:extLst>
          </p:cNvPr>
          <p:cNvSpPr/>
          <p:nvPr/>
        </p:nvSpPr>
        <p:spPr>
          <a:xfrm>
            <a:off x="2075793" y="2217683"/>
            <a:ext cx="8040414" cy="2091558"/>
          </a:xfrm>
          <a:prstGeom prst="frame">
            <a:avLst>
              <a:gd name="adj1" fmla="val 51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68127-D78B-8ADE-D6EA-289052E1165B}"/>
              </a:ext>
            </a:extLst>
          </p:cNvPr>
          <p:cNvSpPr txBox="1"/>
          <p:nvPr/>
        </p:nvSpPr>
        <p:spPr>
          <a:xfrm>
            <a:off x="4917407" y="2490951"/>
            <a:ext cx="50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dirty="0"/>
              <a:t>متغیرهای مستقل وقتی</a:t>
            </a:r>
            <a:r>
              <a:rPr lang="en-US" dirty="0"/>
              <a:t> </a:t>
            </a:r>
            <a:r>
              <a:rPr lang="fa-IR" dirty="0"/>
              <a:t>تمایل به پیش‌</a:t>
            </a:r>
            <a:r>
              <a:rPr lang="en-US" dirty="0"/>
              <a:t> </a:t>
            </a:r>
            <a:r>
              <a:rPr lang="fa-IR" dirty="0"/>
              <a:t>بینی‌</a:t>
            </a:r>
            <a:r>
              <a:rPr lang="en-US" dirty="0"/>
              <a:t> </a:t>
            </a:r>
            <a:r>
              <a:rPr lang="fa-IR" dirty="0"/>
              <a:t>های بهتری دارند</a:t>
            </a:r>
            <a:r>
              <a:rPr lang="en-US" dirty="0"/>
              <a:t> </a:t>
            </a:r>
            <a:r>
              <a:rPr lang="fa-IR" dirty="0"/>
              <a:t> که</a:t>
            </a:r>
            <a:r>
              <a:rPr lang="en-US" dirty="0"/>
              <a:t> </a:t>
            </a:r>
            <a:r>
              <a:rPr lang="fa-IR" dirty="0"/>
              <a:t> : 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59EE6-B4BF-1D19-82E6-D20AD3E01104}"/>
              </a:ext>
            </a:extLst>
          </p:cNvPr>
          <p:cNvSpPr txBox="1"/>
          <p:nvPr/>
        </p:nvSpPr>
        <p:spPr>
          <a:xfrm>
            <a:off x="3381682" y="2998075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با </a:t>
            </a:r>
            <a:r>
              <a:rPr lang="fa-IR" dirty="0" err="1"/>
              <a:t>کمیتی</a:t>
            </a:r>
            <a:r>
              <a:rPr lang="fa-IR" dirty="0"/>
              <a:t> (متغیر وابسته) که می‌ خواهیم پیش ‌بینی کنیم، همبستگی قوی دارد.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3238A-4112-8CA0-2CED-C9BE9A37A249}"/>
              </a:ext>
            </a:extLst>
          </p:cNvPr>
          <p:cNvSpPr txBox="1"/>
          <p:nvPr/>
        </p:nvSpPr>
        <p:spPr>
          <a:xfrm>
            <a:off x="5539373" y="3530741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با یکدیگر همبستگی ضعیف یا </a:t>
            </a:r>
            <a:r>
              <a:rPr lang="fa-IR" dirty="0" err="1"/>
              <a:t>ناهمبستگی</a:t>
            </a:r>
            <a:r>
              <a:rPr lang="fa-IR" dirty="0"/>
              <a:t> دارند.</a:t>
            </a:r>
            <a:endParaRPr lang="en-EE" dirty="0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4294BE0D-FE5F-BD2A-B3E6-3DD89CD1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957" y="342900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DACB79-F6CB-EC76-63C4-724E4036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D28DF-B911-8C68-41EB-D5FBFE5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بهتر کردن مدل </a:t>
            </a:r>
            <a:endParaRPr lang="en-EE" dirty="0"/>
          </a:p>
        </p:txBody>
      </p:sp>
      <p:pic>
        <p:nvPicPr>
          <p:cNvPr id="4" name="Screen Recording 2025-05-01 at 01.11.00">
            <a:hlinkClick r:id="" action="ppaction://media"/>
            <a:extLst>
              <a:ext uri="{FF2B5EF4-FFF2-40B4-BE49-F238E27FC236}">
                <a16:creationId xmlns:a16="http://schemas.microsoft.com/office/drawing/2014/main" id="{D4FB3C3B-899B-A53F-EDC6-CFB6969370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642939"/>
            <a:ext cx="4368508" cy="5572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5EFAC-7379-9513-9A86-FFF58F1B7377}"/>
              </a:ext>
            </a:extLst>
          </p:cNvPr>
          <p:cNvSpPr txBox="1"/>
          <p:nvPr/>
        </p:nvSpPr>
        <p:spPr>
          <a:xfrm>
            <a:off x="5327320" y="2243137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تعداد تخت با مساحت همبستگی زیادی دارد پس در پیش بینی تاثیر کمتری دارد.  </a:t>
            </a:r>
            <a:endParaRPr lang="en-EE" dirty="0"/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43F4D983-4B47-99DA-FB4C-69A86EF6B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468" y="4759488"/>
            <a:ext cx="2879561" cy="28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5-01 at 01.17.25">
            <a:hlinkClick r:id="" action="ppaction://media"/>
            <a:extLst>
              <a:ext uri="{FF2B5EF4-FFF2-40B4-BE49-F238E27FC236}">
                <a16:creationId xmlns:a16="http://schemas.microsoft.com/office/drawing/2014/main" id="{4E55C403-5644-FF27-01F0-43DE8B56B5F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6127" y="703024"/>
            <a:ext cx="5080000" cy="5451951"/>
          </a:xfrm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8A1C6EBC-1818-58D1-6591-AF987596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957" y="342900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9689</TotalTime>
  <Words>169</Words>
  <Application>Microsoft Macintosh PowerPoint</Application>
  <PresentationFormat>Widescreen</PresentationFormat>
  <Paragraphs>20</Paragraphs>
  <Slides>7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انتخاب متغیر در رگرسیون</vt:lpstr>
      <vt:lpstr>مقایسه همبستگی</vt:lpstr>
      <vt:lpstr>PowerPoint Presentation</vt:lpstr>
      <vt:lpstr>اطلاعات غیر ضروری </vt:lpstr>
      <vt:lpstr>PowerPoint Presentation</vt:lpstr>
      <vt:lpstr>بهتر کردن مدل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Farzaneh Zareei</cp:lastModifiedBy>
  <cp:revision>70</cp:revision>
  <dcterms:created xsi:type="dcterms:W3CDTF">2024-11-14T17:21:55Z</dcterms:created>
  <dcterms:modified xsi:type="dcterms:W3CDTF">2025-05-05T19:11:55Z</dcterms:modified>
</cp:coreProperties>
</file>