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7" r:id="rId5"/>
    <p:sldId id="268" r:id="rId6"/>
    <p:sldId id="270" r:id="rId7"/>
    <p:sldId id="271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F"/>
    <a:srgbClr val="AC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8"/>
    <p:restoredTop sz="94830"/>
  </p:normalViewPr>
  <p:slideViewPr>
    <p:cSldViewPr snapToGrid="0">
      <p:cViewPr varScale="1">
        <p:scale>
          <a:sx n="113" d="100"/>
          <a:sy n="113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06.01.2025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84" y="780059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>
                <a:latin typeface="Roboto" panose="02000000000000000000" pitchFamily="2" charset="0"/>
              </a:rPr>
              <a:t>مقایسه توزیع ها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Fo Brilliant"/>
              </a:rPr>
              <a:t>Compare Distributions</a:t>
            </a:r>
            <a:endParaRPr lang="en-GB" b="1" i="0" dirty="0">
              <a:effectLst/>
              <a:latin typeface="CoFo Brillian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دهم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10CA08-69A1-0940-1181-35738074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85" y="1260698"/>
            <a:ext cx="6420027" cy="43366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395D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map of the world with coffee cups&#10;&#10;Description automatically generated">
            <a:extLst>
              <a:ext uri="{FF2B5EF4-FFF2-40B4-BE49-F238E27FC236}">
                <a16:creationId xmlns:a16="http://schemas.microsoft.com/office/drawing/2014/main" id="{1703CC1C-AD8F-2057-B84C-D1A864C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3" y="442765"/>
            <a:ext cx="3862210" cy="2442847"/>
          </a:xfrm>
          <a:prstGeom prst="rect">
            <a:avLst/>
          </a:prstGeom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2BAF1042-66DE-C1ED-AC0E-00B56D7FA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498" y="5463823"/>
            <a:ext cx="1744404" cy="17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500832ED-E4CE-8D9C-1A82-42E89274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47" y="3429000"/>
            <a:ext cx="3689794" cy="3156898"/>
          </a:xfrm>
          <a:prstGeom prst="rect">
            <a:avLst/>
          </a:prstGeom>
        </p:spPr>
      </p:pic>
      <p:pic>
        <p:nvPicPr>
          <p:cNvPr id="7" name="Picture 6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EB686CB4-3542-8EE0-8F3C-27C08F53E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827" y="272102"/>
            <a:ext cx="3677414" cy="3156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C3962-A77C-5B81-F980-733B56BE5AD5}"/>
              </a:ext>
            </a:extLst>
          </p:cNvPr>
          <p:cNvSpPr txBox="1"/>
          <p:nvPr/>
        </p:nvSpPr>
        <p:spPr>
          <a:xfrm>
            <a:off x="9721195" y="2721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chemeClr val="bg1"/>
                </a:solidFill>
              </a:rPr>
              <a:t>۱۹۹۹</a:t>
            </a:r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DEBE9-E7BC-4CB1-E140-FB030EB1E66E}"/>
              </a:ext>
            </a:extLst>
          </p:cNvPr>
          <p:cNvSpPr txBox="1"/>
          <p:nvPr/>
        </p:nvSpPr>
        <p:spPr>
          <a:xfrm>
            <a:off x="9721195" y="38257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chemeClr val="bg1"/>
                </a:solidFill>
              </a:rPr>
              <a:t>۲۰۱۹</a:t>
            </a:r>
            <a:endParaRPr lang="en-EE" dirty="0">
              <a:solidFill>
                <a:schemeClr val="bg1"/>
              </a:solidFill>
            </a:endParaRPr>
          </a:p>
        </p:txBody>
      </p:sp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F07463E2-4627-D3B5-A952-53AEF9AA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174" y="5474334"/>
            <a:ext cx="1744404" cy="1744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AFDCDB-E34F-9881-8A95-31C07FAFA0FF}"/>
              </a:ext>
            </a:extLst>
          </p:cNvPr>
          <p:cNvSpPr txBox="1"/>
          <p:nvPr/>
        </p:nvSpPr>
        <p:spPr>
          <a:xfrm>
            <a:off x="1798826" y="641434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برخی کشورها مصرف سرانه قهوه خود را افزایش </a:t>
            </a:r>
            <a:r>
              <a:rPr lang="fa-IR" dirty="0" err="1"/>
              <a:t>داده‌اند</a:t>
            </a:r>
            <a:r>
              <a:rPr lang="fa-IR" dirty="0"/>
              <a:t>.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84025-1F8F-5EB0-11F2-1E4A25FB04A5}"/>
              </a:ext>
            </a:extLst>
          </p:cNvPr>
          <p:cNvSpPr txBox="1"/>
          <p:nvPr/>
        </p:nvSpPr>
        <p:spPr>
          <a:xfrm>
            <a:off x="600177" y="1179111"/>
            <a:ext cx="590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سال ۱۹۹۹، </a:t>
            </a:r>
            <a:r>
              <a:rPr lang="fa-IR" dirty="0" err="1"/>
              <a:t>رایج‌ترین</a:t>
            </a:r>
            <a:r>
              <a:rPr lang="fa-IR" dirty="0"/>
              <a:t> محدوده مصرف سرانه قهوه بین ۳ تا ۴.۵ بود، در حالی که در سال ۲۰۱۹ این محدوده بین ۴.۵ تا ۶ بوده است.</a:t>
            </a:r>
            <a:endParaRPr lang="en-E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C9ACA-6044-5DC4-0DAA-43FDC32CE356}"/>
              </a:ext>
            </a:extLst>
          </p:cNvPr>
          <p:cNvSpPr txBox="1"/>
          <p:nvPr/>
        </p:nvSpPr>
        <p:spPr>
          <a:xfrm>
            <a:off x="836466" y="1993787"/>
            <a:ext cx="538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مد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(mode)</a:t>
            </a:r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، رایج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‌ترین مقدار (یا مقادیر) در یک مجموعه داده است.</a:t>
            </a:r>
            <a:endParaRPr lang="en-E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FCCBA-C5C6-5BBD-B11C-F0196D691B2A}"/>
              </a:ext>
            </a:extLst>
          </p:cNvPr>
          <p:cNvSpPr txBox="1"/>
          <p:nvPr/>
        </p:nvSpPr>
        <p:spPr>
          <a:xfrm>
            <a:off x="3382821" y="2506189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fa-IR" dirty="0"/>
              <a:t>سال ۲۰۱۹ دارای مد بزرگ</a:t>
            </a:r>
            <a:r>
              <a:rPr lang="en-US" dirty="0"/>
              <a:t> </a:t>
            </a:r>
            <a:r>
              <a:rPr lang="fa-IR" dirty="0"/>
              <a:t>‌تری است.</a:t>
            </a:r>
          </a:p>
          <a:p>
            <a:pPr algn="l" rtl="1"/>
            <a:endParaRPr lang="en-E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37510-9282-CAFA-BD4A-D3E5237383B3}"/>
              </a:ext>
            </a:extLst>
          </p:cNvPr>
          <p:cNvSpPr txBox="1"/>
          <p:nvPr/>
        </p:nvSpPr>
        <p:spPr>
          <a:xfrm>
            <a:off x="836466" y="2959621"/>
            <a:ext cx="571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بین </a:t>
            </a:r>
            <a:r>
              <a:rPr lang="fa-IR" dirty="0" err="1"/>
              <a:t>سال‌های</a:t>
            </a:r>
            <a:r>
              <a:rPr lang="fa-IR" dirty="0"/>
              <a:t> ۱۹۹۹ و ۲۰۱۹، مردم شروع به نوشیدن قهوه بیشتری کردند.</a:t>
            </a:r>
          </a:p>
          <a:p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27955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9BA81-4ADA-7512-EE86-7E01A30F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نمودارهای جعبه ای  					Boxplot				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8B0F0-78D4-70E2-81B6-F4CF03603714}"/>
              </a:ext>
            </a:extLst>
          </p:cNvPr>
          <p:cNvSpPr txBox="1"/>
          <p:nvPr/>
        </p:nvSpPr>
        <p:spPr>
          <a:xfrm>
            <a:off x="612648" y="2908005"/>
            <a:ext cx="5295015" cy="779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این</a:t>
            </a:r>
            <a:r>
              <a:rPr lang="en-US" sz="2200" dirty="0"/>
              <a:t> </a:t>
            </a:r>
            <a:r>
              <a:rPr lang="en-US" sz="2200" dirty="0" err="1"/>
              <a:t>جدول</a:t>
            </a:r>
            <a:r>
              <a:rPr lang="en-US" sz="2200" dirty="0"/>
              <a:t> </a:t>
            </a:r>
            <a:r>
              <a:rPr lang="en-US" sz="2200" dirty="0" err="1"/>
              <a:t>مصرف</a:t>
            </a:r>
            <a:r>
              <a:rPr lang="en-US" sz="2200" dirty="0"/>
              <a:t> </a:t>
            </a:r>
            <a:r>
              <a:rPr lang="en-US" sz="2200" dirty="0" err="1"/>
              <a:t>قهوه</a:t>
            </a:r>
            <a:r>
              <a:rPr lang="en-US" sz="2200" dirty="0"/>
              <a:t> </a:t>
            </a:r>
            <a:r>
              <a:rPr lang="en-US" sz="2200" dirty="0" err="1"/>
              <a:t>در</a:t>
            </a:r>
            <a:r>
              <a:rPr lang="en-US" sz="2200" dirty="0"/>
              <a:t> </a:t>
            </a:r>
            <a:r>
              <a:rPr lang="en-US" sz="2200" dirty="0" err="1"/>
              <a:t>سال</a:t>
            </a:r>
            <a:r>
              <a:rPr lang="en-US" sz="2200" dirty="0"/>
              <a:t> ۱۹۹۹ </a:t>
            </a:r>
            <a:r>
              <a:rPr lang="en-US" sz="2200" dirty="0" err="1"/>
              <a:t>را</a:t>
            </a:r>
            <a:r>
              <a:rPr lang="en-US" sz="2200" dirty="0"/>
              <a:t> </a:t>
            </a:r>
            <a:r>
              <a:rPr lang="en-US" sz="2200" dirty="0" err="1"/>
              <a:t>نشان</a:t>
            </a:r>
            <a:r>
              <a:rPr lang="en-US" sz="2200" dirty="0"/>
              <a:t> </a:t>
            </a:r>
            <a:r>
              <a:rPr lang="en-US" sz="2200" dirty="0" err="1"/>
              <a:t>می‌دهد</a:t>
            </a:r>
            <a:r>
              <a:rPr lang="en-US" sz="2200" dirty="0"/>
              <a:t> </a:t>
            </a:r>
            <a:r>
              <a:rPr lang="en-US" sz="2200" dirty="0" err="1"/>
              <a:t>که</a:t>
            </a:r>
            <a:r>
              <a:rPr lang="en-US" sz="2200" dirty="0"/>
              <a:t> </a:t>
            </a:r>
            <a:r>
              <a:rPr lang="en-US" sz="2200" dirty="0" err="1"/>
              <a:t>از</a:t>
            </a:r>
            <a:r>
              <a:rPr lang="en-US" sz="2200" dirty="0"/>
              <a:t> </a:t>
            </a:r>
            <a:r>
              <a:rPr lang="en-US" sz="2200" dirty="0" err="1"/>
              <a:t>کمترین</a:t>
            </a:r>
            <a:r>
              <a:rPr lang="en-US" sz="2200" dirty="0"/>
              <a:t> </a:t>
            </a:r>
            <a:r>
              <a:rPr lang="en-US" sz="2200" dirty="0" err="1"/>
              <a:t>مقدار</a:t>
            </a:r>
            <a:r>
              <a:rPr lang="en-US" sz="2200" dirty="0"/>
              <a:t> </a:t>
            </a:r>
            <a:r>
              <a:rPr lang="en-US" sz="2200" dirty="0" err="1"/>
              <a:t>به</a:t>
            </a:r>
            <a:r>
              <a:rPr lang="en-US" sz="2200" dirty="0"/>
              <a:t> </a:t>
            </a:r>
            <a:r>
              <a:rPr lang="en-US" sz="2200" dirty="0" err="1"/>
              <a:t>بیشترین</a:t>
            </a:r>
            <a:r>
              <a:rPr lang="en-US" sz="2200" dirty="0"/>
              <a:t> </a:t>
            </a:r>
            <a:r>
              <a:rPr lang="en-US" sz="2200" dirty="0" err="1"/>
              <a:t>مقدار</a:t>
            </a:r>
            <a:r>
              <a:rPr lang="en-US" sz="2200" dirty="0"/>
              <a:t> </a:t>
            </a:r>
            <a:r>
              <a:rPr lang="en-US" sz="2200" dirty="0" err="1"/>
              <a:t>مرتب</a:t>
            </a:r>
            <a:r>
              <a:rPr lang="en-US" sz="2200" dirty="0"/>
              <a:t> </a:t>
            </a:r>
            <a:r>
              <a:rPr lang="en-US" sz="2200" dirty="0" err="1"/>
              <a:t>شده</a:t>
            </a:r>
            <a:r>
              <a:rPr lang="en-US" sz="2200" dirty="0"/>
              <a:t> </a:t>
            </a:r>
            <a:r>
              <a:rPr lang="en-US" sz="2200" dirty="0" err="1"/>
              <a:t>است</a:t>
            </a:r>
            <a:r>
              <a:rPr lang="en-US" sz="2200" dirty="0"/>
              <a:t>.</a:t>
            </a:r>
          </a:p>
          <a:p>
            <a:pPr marL="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Screen Recording 2025-01-02 at 20.47.36" descr="A screenshot of a phone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3889E350-B538-9452-AADC-736D45074D0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96397" y="372237"/>
            <a:ext cx="2603605" cy="2864782"/>
          </a:xfrm>
          <a:prstGeom prst="rect">
            <a:avLst/>
          </a:prstGeom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83897D1D-DC1B-2AF3-E8D7-A8DBDBAC3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328" y="502825"/>
            <a:ext cx="2603605" cy="2603605"/>
          </a:xfrm>
          <a:prstGeom prst="rect">
            <a:avLst/>
          </a:prstGeom>
        </p:spPr>
      </p:pic>
      <p:pic>
        <p:nvPicPr>
          <p:cNvPr id="6" name="Picture 5" descr="A graph with a blue rectangle&#10;&#10;Description automatically generated">
            <a:extLst>
              <a:ext uri="{FF2B5EF4-FFF2-40B4-BE49-F238E27FC236}">
                <a16:creationId xmlns:a16="http://schemas.microsoft.com/office/drawing/2014/main" id="{6B4EF237-6B39-679E-0142-1B930406A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311" y="3463484"/>
            <a:ext cx="5214606" cy="27507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8098C2-40F6-49F2-71E6-2AC21633BD48}"/>
              </a:ext>
            </a:extLst>
          </p:cNvPr>
          <p:cNvSpPr txBox="1"/>
          <p:nvPr/>
        </p:nvSpPr>
        <p:spPr>
          <a:xfrm>
            <a:off x="6992586" y="4782864"/>
            <a:ext cx="428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sz="1200" dirty="0">
                <a:solidFill>
                  <a:schemeClr val="bg1"/>
                </a:solidFill>
              </a:rPr>
              <a:t>Min</a:t>
            </a:r>
            <a:endParaRPr lang="en-EE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385AA-AC38-AB30-C35F-D6912004CC27}"/>
              </a:ext>
            </a:extLst>
          </p:cNvPr>
          <p:cNvSpPr txBox="1"/>
          <p:nvPr/>
        </p:nvSpPr>
        <p:spPr>
          <a:xfrm>
            <a:off x="11153422" y="47709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200" dirty="0">
                <a:solidFill>
                  <a:schemeClr val="bg1"/>
                </a:solidFill>
              </a:rPr>
              <a:t>Max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C780D-9733-A6A5-665F-2932CAE3A71B}"/>
              </a:ext>
            </a:extLst>
          </p:cNvPr>
          <p:cNvSpPr txBox="1"/>
          <p:nvPr/>
        </p:nvSpPr>
        <p:spPr>
          <a:xfrm>
            <a:off x="7689907" y="4795910"/>
            <a:ext cx="82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EE" sz="1200" dirty="0">
                <a:solidFill>
                  <a:schemeClr val="bg1"/>
                </a:solidFill>
              </a:rPr>
              <a:t>Q1 </a:t>
            </a:r>
            <a:br>
              <a:rPr lang="en-EE" sz="1200" dirty="0">
                <a:solidFill>
                  <a:schemeClr val="bg1"/>
                </a:solidFill>
              </a:rPr>
            </a:br>
            <a:r>
              <a:rPr lang="fa-IR" sz="1200" dirty="0">
                <a:solidFill>
                  <a:schemeClr val="bg1"/>
                </a:solidFill>
              </a:rPr>
              <a:t>چارک اول </a:t>
            </a:r>
            <a:br>
              <a:rPr lang="fa-IR" sz="1200" dirty="0">
                <a:solidFill>
                  <a:schemeClr val="bg1"/>
                </a:solidFill>
              </a:rPr>
            </a:br>
            <a:r>
              <a:rPr lang="fa-IR" sz="1200" dirty="0" err="1">
                <a:solidFill>
                  <a:schemeClr val="bg1"/>
                </a:solidFill>
              </a:rPr>
              <a:t>صدک</a:t>
            </a:r>
            <a:r>
              <a:rPr lang="fa-IR" sz="1200" dirty="0">
                <a:solidFill>
                  <a:schemeClr val="bg1"/>
                </a:solidFill>
              </a:rPr>
              <a:t> ۲۵ ام</a:t>
            </a:r>
            <a:endParaRPr lang="en-E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3782A-3B51-1518-65E1-890A9756E839}"/>
              </a:ext>
            </a:extLst>
          </p:cNvPr>
          <p:cNvSpPr txBox="1"/>
          <p:nvPr/>
        </p:nvSpPr>
        <p:spPr>
          <a:xfrm>
            <a:off x="8697634" y="4789638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EE" sz="1200" dirty="0">
                <a:solidFill>
                  <a:schemeClr val="bg1"/>
                </a:solidFill>
              </a:rPr>
              <a:t>Q3 </a:t>
            </a:r>
            <a:br>
              <a:rPr lang="en-EE" sz="1200" dirty="0">
                <a:solidFill>
                  <a:schemeClr val="bg1"/>
                </a:solidFill>
              </a:rPr>
            </a:br>
            <a:r>
              <a:rPr lang="fa-IR" sz="1200" dirty="0">
                <a:solidFill>
                  <a:schemeClr val="bg1"/>
                </a:solidFill>
              </a:rPr>
              <a:t>چارک سوم </a:t>
            </a:r>
            <a:br>
              <a:rPr lang="fa-IR" sz="1200" dirty="0">
                <a:solidFill>
                  <a:schemeClr val="bg1"/>
                </a:solidFill>
              </a:rPr>
            </a:br>
            <a:r>
              <a:rPr lang="fa-IR" sz="1200" dirty="0" err="1">
                <a:solidFill>
                  <a:schemeClr val="bg1"/>
                </a:solidFill>
              </a:rPr>
              <a:t>صدک</a:t>
            </a:r>
            <a:r>
              <a:rPr lang="fa-IR" sz="1200" dirty="0">
                <a:solidFill>
                  <a:schemeClr val="bg1"/>
                </a:solidFill>
              </a:rPr>
              <a:t> ۷۵ ام</a:t>
            </a:r>
            <a:endParaRPr lang="en-E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69950-AF3A-6A97-E65A-FDFE17E11C0F}"/>
              </a:ext>
            </a:extLst>
          </p:cNvPr>
          <p:cNvSpPr txBox="1"/>
          <p:nvPr/>
        </p:nvSpPr>
        <p:spPr>
          <a:xfrm>
            <a:off x="8334596" y="5693885"/>
            <a:ext cx="52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chemeClr val="bg1"/>
                </a:solidFill>
              </a:rPr>
              <a:t>میانه</a:t>
            </a:r>
            <a:endParaRPr lang="en-EE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7A1E7D-93E9-70A7-9E9C-000364C0332C}"/>
              </a:ext>
            </a:extLst>
          </p:cNvPr>
          <p:cNvCxnSpPr/>
          <p:nvPr/>
        </p:nvCxnSpPr>
        <p:spPr>
          <a:xfrm>
            <a:off x="8617346" y="4838837"/>
            <a:ext cx="0" cy="9042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AF7D03-B7CE-0E12-A4AA-05DC35CEA243}"/>
              </a:ext>
            </a:extLst>
          </p:cNvPr>
          <p:cNvSpPr txBox="1"/>
          <p:nvPr/>
        </p:nvSpPr>
        <p:spPr>
          <a:xfrm>
            <a:off x="6981237" y="4235843"/>
            <a:ext cx="439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200" dirty="0">
                <a:solidFill>
                  <a:schemeClr val="bg1"/>
                </a:solidFill>
              </a:rPr>
              <a:t>Rus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E4BE3-D043-DB49-0E6B-87FA1A363792}"/>
              </a:ext>
            </a:extLst>
          </p:cNvPr>
          <p:cNvSpPr txBox="1"/>
          <p:nvPr/>
        </p:nvSpPr>
        <p:spPr>
          <a:xfrm>
            <a:off x="10969077" y="428312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100" dirty="0">
                <a:solidFill>
                  <a:schemeClr val="bg1"/>
                </a:solidFill>
              </a:rPr>
              <a:t>Finland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B7D9F-8EB3-4FA9-A55E-6EF9BDFDCC54}"/>
              </a:ext>
            </a:extLst>
          </p:cNvPr>
          <p:cNvSpPr txBox="1"/>
          <p:nvPr/>
        </p:nvSpPr>
        <p:spPr>
          <a:xfrm>
            <a:off x="7689907" y="423322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100" dirty="0">
                <a:solidFill>
                  <a:schemeClr val="bg1"/>
                </a:solidFill>
              </a:rPr>
              <a:t>Slovak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111DF-30B8-D0C0-A508-96E09EF8B180}"/>
              </a:ext>
            </a:extLst>
          </p:cNvPr>
          <p:cNvSpPr txBox="1"/>
          <p:nvPr/>
        </p:nvSpPr>
        <p:spPr>
          <a:xfrm>
            <a:off x="8841888" y="424353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100" dirty="0">
                <a:solidFill>
                  <a:schemeClr val="bg1"/>
                </a:solidFill>
              </a:rPr>
              <a:t>Netherlands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F2767-EECE-7564-3021-D9A1BA5B1FC1}"/>
              </a:ext>
            </a:extLst>
          </p:cNvPr>
          <p:cNvSpPr txBox="1"/>
          <p:nvPr/>
        </p:nvSpPr>
        <p:spPr>
          <a:xfrm>
            <a:off x="8417953" y="421869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100" dirty="0">
                <a:solidFill>
                  <a:schemeClr val="bg1"/>
                </a:solidFill>
              </a:rPr>
              <a:t>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86BA9-BE41-4C8D-11A1-5960958B0AEF}"/>
              </a:ext>
            </a:extLst>
          </p:cNvPr>
          <p:cNvSpPr txBox="1"/>
          <p:nvPr/>
        </p:nvSpPr>
        <p:spPr>
          <a:xfrm>
            <a:off x="1998133" y="4210756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171407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6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1"/>
      <p:bldP spid="14" grpId="1"/>
      <p:bldP spid="16" grpId="0"/>
      <p:bldP spid="19" grpId="0"/>
      <p:bldP spid="21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4E0CBA28-8B48-372C-4530-73BB935E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45" y="657990"/>
            <a:ext cx="5821198" cy="4664043"/>
          </a:xfrm>
          <a:prstGeom prst="rect">
            <a:avLst/>
          </a:prstGeom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F0FF083C-D1AF-DE1A-CAB4-1EB45C54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582" y="5239462"/>
            <a:ext cx="1921096" cy="1921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413F80-D8B9-42AC-F683-44F7621B8A63}"/>
              </a:ext>
            </a:extLst>
          </p:cNvPr>
          <p:cNvSpPr txBox="1"/>
          <p:nvPr/>
        </p:nvSpPr>
        <p:spPr>
          <a:xfrm>
            <a:off x="0" y="657990"/>
            <a:ext cx="513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بیشترین افزایش در مصرف قهوه (میانه) در فاصله زمانی بین </a:t>
            </a:r>
            <a:r>
              <a:rPr lang="fa-IR" dirty="0" err="1"/>
              <a:t>سال‌های</a:t>
            </a:r>
            <a:r>
              <a:rPr lang="en-US" dirty="0"/>
              <a:t> </a:t>
            </a:r>
            <a:r>
              <a:rPr lang="fa-IR" dirty="0"/>
              <a:t> ۲۰۰۹ و ۲۰۱۴ رخ داده</a:t>
            </a:r>
            <a:r>
              <a:rPr lang="en-US" dirty="0"/>
              <a:t>.</a:t>
            </a:r>
            <a:endParaRPr lang="en-EE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55A8E4D7-38A0-0A90-67CB-48C29BA6627E}"/>
              </a:ext>
            </a:extLst>
          </p:cNvPr>
          <p:cNvSpPr/>
          <p:nvPr/>
        </p:nvSpPr>
        <p:spPr>
          <a:xfrm>
            <a:off x="8145517" y="935421"/>
            <a:ext cx="1692166" cy="4386612"/>
          </a:xfrm>
          <a:prstGeom prst="frame">
            <a:avLst>
              <a:gd name="adj1" fmla="val 194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E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31227B32-0DE0-1AF0-2F2E-79CE4620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46" y="3237864"/>
            <a:ext cx="2883214" cy="2824590"/>
          </a:xfrm>
          <a:prstGeom prst="rect">
            <a:avLst/>
          </a:prstGeom>
        </p:spPr>
      </p:pic>
      <p:pic>
        <p:nvPicPr>
          <p:cNvPr id="7" name="Picture 6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46690F16-C96D-9432-4910-2DEC88CF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65" y="3237864"/>
            <a:ext cx="2888786" cy="2824590"/>
          </a:xfrm>
          <a:prstGeom prst="rect">
            <a:avLst/>
          </a:prstGeom>
        </p:spPr>
      </p:pic>
      <p:pic>
        <p:nvPicPr>
          <p:cNvPr id="9" name="Picture 8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5BDD883A-F602-EFE5-B613-D5029EE74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549" y="323584"/>
            <a:ext cx="2893872" cy="2824590"/>
          </a:xfrm>
          <a:prstGeom prst="rect">
            <a:avLst/>
          </a:prstGeom>
        </p:spPr>
      </p:pic>
      <p:pic>
        <p:nvPicPr>
          <p:cNvPr id="11" name="Picture 10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95D5CC18-6783-28A4-AAAE-5E047A9C9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44" y="315795"/>
            <a:ext cx="2883214" cy="2824590"/>
          </a:xfrm>
          <a:prstGeom prst="rect">
            <a:avLst/>
          </a:prstGeom>
        </p:spPr>
      </p:pic>
      <p:pic>
        <p:nvPicPr>
          <p:cNvPr id="13" name="Picture 12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25068655-9E44-9EBB-CD59-E70C0F67C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539" y="323584"/>
            <a:ext cx="2883214" cy="2809013"/>
          </a:xfrm>
          <a:prstGeom prst="rect">
            <a:avLst/>
          </a:prstGeom>
        </p:spPr>
      </p:pic>
      <p:pic>
        <p:nvPicPr>
          <p:cNvPr id="16" name="Picture 15" descr="A logo on a black background&#10;&#10;Description automatically generated">
            <a:extLst>
              <a:ext uri="{FF2B5EF4-FFF2-40B4-BE49-F238E27FC236}">
                <a16:creationId xmlns:a16="http://schemas.microsoft.com/office/drawing/2014/main" id="{79EFB169-F7DB-DAFE-214F-5849C3EB2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79" y="775331"/>
            <a:ext cx="1921096" cy="19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9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09910-9C59-AEE9-A3BB-C7936D26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0C8CA68C-0FDE-31BD-5AB0-53169674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1271" y="3283020"/>
            <a:ext cx="2883214" cy="2824590"/>
          </a:xfrm>
          <a:prstGeom prst="rect">
            <a:avLst/>
          </a:prstGeom>
        </p:spPr>
      </p:pic>
      <p:pic>
        <p:nvPicPr>
          <p:cNvPr id="7" name="Picture 6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353AFF3F-D6D1-5408-F985-586B01DA1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60" y="3283020"/>
            <a:ext cx="2888786" cy="2824590"/>
          </a:xfrm>
          <a:prstGeom prst="rect">
            <a:avLst/>
          </a:prstGeom>
        </p:spPr>
      </p:pic>
      <p:pic>
        <p:nvPicPr>
          <p:cNvPr id="9" name="Picture 8" descr="A graph of a number of countries/regions&#10;&#10;Description automatically generated">
            <a:extLst>
              <a:ext uri="{FF2B5EF4-FFF2-40B4-BE49-F238E27FC236}">
                <a16:creationId xmlns:a16="http://schemas.microsoft.com/office/drawing/2014/main" id="{8BFE1D58-5120-DD4F-2833-6E42902D3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549" y="323584"/>
            <a:ext cx="2893872" cy="2824590"/>
          </a:xfrm>
          <a:prstGeom prst="rect">
            <a:avLst/>
          </a:prstGeom>
        </p:spPr>
      </p:pic>
      <p:pic>
        <p:nvPicPr>
          <p:cNvPr id="11" name="Picture 10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F3E0C1DB-E22F-924A-88C8-F22B4123C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4544" y="315795"/>
            <a:ext cx="2883214" cy="2824590"/>
          </a:xfrm>
          <a:prstGeom prst="rect">
            <a:avLst/>
          </a:prstGeom>
        </p:spPr>
      </p:pic>
      <p:pic>
        <p:nvPicPr>
          <p:cNvPr id="13" name="Picture 12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33668FB8-0A59-7CE1-0681-4D071D8EA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 radius="5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1539" y="323584"/>
            <a:ext cx="2883214" cy="2809013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0BBE6758-7EA1-FE84-8B63-3A85C26E81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579" y="775331"/>
            <a:ext cx="1921096" cy="19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CD5D-2EED-0A86-AD15-31B0F5A31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A3E90CBD-5023-1CFC-3F5F-9FFDC8E4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45" y="657990"/>
            <a:ext cx="5821198" cy="4664043"/>
          </a:xfrm>
          <a:prstGeom prst="rect">
            <a:avLst/>
          </a:prstGeom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8DF59863-CA17-846D-664B-44DC66D5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582" y="5322033"/>
            <a:ext cx="1921096" cy="1921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70D0C-D5EC-917C-7F1B-1DE66D504A3F}"/>
              </a:ext>
            </a:extLst>
          </p:cNvPr>
          <p:cNvSpPr txBox="1"/>
          <p:nvPr/>
        </p:nvSpPr>
        <p:spPr>
          <a:xfrm>
            <a:off x="2553610" y="1409176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حداقل مصرف افزایش یافته است.</a:t>
            </a:r>
          </a:p>
          <a:p>
            <a:endParaRPr lang="en-EE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A0AEBA4-0E5C-F7A2-B16E-3E1D4FBDB880}"/>
              </a:ext>
            </a:extLst>
          </p:cNvPr>
          <p:cNvSpPr/>
          <p:nvPr/>
        </p:nvSpPr>
        <p:spPr>
          <a:xfrm>
            <a:off x="5917324" y="4635062"/>
            <a:ext cx="5076497" cy="493986"/>
          </a:xfrm>
          <a:prstGeom prst="frame">
            <a:avLst>
              <a:gd name="adj1" fmla="val 611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13C56-1227-3180-3F78-9F2ED317FBF7}"/>
              </a:ext>
            </a:extLst>
          </p:cNvPr>
          <p:cNvCxnSpPr/>
          <p:nvPr/>
        </p:nvCxnSpPr>
        <p:spPr>
          <a:xfrm flipV="1">
            <a:off x="6201103" y="4792717"/>
            <a:ext cx="4382814" cy="189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6729109A-474B-1B06-6130-50456ECA22F4}"/>
              </a:ext>
            </a:extLst>
          </p:cNvPr>
          <p:cNvSpPr/>
          <p:nvPr/>
        </p:nvSpPr>
        <p:spPr>
          <a:xfrm>
            <a:off x="5791198" y="935421"/>
            <a:ext cx="3025423" cy="4046482"/>
          </a:xfrm>
          <a:prstGeom prst="frame">
            <a:avLst>
              <a:gd name="adj1" fmla="val 206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D9836-BBB8-3948-1444-51348B4901DE}"/>
              </a:ext>
            </a:extLst>
          </p:cNvPr>
          <p:cNvSpPr txBox="1"/>
          <p:nvPr/>
        </p:nvSpPr>
        <p:spPr>
          <a:xfrm>
            <a:off x="528666" y="1931579"/>
            <a:ext cx="470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سه سال، حداقل نیمی از کشورها کمتر از ۵ کیلوگرم قهوه به </a:t>
            </a:r>
            <a:r>
              <a:rPr lang="fa-IR" dirty="0" err="1"/>
              <a:t>ازای</a:t>
            </a:r>
            <a:r>
              <a:rPr lang="fa-IR" dirty="0"/>
              <a:t> هر نفر مصرف </a:t>
            </a:r>
            <a:r>
              <a:rPr lang="fa-IR" dirty="0" err="1"/>
              <a:t>می‌کردند</a:t>
            </a:r>
            <a:r>
              <a:rPr lang="fa-IR" dirty="0"/>
              <a:t>.</a:t>
            </a:r>
          </a:p>
          <a:p>
            <a:pPr algn="r" rtl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96EFD-4354-53B3-8604-69C51D5D4617}"/>
              </a:ext>
            </a:extLst>
          </p:cNvPr>
          <p:cNvSpPr txBox="1"/>
          <p:nvPr/>
        </p:nvSpPr>
        <p:spPr>
          <a:xfrm>
            <a:off x="0" y="657990"/>
            <a:ext cx="513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بیشترین افزایش در مصرف قهوه (میانه) در فاصله زمانی بین </a:t>
            </a:r>
            <a:r>
              <a:rPr lang="fa-IR" dirty="0" err="1"/>
              <a:t>سال‌های</a:t>
            </a:r>
            <a:r>
              <a:rPr lang="en-US" dirty="0"/>
              <a:t> </a:t>
            </a:r>
            <a:r>
              <a:rPr lang="fa-IR" dirty="0"/>
              <a:t> ۲۰۰۹ و ۲۰۱۴ رخ داده</a:t>
            </a:r>
            <a:r>
              <a:rPr lang="en-US" dirty="0"/>
              <a:t>.</a:t>
            </a:r>
            <a:endParaRPr lang="en-EE" dirty="0"/>
          </a:p>
        </p:txBody>
      </p:sp>
      <p:pic>
        <p:nvPicPr>
          <p:cNvPr id="4" name="Picture 3" descr="A different types of coffee&#10;&#10;Description automatically generated">
            <a:extLst>
              <a:ext uri="{FF2B5EF4-FFF2-40B4-BE49-F238E27FC236}">
                <a16:creationId xmlns:a16="http://schemas.microsoft.com/office/drawing/2014/main" id="{784C1D78-1715-F7E8-D58F-1D73E6D96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650" y="3082466"/>
            <a:ext cx="2831360" cy="7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13" grpId="0" animBg="1"/>
      <p:bldP spid="13" grpId="1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5889</TotalTime>
  <Words>233</Words>
  <Application>Microsoft Macintosh PowerPoint</Application>
  <PresentationFormat>Widescreen</PresentationFormat>
  <Paragraphs>32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__coFoBrilliantFont_744ae2</vt:lpstr>
      <vt:lpstr>Aptos</vt:lpstr>
      <vt:lpstr>Aptos Display</vt:lpstr>
      <vt:lpstr>Arial</vt:lpstr>
      <vt:lpstr>CoFo Brilliant</vt:lpstr>
      <vt:lpstr>Roboto</vt:lpstr>
      <vt:lpstr>Office Theme</vt:lpstr>
      <vt:lpstr>مقایسه توزیع ها</vt:lpstr>
      <vt:lpstr>PowerPoint Presentation</vt:lpstr>
      <vt:lpstr>PowerPoint Presentation</vt:lpstr>
      <vt:lpstr>نمودارهای جعبه ای       Boxplot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36</cp:revision>
  <dcterms:created xsi:type="dcterms:W3CDTF">2024-11-14T17:21:55Z</dcterms:created>
  <dcterms:modified xsi:type="dcterms:W3CDTF">2025-01-07T09:49:28Z</dcterms:modified>
</cp:coreProperties>
</file>