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8"/>
    <p:restoredTop sz="94728"/>
  </p:normalViewPr>
  <p:slideViewPr>
    <p:cSldViewPr snapToGrid="0">
      <p:cViewPr varScale="1">
        <p:scale>
          <a:sx n="176" d="100"/>
          <a:sy n="176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17.12.2024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84" y="780059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b="0" i="0" dirty="0">
                <a:effectLst/>
                <a:latin typeface="Roboto" panose="02000000000000000000" pitchFamily="2" charset="0"/>
              </a:rPr>
              <a:t>فیلتر کردن داده ها 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CoFo Brilliant"/>
              </a:rPr>
              <a:t>Filter Data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ششم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510506" y="6293543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23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34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i="0" dirty="0">
                <a:effectLst/>
                <a:latin typeface="__coFoBrilliantFont_744ae2"/>
              </a:rPr>
              <a:t>Exploring Data Visually</a:t>
            </a:r>
          </a:p>
          <a:p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285E-D11C-3E3D-F0A1-674CC27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بخش های درس</a:t>
            </a:r>
            <a:endParaRPr lang="en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8A96-B6E5-AB74-29EA-807AC912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فیلتر های منطقی </a:t>
            </a:r>
            <a:r>
              <a:rPr lang="en-US" dirty="0"/>
              <a:t>(Logical Filters)</a:t>
            </a:r>
            <a:endParaRPr lang="fa-IR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فیلتر های ترکیبی</a:t>
            </a:r>
            <a:r>
              <a:rPr lang="en-US" dirty="0"/>
              <a:t> (Combining Filters) </a:t>
            </a:r>
            <a:endParaRPr lang="fa-IR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نا برابری ها </a:t>
            </a:r>
            <a:r>
              <a:rPr lang="en-US" dirty="0"/>
              <a:t>(Inequalities) 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279494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89C5C9-9373-EA69-485F-8AC783EBAE55}"/>
              </a:ext>
            </a:extLst>
          </p:cNvPr>
          <p:cNvSpPr txBox="1"/>
          <p:nvPr/>
        </p:nvSpPr>
        <p:spPr>
          <a:xfrm>
            <a:off x="6435239" y="4851010"/>
            <a:ext cx="4692310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b="0" i="0" dirty="0">
                <a:effectLst/>
                <a:latin typeface="Roboto" panose="02000000000000000000" pitchFamily="2" charset="0"/>
              </a:rPr>
              <a:t>کدام ساعت </a:t>
            </a:r>
            <a:r>
              <a:rPr lang="fa-IR" dirty="0">
                <a:latin typeface="Roboto" panose="02000000000000000000" pitchFamily="2" charset="0"/>
              </a:rPr>
              <a:t>بازگشایی</a:t>
            </a:r>
            <a:r>
              <a:rPr lang="fa-IR" b="0" i="0" dirty="0">
                <a:effectLst/>
                <a:latin typeface="Roboto" panose="02000000000000000000" pitchFamily="2" charset="0"/>
              </a:rPr>
              <a:t> برای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کافه‌های</a:t>
            </a:r>
            <a:r>
              <a:rPr lang="fa-IR" b="0" i="0" dirty="0">
                <a:effectLst/>
                <a:latin typeface="Roboto" panose="02000000000000000000" pitchFamily="2" charset="0"/>
              </a:rPr>
              <a:t>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استارباکس</a:t>
            </a:r>
            <a:r>
              <a:rPr lang="fa-IR" b="0" i="0" dirty="0">
                <a:effectLst/>
                <a:latin typeface="Roboto" panose="02000000000000000000" pitchFamily="2" charset="0"/>
              </a:rPr>
              <a:t>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رایج‌تر</a:t>
            </a:r>
            <a:r>
              <a:rPr lang="fa-IR" b="0" i="0" dirty="0">
                <a:effectLst/>
                <a:latin typeface="Roboto" panose="02000000000000000000" pitchFamily="2" charset="0"/>
              </a:rPr>
              <a:t> است؟</a:t>
            </a:r>
          </a:p>
          <a:p>
            <a:br>
              <a:rPr lang="fa-IR" dirty="0"/>
            </a:br>
            <a:endParaRPr lang="en-EE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9DA81D-FE98-1C47-8F9F-BE4F4A1B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4064"/>
            <a:ext cx="5559675" cy="2853267"/>
          </a:xfrm>
          <a:prstGeom prst="rect">
            <a:avLst/>
          </a:prstGeom>
        </p:spPr>
      </p:pic>
      <p:pic>
        <p:nvPicPr>
          <p:cNvPr id="8" name="Picture 7" descr="A graph with blue bars&#10;&#10;Description automatically generated">
            <a:extLst>
              <a:ext uri="{FF2B5EF4-FFF2-40B4-BE49-F238E27FC236}">
                <a16:creationId xmlns:a16="http://schemas.microsoft.com/office/drawing/2014/main" id="{67D4409D-DC32-05F6-059D-C83D69AF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" y="1168516"/>
            <a:ext cx="4559300" cy="386350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EB150EA-F96F-36AD-555B-B1B1BCF3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308501"/>
            <a:ext cx="10515600" cy="1325563"/>
          </a:xfrm>
        </p:spPr>
        <p:txBody>
          <a:bodyPr/>
          <a:lstStyle/>
          <a:p>
            <a:pPr algn="r" rtl="1"/>
            <a:r>
              <a:rPr lang="fa-IR" dirty="0"/>
              <a:t>فیلتر های منطقی </a:t>
            </a:r>
            <a:r>
              <a:rPr lang="en-US" dirty="0"/>
              <a:t>(Logical Filters)</a:t>
            </a:r>
            <a:br>
              <a:rPr lang="fa-IR" dirty="0"/>
            </a:b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13758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A48221F-F460-44E8-08B9-4725AAE8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308501"/>
            <a:ext cx="10515600" cy="1325563"/>
          </a:xfrm>
        </p:spPr>
        <p:txBody>
          <a:bodyPr/>
          <a:lstStyle/>
          <a:p>
            <a:pPr algn="r" rtl="1"/>
            <a:r>
              <a:rPr lang="fa-IR" dirty="0"/>
              <a:t>فیلتر های منطقی </a:t>
            </a:r>
            <a:r>
              <a:rPr lang="en-US" dirty="0"/>
              <a:t>(Logical Filters)</a:t>
            </a:r>
            <a:br>
              <a:rPr lang="fa-IR" dirty="0"/>
            </a:br>
            <a:endParaRPr lang="en-E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C46A6-7F8B-D766-6491-FCFEAFC96E74}"/>
              </a:ext>
            </a:extLst>
          </p:cNvPr>
          <p:cNvSpPr txBox="1"/>
          <p:nvPr/>
        </p:nvSpPr>
        <p:spPr>
          <a:xfrm>
            <a:off x="8315077" y="1380067"/>
            <a:ext cx="33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عبارات منطقی - </a:t>
            </a:r>
            <a:r>
              <a:rPr lang="en-GB" b="1" i="0" dirty="0">
                <a:effectLst/>
                <a:latin typeface="CoFo Brilliant"/>
              </a:rPr>
              <a:t>logical expressions</a:t>
            </a:r>
            <a:r>
              <a:rPr lang="fa-IR" b="1" i="0" dirty="0">
                <a:effectLst/>
                <a:latin typeface="CoFo Brilliant"/>
              </a:rPr>
              <a:t> </a:t>
            </a:r>
            <a:r>
              <a:rPr lang="fa-IR" dirty="0"/>
              <a:t> </a:t>
            </a: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EE1EF-3DF0-07DA-5743-20AC14B199BC}"/>
              </a:ext>
            </a:extLst>
          </p:cNvPr>
          <p:cNvSpPr txBox="1"/>
          <p:nvPr/>
        </p:nvSpPr>
        <p:spPr>
          <a:xfrm>
            <a:off x="3301439" y="2265351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/>
              <a:t>State = NY</a:t>
            </a:r>
            <a:endParaRPr lang="en-E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08EE6-DA0C-E485-0BD6-B0F5EC8BCD2B}"/>
              </a:ext>
            </a:extLst>
          </p:cNvPr>
          <p:cNvSpPr txBox="1"/>
          <p:nvPr/>
        </p:nvSpPr>
        <p:spPr>
          <a:xfrm>
            <a:off x="3301440" y="1865242"/>
            <a:ext cx="550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3200" dirty="0"/>
              <a:t>︷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A622E-BE4C-6606-ED18-065801AA674C}"/>
              </a:ext>
            </a:extLst>
          </p:cNvPr>
          <p:cNvSpPr txBox="1"/>
          <p:nvPr/>
        </p:nvSpPr>
        <p:spPr>
          <a:xfrm>
            <a:off x="3982725" y="1871533"/>
            <a:ext cx="550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sz="3200" dirty="0"/>
              <a:t>︷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72FF0-6A9E-CA95-975A-CCEADA4BA17F}"/>
              </a:ext>
            </a:extLst>
          </p:cNvPr>
          <p:cNvSpPr txBox="1"/>
          <p:nvPr/>
        </p:nvSpPr>
        <p:spPr>
          <a:xfrm rot="10800000">
            <a:off x="3686393" y="2487085"/>
            <a:ext cx="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E" dirty="0"/>
              <a:t>︷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979F0-05B2-C580-3CB1-F16859988570}"/>
              </a:ext>
            </a:extLst>
          </p:cNvPr>
          <p:cNvSpPr txBox="1"/>
          <p:nvPr/>
        </p:nvSpPr>
        <p:spPr>
          <a:xfrm>
            <a:off x="3288832" y="1877486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000" dirty="0"/>
              <a:t>Column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F97A1-EBF1-FD9B-95E3-C0B9B6DB9B50}"/>
              </a:ext>
            </a:extLst>
          </p:cNvPr>
          <p:cNvSpPr txBox="1"/>
          <p:nvPr/>
        </p:nvSpPr>
        <p:spPr>
          <a:xfrm>
            <a:off x="3986256" y="187714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000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15CC23-D843-79AC-C7F6-DE547CC12E32}"/>
              </a:ext>
            </a:extLst>
          </p:cNvPr>
          <p:cNvSpPr txBox="1"/>
          <p:nvPr/>
        </p:nvSpPr>
        <p:spPr>
          <a:xfrm>
            <a:off x="3603181" y="2691200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000" dirty="0"/>
              <a:t>Relationship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088CC-AED6-AE6A-E1DF-4D463E25530D}"/>
              </a:ext>
            </a:extLst>
          </p:cNvPr>
          <p:cNvSpPr txBox="1"/>
          <p:nvPr/>
        </p:nvSpPr>
        <p:spPr>
          <a:xfrm>
            <a:off x="6383867" y="22653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KaTeX_Main"/>
              </a:rPr>
              <a:t>State </a:t>
            </a:r>
            <a:r>
              <a:rPr lang="en-EE" b="0" i="0" dirty="0">
                <a:solidFill>
                  <a:srgbClr val="FFFFFF"/>
                </a:solidFill>
                <a:effectLst/>
                <a:latin typeface="Google Sans"/>
              </a:rPr>
              <a:t>≠ </a:t>
            </a:r>
            <a:r>
              <a:rPr lang="en-GB" b="0" i="0" dirty="0">
                <a:effectLst/>
                <a:latin typeface="KaTeX_Main"/>
              </a:rPr>
              <a:t>NY</a:t>
            </a:r>
            <a:endParaRPr lang="en-EE" dirty="0"/>
          </a:p>
        </p:txBody>
      </p:sp>
      <p:pic>
        <p:nvPicPr>
          <p:cNvPr id="24" name="Picture 23" descr="A graph with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82AA4AA0-0005-C2D1-548C-72F52B32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651" y="3428999"/>
            <a:ext cx="2726126" cy="2321039"/>
          </a:xfrm>
          <a:prstGeom prst="rect">
            <a:avLst/>
          </a:prstGeom>
        </p:spPr>
      </p:pic>
      <p:pic>
        <p:nvPicPr>
          <p:cNvPr id="26" name="Picture 2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026E3E9-0A76-21F5-609C-961D81926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867" y="3428999"/>
            <a:ext cx="2625816" cy="2265098"/>
          </a:xfrm>
          <a:prstGeom prst="rect">
            <a:avLst/>
          </a:prstGeom>
        </p:spPr>
      </p:pic>
      <p:pic>
        <p:nvPicPr>
          <p:cNvPr id="28" name="Picture 27" descr="A graph with blue bars&#10;&#10;Description automatically generated">
            <a:extLst>
              <a:ext uri="{FF2B5EF4-FFF2-40B4-BE49-F238E27FC236}">
                <a16:creationId xmlns:a16="http://schemas.microsoft.com/office/drawing/2014/main" id="{3A09E8B3-B4AD-C04B-C736-7C1AACD9C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816" y="3428999"/>
            <a:ext cx="2727083" cy="2321039"/>
          </a:xfrm>
          <a:prstGeom prst="rect">
            <a:avLst/>
          </a:prstGeom>
        </p:spPr>
      </p:pic>
      <p:pic>
        <p:nvPicPr>
          <p:cNvPr id="30" name="Picture 29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E25D044F-57C1-57C8-0435-67486DDB7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30" y="3428999"/>
            <a:ext cx="2747018" cy="23210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40EFD8E-D599-82D2-04BF-798BF9D2D664}"/>
              </a:ext>
            </a:extLst>
          </p:cNvPr>
          <p:cNvSpPr txBox="1"/>
          <p:nvPr/>
        </p:nvSpPr>
        <p:spPr>
          <a:xfrm>
            <a:off x="3907086" y="5872284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/>
              <a:t>State = NY</a:t>
            </a:r>
            <a:endParaRPr lang="en-E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E8241-D2C2-AC3F-3EBF-879655B86242}"/>
              </a:ext>
            </a:extLst>
          </p:cNvPr>
          <p:cNvSpPr txBox="1"/>
          <p:nvPr/>
        </p:nvSpPr>
        <p:spPr>
          <a:xfrm>
            <a:off x="966444" y="5872284"/>
            <a:ext cx="116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/>
              <a:t>State = NJ</a:t>
            </a:r>
            <a:endParaRPr lang="en-E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DC6B87-2311-C1B3-4253-8F50AFD2E0D3}"/>
              </a:ext>
            </a:extLst>
          </p:cNvPr>
          <p:cNvSpPr txBox="1"/>
          <p:nvPr/>
        </p:nvSpPr>
        <p:spPr>
          <a:xfrm>
            <a:off x="7121842" y="5872284"/>
            <a:ext cx="1180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/>
              <a:t>State = PA</a:t>
            </a:r>
            <a:endParaRPr lang="en-E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936D64-E179-5314-4B11-00CC34E84F78}"/>
              </a:ext>
            </a:extLst>
          </p:cNvPr>
          <p:cNvSpPr txBox="1"/>
          <p:nvPr/>
        </p:nvSpPr>
        <p:spPr>
          <a:xfrm>
            <a:off x="9985567" y="5879197"/>
            <a:ext cx="126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/>
              <a:t>State = WA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276657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22" grpId="0"/>
      <p:bldP spid="31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531D-2060-07CF-5B2F-B416331C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/>
              <a:t>فیلتر های ترکیبی</a:t>
            </a:r>
            <a:r>
              <a:rPr lang="en-US"/>
              <a:t> (Combining Filters) </a:t>
            </a:r>
            <a:br>
              <a:rPr lang="fa-IR"/>
            </a:br>
            <a:endParaRPr lang="en-E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2AAE6-8241-5B2B-4E9F-10FCD05C9F14}"/>
              </a:ext>
            </a:extLst>
          </p:cNvPr>
          <p:cNvSpPr txBox="1"/>
          <p:nvPr/>
        </p:nvSpPr>
        <p:spPr>
          <a:xfrm>
            <a:off x="4048738" y="1262895"/>
            <a:ext cx="3278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/>
              <a:t>AND          &amp;          OR</a:t>
            </a:r>
            <a:endParaRPr lang="en-EE" sz="30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E3B8F6AF-64A0-40EB-B966-E91C317F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1" y="2325188"/>
            <a:ext cx="3334595" cy="3731251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D79178E6-FF1E-D730-CDC3-40EE7D2DE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738" y="2325188"/>
            <a:ext cx="3364133" cy="3731251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0A84025F-C183-AA2E-1FB6-AB8724D2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049" y="2325188"/>
            <a:ext cx="3336728" cy="37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9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7BF0-C2DE-502B-8372-04E32065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نا برابری ها </a:t>
            </a:r>
            <a:r>
              <a:rPr lang="en-US" dirty="0"/>
              <a:t>(Inequalities) </a:t>
            </a:r>
            <a:br>
              <a:rPr lang="en-EE" dirty="0"/>
            </a:br>
            <a:endParaRPr lang="en-EE" dirty="0"/>
          </a:p>
        </p:txBody>
      </p:sp>
      <p:pic>
        <p:nvPicPr>
          <p:cNvPr id="5" name="Picture 4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7E800F14-3B28-0D3B-7E7C-49629B2FB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23" y="1620253"/>
            <a:ext cx="5262671" cy="4436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9AB5A-AD40-B2CE-A048-98A19C9ED751}"/>
              </a:ext>
            </a:extLst>
          </p:cNvPr>
          <p:cNvSpPr txBox="1"/>
          <p:nvPr/>
        </p:nvSpPr>
        <p:spPr>
          <a:xfrm>
            <a:off x="9368589" y="4098758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EE" dirty="0"/>
              <a:t>edian = 14 </a:t>
            </a:r>
          </a:p>
        </p:txBody>
      </p:sp>
    </p:spTree>
    <p:extLst>
      <p:ext uri="{BB962C8B-B14F-4D97-AF65-F5344CB8AC3E}">
        <p14:creationId xmlns:p14="http://schemas.microsoft.com/office/powerpoint/2010/main" val="12457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5533524" cy="3510776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196599F-8825-2D36-CB2E-ADD15A75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0" y="662869"/>
            <a:ext cx="3305389" cy="315664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F16B583C-A72A-A7BE-79FF-791CC301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14" y="4328887"/>
            <a:ext cx="1817746" cy="187396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08C4A5FE-6FD4-AFCB-9F73-21AD08634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748" y="4350186"/>
            <a:ext cx="1836485" cy="187396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26BAF-59CB-14C2-3844-8F3E1D1C8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177" y="649392"/>
            <a:ext cx="5157201" cy="55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4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B2AA33-2709-18F8-ECD5-10F24C90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1470</TotalTime>
  <Words>130</Words>
  <Application>Microsoft Macintosh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__coFoBrilliantFont_744ae2</vt:lpstr>
      <vt:lpstr>Aptos</vt:lpstr>
      <vt:lpstr>Aptos Display</vt:lpstr>
      <vt:lpstr>Arial</vt:lpstr>
      <vt:lpstr>CoFo Brilliant</vt:lpstr>
      <vt:lpstr>Google Sans</vt:lpstr>
      <vt:lpstr>KaTeX_Main</vt:lpstr>
      <vt:lpstr>Roboto</vt:lpstr>
      <vt:lpstr>Office Theme</vt:lpstr>
      <vt:lpstr>فیلتر کردن داده ها </vt:lpstr>
      <vt:lpstr>بخش های درس</vt:lpstr>
      <vt:lpstr>فیلتر های منطقی (Logical Filters) </vt:lpstr>
      <vt:lpstr>فیلتر های منطقی (Logical Filters) </vt:lpstr>
      <vt:lpstr>فیلتر های ترکیبی (Combining Filters)  </vt:lpstr>
      <vt:lpstr>نا برابری ها (Inequalities)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19</cp:revision>
  <dcterms:created xsi:type="dcterms:W3CDTF">2024-11-14T17:21:55Z</dcterms:created>
  <dcterms:modified xsi:type="dcterms:W3CDTF">2024-12-17T22:10:38Z</dcterms:modified>
</cp:coreProperties>
</file>