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BEFF"/>
    <a:srgbClr val="DA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/>
    <p:restoredTop sz="94793"/>
  </p:normalViewPr>
  <p:slideViewPr>
    <p:cSldViewPr snapToGrid="0">
      <p:cViewPr varScale="1">
        <p:scale>
          <a:sx n="132" d="100"/>
          <a:sy n="132" d="100"/>
        </p:scale>
        <p:origin x="176" y="1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27.12.2024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>
                <a:latin typeface="Roboto" panose="02000000000000000000" pitchFamily="2" charset="0"/>
              </a:rPr>
              <a:t>تبدیل داده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Fo Brilliant"/>
              </a:rPr>
              <a:t>Transform Data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939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هشتم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8D4E4-D6CE-5BA0-70FD-D42A250E3927}"/>
              </a:ext>
            </a:extLst>
          </p:cNvPr>
          <p:cNvSpPr txBox="1"/>
          <p:nvPr/>
        </p:nvSpPr>
        <p:spPr>
          <a:xfrm>
            <a:off x="5239511" y="536027"/>
            <a:ext cx="6850590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-228600" algn="ct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در</a:t>
            </a:r>
            <a:r>
              <a:rPr lang="en-US" sz="2200" dirty="0"/>
              <a:t> </a:t>
            </a:r>
            <a:r>
              <a:rPr lang="en-US" sz="2200" dirty="0" err="1"/>
              <a:t>این</a:t>
            </a:r>
            <a:r>
              <a:rPr lang="en-US" sz="2200" dirty="0"/>
              <a:t> </a:t>
            </a:r>
            <a:r>
              <a:rPr lang="en-US" sz="2200" dirty="0" err="1"/>
              <a:t>درس</a:t>
            </a:r>
            <a:r>
              <a:rPr lang="en-US" sz="2200" dirty="0"/>
              <a:t> </a:t>
            </a:r>
            <a:r>
              <a:rPr lang="en-US" sz="2200" dirty="0" err="1"/>
              <a:t>به</a:t>
            </a:r>
            <a:r>
              <a:rPr lang="en-US" sz="2200" dirty="0"/>
              <a:t> </a:t>
            </a:r>
            <a:r>
              <a:rPr lang="en-US" sz="2200" dirty="0" err="1"/>
              <a:t>دنبال</a:t>
            </a:r>
            <a:r>
              <a:rPr lang="en-US" sz="2200" dirty="0"/>
              <a:t> </a:t>
            </a:r>
            <a:r>
              <a:rPr lang="en-US" sz="2200" dirty="0" err="1"/>
              <a:t>جواب</a:t>
            </a:r>
            <a:r>
              <a:rPr lang="en-US" sz="2200" dirty="0"/>
              <a:t> </a:t>
            </a:r>
            <a:r>
              <a:rPr lang="en-US" sz="2200" dirty="0" err="1"/>
              <a:t>دادن</a:t>
            </a:r>
            <a:r>
              <a:rPr lang="en-US" sz="2200" dirty="0"/>
              <a:t> </a:t>
            </a:r>
            <a:r>
              <a:rPr lang="en-US" sz="2200" dirty="0" err="1"/>
              <a:t>به</a:t>
            </a:r>
            <a:r>
              <a:rPr lang="en-US" sz="2200" dirty="0"/>
              <a:t> </a:t>
            </a:r>
            <a:r>
              <a:rPr lang="en-US" sz="2200" dirty="0" err="1"/>
              <a:t>این</a:t>
            </a:r>
            <a:r>
              <a:rPr lang="en-US" sz="2200" dirty="0"/>
              <a:t> </a:t>
            </a:r>
            <a:r>
              <a:rPr lang="en-US" sz="2200" dirty="0" err="1"/>
              <a:t>سوال</a:t>
            </a:r>
            <a:r>
              <a:rPr lang="en-US" sz="2200" dirty="0"/>
              <a:t> </a:t>
            </a:r>
            <a:r>
              <a:rPr lang="en-US" sz="2200" dirty="0" err="1"/>
              <a:t>هستیم</a:t>
            </a:r>
            <a:r>
              <a:rPr lang="en-US" sz="2200" dirty="0"/>
              <a:t> :</a:t>
            </a:r>
            <a:br>
              <a:rPr lang="en-US" sz="2200" dirty="0"/>
            </a:br>
            <a:r>
              <a:rPr lang="en-US" sz="2200" dirty="0" err="1"/>
              <a:t>در</a:t>
            </a:r>
            <a:r>
              <a:rPr lang="en-US" sz="2200" dirty="0"/>
              <a:t> </a:t>
            </a:r>
            <a:r>
              <a:rPr lang="en-US" sz="2200" dirty="0" err="1"/>
              <a:t>یک</a:t>
            </a:r>
            <a:r>
              <a:rPr lang="en-US" sz="2200" dirty="0"/>
              <a:t> </a:t>
            </a:r>
            <a:r>
              <a:rPr lang="en-US" sz="2200" dirty="0" err="1"/>
              <a:t>زمان</a:t>
            </a:r>
            <a:r>
              <a:rPr lang="en-US" sz="2200" dirty="0"/>
              <a:t> </a:t>
            </a:r>
            <a:r>
              <a:rPr lang="en-US" sz="2200" dirty="0" err="1"/>
              <a:t>مشخص</a:t>
            </a:r>
            <a:r>
              <a:rPr lang="en-US" sz="2200" dirty="0"/>
              <a:t> </a:t>
            </a:r>
            <a:r>
              <a:rPr lang="en-US" sz="2200" dirty="0" err="1"/>
              <a:t>چند</a:t>
            </a:r>
            <a:r>
              <a:rPr lang="en-US" sz="2200" dirty="0"/>
              <a:t> </a:t>
            </a:r>
            <a:r>
              <a:rPr lang="en-US" sz="2200" dirty="0" err="1"/>
              <a:t>کافه</a:t>
            </a:r>
            <a:r>
              <a:rPr lang="en-US" sz="2200" dirty="0"/>
              <a:t> </a:t>
            </a:r>
            <a:r>
              <a:rPr lang="en-US" sz="2200" dirty="0" err="1"/>
              <a:t>استارباکس</a:t>
            </a:r>
            <a:r>
              <a:rPr lang="fa-IR" sz="2200" dirty="0"/>
              <a:t> به صورت همزمان</a:t>
            </a:r>
            <a:r>
              <a:rPr lang="en-US" sz="2200" dirty="0"/>
              <a:t> </a:t>
            </a:r>
            <a:r>
              <a:rPr lang="en-US" sz="2200" dirty="0" err="1"/>
              <a:t>باز</a:t>
            </a:r>
            <a:r>
              <a:rPr lang="en-US" sz="2200" dirty="0"/>
              <a:t> </a:t>
            </a:r>
            <a:r>
              <a:rPr lang="en-US" sz="2200" dirty="0" err="1"/>
              <a:t>است</a:t>
            </a:r>
            <a:r>
              <a:rPr lang="en-US" sz="2200" dirty="0"/>
              <a:t> 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5" name="Picture 4" descr="A cartoon of a store with a planet earth in the background&#10;&#10;Description automatically generated">
            <a:extLst>
              <a:ext uri="{FF2B5EF4-FFF2-40B4-BE49-F238E27FC236}">
                <a16:creationId xmlns:a16="http://schemas.microsoft.com/office/drawing/2014/main" id="{8ECBB19E-5188-7C7B-AA65-4F4D784C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2" y="644652"/>
            <a:ext cx="4321066" cy="2938325"/>
          </a:xfrm>
          <a:prstGeom prst="rect">
            <a:avLst/>
          </a:prstGeom>
        </p:spPr>
      </p:pic>
      <p:pic>
        <p:nvPicPr>
          <p:cNvPr id="8" name="Picture 7" descr="A table with numbers and time&#10;&#10;Description automatically generated">
            <a:extLst>
              <a:ext uri="{FF2B5EF4-FFF2-40B4-BE49-F238E27FC236}">
                <a16:creationId xmlns:a16="http://schemas.microsoft.com/office/drawing/2014/main" id="{6E68B40E-F76F-6944-70F1-49C16A19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134" y="2465411"/>
            <a:ext cx="5468112" cy="22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23C2-56A5-15CB-A666-2B785AEF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b="0" i="0" dirty="0">
                <a:solidFill>
                  <a:srgbClr val="E8E8E8"/>
                </a:solidFill>
                <a:effectLst/>
                <a:latin typeface="Google Sans"/>
              </a:rPr>
              <a:t>ساعت هماهنگ جهانی</a:t>
            </a:r>
            <a:r>
              <a:rPr lang="en-US" b="0" i="0" dirty="0">
                <a:solidFill>
                  <a:srgbClr val="E8E8E8"/>
                </a:solidFill>
                <a:effectLst/>
                <a:latin typeface="Google Sans"/>
              </a:rPr>
              <a:t> UTC - </a:t>
            </a:r>
            <a:r>
              <a:rPr lang="fa-IR" b="0" i="0" dirty="0">
                <a:solidFill>
                  <a:srgbClr val="E8E8E8"/>
                </a:solidFill>
                <a:effectLst/>
                <a:latin typeface="Google Sans"/>
              </a:rPr>
              <a:t> </a:t>
            </a:r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F37DA-AF0B-37AE-1590-A85B2900616F}"/>
              </a:ext>
            </a:extLst>
          </p:cNvPr>
          <p:cNvSpPr txBox="1"/>
          <p:nvPr/>
        </p:nvSpPr>
        <p:spPr>
          <a:xfrm>
            <a:off x="3090042" y="1429408"/>
            <a:ext cx="8996374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آیا در یک روز مشخص،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کافه‌ای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که زودترین زمان </a:t>
            </a:r>
            <a:r>
              <a:rPr lang="fa-IR" dirty="0">
                <a:latin typeface="Roboto" panose="02000000000000000000" pitchFamily="2" charset="0"/>
              </a:rPr>
              <a:t>بازگشایی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را دارد، اولین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کافه‌ای</a:t>
            </a:r>
            <a:r>
              <a:rPr lang="fa-IR" b="0" i="0" dirty="0">
                <a:effectLst/>
                <a:latin typeface="Roboto" panose="02000000000000000000" pitchFamily="2" charset="0"/>
              </a:rPr>
              <a:t> است که در جهان باز </a:t>
            </a:r>
            <a:r>
              <a:rPr lang="fa-IR" b="0" i="0" dirty="0" err="1">
                <a:effectLst/>
                <a:latin typeface="Roboto" panose="02000000000000000000" pitchFamily="2" charset="0"/>
              </a:rPr>
              <a:t>می‌شود</a:t>
            </a:r>
            <a:r>
              <a:rPr lang="fa-IR" b="0" i="0" dirty="0">
                <a:effectLst/>
                <a:latin typeface="Roboto" panose="02000000000000000000" pitchFamily="2" charset="0"/>
              </a:rPr>
              <a:t>؟</a:t>
            </a:r>
          </a:p>
          <a:p>
            <a:br>
              <a:rPr lang="fa-IR" dirty="0"/>
            </a:br>
            <a:endParaRPr lang="en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246C3-D8B4-6FA4-BFBC-0C382339118A}"/>
              </a:ext>
            </a:extLst>
          </p:cNvPr>
          <p:cNvSpPr txBox="1"/>
          <p:nvPr/>
        </p:nvSpPr>
        <p:spPr>
          <a:xfrm>
            <a:off x="1791215" y="1916721"/>
            <a:ext cx="10126490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 err="1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کافه‌ای</a:t>
            </a:r>
            <a:r>
              <a:rPr lang="fa-IR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 که ساعت 9 صبح در شرق آسیا باز </a:t>
            </a:r>
            <a:r>
              <a:rPr lang="fa-IR" b="0" i="0" dirty="0" err="1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می‌شود</a:t>
            </a:r>
            <a:r>
              <a:rPr lang="fa-IR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، قبل از </a:t>
            </a:r>
            <a:r>
              <a:rPr lang="fa-IR" b="0" i="0" dirty="0" err="1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کافه‌ای</a:t>
            </a:r>
            <a:r>
              <a:rPr lang="fa-IR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 در اروپا که ساعت 5 صبح باز </a:t>
            </a:r>
            <a:r>
              <a:rPr lang="fa-IR" b="0" i="0" dirty="0" err="1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می‌شود</a:t>
            </a:r>
            <a:r>
              <a:rPr lang="fa-IR" b="0" i="0" dirty="0">
                <a:solidFill>
                  <a:schemeClr val="accent6"/>
                </a:solidFill>
                <a:effectLst/>
                <a:latin typeface="Roboto" panose="02000000000000000000" pitchFamily="2" charset="0"/>
              </a:rPr>
              <a:t>، همچنان باز خواهد بود.</a:t>
            </a:r>
          </a:p>
          <a:p>
            <a:br>
              <a:rPr lang="fa-IR" dirty="0">
                <a:solidFill>
                  <a:schemeClr val="accent6"/>
                </a:solidFill>
              </a:rPr>
            </a:br>
            <a:endParaRPr lang="en-EE" dirty="0">
              <a:solidFill>
                <a:schemeClr val="accent6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B6B52-A16C-BDE7-154A-C0A41F61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05" y="2908760"/>
            <a:ext cx="5499100" cy="469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0A326C-7421-8708-822F-DD97D96F526F}"/>
              </a:ext>
            </a:extLst>
          </p:cNvPr>
          <p:cNvSpPr txBox="1"/>
          <p:nvPr/>
        </p:nvSpPr>
        <p:spPr>
          <a:xfrm>
            <a:off x="6854460" y="2902860"/>
            <a:ext cx="471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>
                <a:latin typeface="Roboto" panose="02000000000000000000" pitchFamily="2" charset="0"/>
              </a:rPr>
              <a:t>یک کافه در لهستان به وقت  </a:t>
            </a:r>
            <a:r>
              <a:rPr lang="en-US" dirty="0">
                <a:latin typeface="Roboto" panose="02000000000000000000" pitchFamily="2" charset="0"/>
              </a:rPr>
              <a:t>UTC</a:t>
            </a:r>
            <a:r>
              <a:rPr lang="fa-IR" dirty="0">
                <a:latin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</a:rPr>
              <a:t> </a:t>
            </a:r>
            <a:r>
              <a:rPr lang="fa-IR" dirty="0">
                <a:latin typeface="Roboto" panose="02000000000000000000" pitchFamily="2" charset="0"/>
              </a:rPr>
              <a:t>چه زمانی باز می شود؟ </a:t>
            </a:r>
            <a:endParaRPr lang="en-E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09D16-AECB-D161-C40D-87B9DE45F3AA}"/>
              </a:ext>
            </a:extLst>
          </p:cNvPr>
          <p:cNvSpPr txBox="1"/>
          <p:nvPr/>
        </p:nvSpPr>
        <p:spPr>
          <a:xfrm>
            <a:off x="1534669" y="3594537"/>
            <a:ext cx="119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US" dirty="0"/>
              <a:t>7-1 = 6 AM</a:t>
            </a:r>
            <a:endParaRPr lang="en-E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7E4F7A2-8493-7D60-FB14-8E3690B4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57" y="4109419"/>
            <a:ext cx="4982205" cy="207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519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table&#10;&#10;Description automatically generated">
            <a:extLst>
              <a:ext uri="{FF2B5EF4-FFF2-40B4-BE49-F238E27FC236}">
                <a16:creationId xmlns:a16="http://schemas.microsoft.com/office/drawing/2014/main" id="{909B8FD4-06BC-5B26-07B5-4E5D590E71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7677" y="1924781"/>
            <a:ext cx="6731752" cy="3008438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FB8A3260-584B-FCE5-9CFB-74A914CB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429" y="1924782"/>
            <a:ext cx="1872599" cy="3008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6D065-78C3-4DC7-C28C-A45E13D5227C}"/>
              </a:ext>
            </a:extLst>
          </p:cNvPr>
          <p:cNvSpPr txBox="1"/>
          <p:nvPr/>
        </p:nvSpPr>
        <p:spPr>
          <a:xfrm>
            <a:off x="9299429" y="1518295"/>
            <a:ext cx="185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Open - Timezone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CCA9B9-44E5-A6CB-6F90-4E5F9391E59E}"/>
              </a:ext>
            </a:extLst>
          </p:cNvPr>
          <p:cNvSpPr txBox="1"/>
          <p:nvPr/>
        </p:nvSpPr>
        <p:spPr>
          <a:xfrm>
            <a:off x="5263713" y="344173"/>
            <a:ext cx="46606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dirty="0"/>
              <a:t>ساعات بازگشایی به </a:t>
            </a:r>
            <a:r>
              <a:rPr lang="en-US" sz="4000" dirty="0"/>
              <a:t>UTC</a:t>
            </a:r>
            <a:r>
              <a:rPr lang="fa-IR" sz="4000" dirty="0"/>
              <a:t> </a:t>
            </a:r>
            <a:endParaRPr lang="en-EE" sz="4000" dirty="0"/>
          </a:p>
        </p:txBody>
      </p:sp>
    </p:spTree>
    <p:extLst>
      <p:ext uri="{BB962C8B-B14F-4D97-AF65-F5344CB8AC3E}">
        <p14:creationId xmlns:p14="http://schemas.microsoft.com/office/powerpoint/2010/main" val="3281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F43C74-435E-FE4B-A09C-BECAAA2E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58" y="2014383"/>
            <a:ext cx="4035913" cy="2213603"/>
          </a:xfrm>
          <a:prstGeom prst="rect">
            <a:avLst/>
          </a:prstGeom>
        </p:spPr>
      </p:pic>
      <p:pic>
        <p:nvPicPr>
          <p:cNvPr id="8" name="Picture 7" descr="A table with numbers and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5B5A5D52-464D-3E1D-FCA4-3B050BCA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531" y="2014383"/>
            <a:ext cx="4035911" cy="2213603"/>
          </a:xfrm>
          <a:prstGeom prst="rect">
            <a:avLst/>
          </a:prstGeom>
        </p:spPr>
      </p:pic>
      <p:sp>
        <p:nvSpPr>
          <p:cNvPr id="16" name="Frame 15">
            <a:extLst>
              <a:ext uri="{FF2B5EF4-FFF2-40B4-BE49-F238E27FC236}">
                <a16:creationId xmlns:a16="http://schemas.microsoft.com/office/drawing/2014/main" id="{FA21A32A-F556-4B8D-A9BC-DB4E6F390D72}"/>
              </a:ext>
            </a:extLst>
          </p:cNvPr>
          <p:cNvSpPr/>
          <p:nvPr/>
        </p:nvSpPr>
        <p:spPr>
          <a:xfrm>
            <a:off x="2507226" y="2389239"/>
            <a:ext cx="1120877" cy="324464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rgbClr val="C00000"/>
              </a:solidFill>
            </a:endParaRPr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C928F5E3-94AF-23C7-4D15-C37E105CE077}"/>
              </a:ext>
            </a:extLst>
          </p:cNvPr>
          <p:cNvSpPr/>
          <p:nvPr/>
        </p:nvSpPr>
        <p:spPr>
          <a:xfrm>
            <a:off x="3628103" y="3819834"/>
            <a:ext cx="1120877" cy="408152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rgbClr val="C00000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6DD0BE8E-DC12-441B-92B7-AADF27C13133}"/>
              </a:ext>
            </a:extLst>
          </p:cNvPr>
          <p:cNvSpPr/>
          <p:nvPr/>
        </p:nvSpPr>
        <p:spPr>
          <a:xfrm>
            <a:off x="9048022" y="2394155"/>
            <a:ext cx="1120877" cy="324464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rgbClr val="C00000"/>
              </a:solidFill>
            </a:endParaRPr>
          </a:p>
        </p:txBody>
      </p:sp>
      <p:sp>
        <p:nvSpPr>
          <p:cNvPr id="21" name="Curved Left Arrow 20">
            <a:extLst>
              <a:ext uri="{FF2B5EF4-FFF2-40B4-BE49-F238E27FC236}">
                <a16:creationId xmlns:a16="http://schemas.microsoft.com/office/drawing/2014/main" id="{3AAA4DE0-5245-AC89-E186-E3BE7A61B43F}"/>
              </a:ext>
            </a:extLst>
          </p:cNvPr>
          <p:cNvSpPr/>
          <p:nvPr/>
        </p:nvSpPr>
        <p:spPr>
          <a:xfrm rot="16200000">
            <a:off x="6202886" y="-1308962"/>
            <a:ext cx="993057" cy="6737637"/>
          </a:xfrm>
          <a:prstGeom prst="curvedLeftArrow">
            <a:avLst>
              <a:gd name="adj1" fmla="val 15973"/>
              <a:gd name="adj2" fmla="val 33154"/>
              <a:gd name="adj3" fmla="val 1330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A0121C-F703-EAA8-41A0-F0E39D4CD70F}"/>
              </a:ext>
            </a:extLst>
          </p:cNvPr>
          <p:cNvSpPr txBox="1"/>
          <p:nvPr/>
        </p:nvSpPr>
        <p:spPr>
          <a:xfrm>
            <a:off x="6144454" y="156332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+24</a:t>
            </a:r>
          </a:p>
        </p:txBody>
      </p:sp>
      <p:sp>
        <p:nvSpPr>
          <p:cNvPr id="24" name="Frame 23">
            <a:extLst>
              <a:ext uri="{FF2B5EF4-FFF2-40B4-BE49-F238E27FC236}">
                <a16:creationId xmlns:a16="http://schemas.microsoft.com/office/drawing/2014/main" id="{9112B1AD-2A3F-F183-64AA-320308165865}"/>
              </a:ext>
            </a:extLst>
          </p:cNvPr>
          <p:cNvSpPr/>
          <p:nvPr/>
        </p:nvSpPr>
        <p:spPr>
          <a:xfrm>
            <a:off x="10178731" y="3819834"/>
            <a:ext cx="1120877" cy="408152"/>
          </a:xfrm>
          <a:prstGeom prst="frame">
            <a:avLst>
              <a:gd name="adj1" fmla="val 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rgbClr val="C00000"/>
              </a:solidFill>
            </a:endParaRPr>
          </a:p>
        </p:txBody>
      </p:sp>
      <p:sp>
        <p:nvSpPr>
          <p:cNvPr id="25" name="Curved Left Arrow 24">
            <a:extLst>
              <a:ext uri="{FF2B5EF4-FFF2-40B4-BE49-F238E27FC236}">
                <a16:creationId xmlns:a16="http://schemas.microsoft.com/office/drawing/2014/main" id="{6B6F4154-6DBE-531C-EE3F-10B3D16FFAD0}"/>
              </a:ext>
            </a:extLst>
          </p:cNvPr>
          <p:cNvSpPr/>
          <p:nvPr/>
        </p:nvSpPr>
        <p:spPr>
          <a:xfrm rot="16200000" flipH="1">
            <a:off x="7210853" y="1339724"/>
            <a:ext cx="1172264" cy="6737637"/>
          </a:xfrm>
          <a:prstGeom prst="curvedLeftArrow">
            <a:avLst>
              <a:gd name="adj1" fmla="val 6028"/>
              <a:gd name="adj2" fmla="val 16300"/>
              <a:gd name="adj3" fmla="val 1033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B29780-F7A2-F043-A728-BB74DF3B1CE9}"/>
              </a:ext>
            </a:extLst>
          </p:cNvPr>
          <p:cNvSpPr txBox="1"/>
          <p:nvPr/>
        </p:nvSpPr>
        <p:spPr>
          <a:xfrm>
            <a:off x="7541947" y="492534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-24</a:t>
            </a:r>
          </a:p>
        </p:txBody>
      </p:sp>
    </p:spTree>
    <p:extLst>
      <p:ext uri="{BB962C8B-B14F-4D97-AF65-F5344CB8AC3E}">
        <p14:creationId xmlns:p14="http://schemas.microsoft.com/office/powerpoint/2010/main" val="417299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3" grpId="0"/>
      <p:bldP spid="24" grpId="0" animBg="1"/>
      <p:bldP spid="25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AEE-E948-8F1E-37D0-55075478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شمارش کافه ها </a:t>
            </a:r>
            <a:endParaRPr lang="en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785C4-4D95-B533-2D41-8C447C321CB3}"/>
              </a:ext>
            </a:extLst>
          </p:cNvPr>
          <p:cNvSpPr txBox="1"/>
          <p:nvPr/>
        </p:nvSpPr>
        <p:spPr>
          <a:xfrm>
            <a:off x="6789540" y="1506022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چه تعداد کافه </a:t>
            </a:r>
            <a:r>
              <a:rPr lang="fa-IR" dirty="0" err="1"/>
              <a:t>هایی</a:t>
            </a:r>
            <a:r>
              <a:rPr lang="fa-IR" dirty="0"/>
              <a:t> که قبل از ساعت ۱۰ باز شده </a:t>
            </a:r>
            <a:r>
              <a:rPr lang="fa-IR" dirty="0" err="1"/>
              <a:t>اند</a:t>
            </a:r>
            <a:r>
              <a:rPr lang="fa-IR" dirty="0"/>
              <a:t>؟ </a:t>
            </a:r>
            <a:endParaRPr lang="en-EE" dirty="0"/>
          </a:p>
        </p:txBody>
      </p:sp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084375D2-7BD2-1362-B83A-9CBF6DFC6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59" y="287341"/>
            <a:ext cx="4815773" cy="339822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32B4F3B6-1E6B-F466-832F-EF5D7E50E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1556" y="287341"/>
            <a:ext cx="4815773" cy="4202856"/>
          </a:xfrm>
          <a:prstGeom prst="rect">
            <a:avLst/>
          </a:prstGeom>
        </p:spPr>
      </p:pic>
      <p:sp>
        <p:nvSpPr>
          <p:cNvPr id="10" name="Frame 9">
            <a:extLst>
              <a:ext uri="{FF2B5EF4-FFF2-40B4-BE49-F238E27FC236}">
                <a16:creationId xmlns:a16="http://schemas.microsoft.com/office/drawing/2014/main" id="{23B445E1-50F6-BF76-DDFD-AD012BB711ED}"/>
              </a:ext>
            </a:extLst>
          </p:cNvPr>
          <p:cNvSpPr/>
          <p:nvPr/>
        </p:nvSpPr>
        <p:spPr>
          <a:xfrm>
            <a:off x="1641148" y="3172731"/>
            <a:ext cx="4756591" cy="1275061"/>
          </a:xfrm>
          <a:prstGeom prst="frame">
            <a:avLst>
              <a:gd name="adj1" fmla="val 3227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11" name="Notched Right Arrow 10">
            <a:extLst>
              <a:ext uri="{FF2B5EF4-FFF2-40B4-BE49-F238E27FC236}">
                <a16:creationId xmlns:a16="http://schemas.microsoft.com/office/drawing/2014/main" id="{6ED71CD1-0131-2EBB-5B9E-90646DFFBE1C}"/>
              </a:ext>
            </a:extLst>
          </p:cNvPr>
          <p:cNvSpPr/>
          <p:nvPr/>
        </p:nvSpPr>
        <p:spPr>
          <a:xfrm>
            <a:off x="6574221" y="3810261"/>
            <a:ext cx="1213945" cy="36760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18EAC3-4B74-2E78-D9D8-F88D310D52BC}"/>
              </a:ext>
            </a:extLst>
          </p:cNvPr>
          <p:cNvSpPr txBox="1"/>
          <p:nvPr/>
        </p:nvSpPr>
        <p:spPr>
          <a:xfrm>
            <a:off x="6330701" y="3321902"/>
            <a:ext cx="170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1600" dirty="0"/>
              <a:t>به همین ترتیب برای تمامی ساعت ها</a:t>
            </a:r>
            <a:endParaRPr lang="en-EE" sz="1600" dirty="0"/>
          </a:p>
        </p:txBody>
      </p:sp>
      <p:pic>
        <p:nvPicPr>
          <p:cNvPr id="17" name="۱">
            <a:hlinkClick r:id="" action="ppaction://media"/>
            <a:extLst>
              <a:ext uri="{FF2B5EF4-FFF2-40B4-BE49-F238E27FC236}">
                <a16:creationId xmlns:a16="http://schemas.microsoft.com/office/drawing/2014/main" id="{151E7A06-A4A4-6D7D-CD77-7E0F69D0845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031681" y="2388769"/>
            <a:ext cx="39878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7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8850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9" fill="hold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4333B64-58A7-0B72-5B1A-966D07E35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503" y="687608"/>
            <a:ext cx="4239926" cy="3427192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2C3F81B0-6453-A278-4AFD-F6B557E77C9E}"/>
              </a:ext>
            </a:extLst>
          </p:cNvPr>
          <p:cNvSpPr/>
          <p:nvPr/>
        </p:nvSpPr>
        <p:spPr>
          <a:xfrm>
            <a:off x="10256909" y="1750904"/>
            <a:ext cx="802601" cy="2292951"/>
          </a:xfrm>
          <a:prstGeom prst="frame">
            <a:avLst>
              <a:gd name="adj1" fmla="val 3164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2DABEA-F053-586D-3ECD-C3DDBADCD932}"/>
              </a:ext>
            </a:extLst>
          </p:cNvPr>
          <p:cNvSpPr txBox="1"/>
          <p:nvPr/>
        </p:nvSpPr>
        <p:spPr>
          <a:xfrm>
            <a:off x="7265503" y="4477194"/>
            <a:ext cx="4536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بسیاری از کافه ها در نیمه شب به وقت </a:t>
            </a:r>
            <a:r>
              <a:rPr lang="en-US" dirty="0"/>
              <a:t>UTC</a:t>
            </a:r>
            <a:r>
              <a:rPr lang="fa-IR" dirty="0"/>
              <a:t> باز هستند   </a:t>
            </a:r>
            <a:endParaRPr lang="en-EE" dirty="0"/>
          </a:p>
        </p:txBody>
      </p:sp>
      <p:pic>
        <p:nvPicPr>
          <p:cNvPr id="12" name="Picture 11" descr="A screenshot of a screen&#10;&#10;Description automatically generated">
            <a:extLst>
              <a:ext uri="{FF2B5EF4-FFF2-40B4-BE49-F238E27FC236}">
                <a16:creationId xmlns:a16="http://schemas.microsoft.com/office/drawing/2014/main" id="{434EFE22-3360-42C4-E639-39CBAAA02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24" y="1198265"/>
            <a:ext cx="4815773" cy="339822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6DE55D6-3501-91CA-89FE-F61DD9819506}"/>
              </a:ext>
            </a:extLst>
          </p:cNvPr>
          <p:cNvSpPr txBox="1"/>
          <p:nvPr/>
        </p:nvSpPr>
        <p:spPr>
          <a:xfrm>
            <a:off x="1026069" y="482628"/>
            <a:ext cx="334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تعداد کافه </a:t>
            </a:r>
            <a:r>
              <a:rPr lang="fa-IR" dirty="0" err="1"/>
              <a:t>هایی</a:t>
            </a:r>
            <a:r>
              <a:rPr lang="fa-IR" dirty="0"/>
              <a:t> که در نیمه شب باز هستند.</a:t>
            </a:r>
            <a:endParaRPr lang="en-E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6693A-6785-3D4B-B2D7-C0EA4CDFF61E}"/>
              </a:ext>
            </a:extLst>
          </p:cNvPr>
          <p:cNvSpPr txBox="1"/>
          <p:nvPr/>
        </p:nvSpPr>
        <p:spPr>
          <a:xfrm>
            <a:off x="239667" y="756745"/>
            <a:ext cx="491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شرط باز بودن در نیمه شب    </a:t>
            </a:r>
            <a:r>
              <a:rPr lang="en-US" dirty="0" err="1"/>
              <a:t>OpenUTC</a:t>
            </a:r>
            <a:r>
              <a:rPr lang="en-US" dirty="0"/>
              <a:t> &gt;= </a:t>
            </a:r>
            <a:r>
              <a:rPr lang="en-US" dirty="0" err="1"/>
              <a:t>CloseUTC</a:t>
            </a:r>
            <a:r>
              <a:rPr lang="fa-IR" dirty="0"/>
              <a:t>  </a:t>
            </a:r>
            <a:endParaRPr lang="en-EE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B61F93D9-F873-3E8E-9508-181A0152EBB2}"/>
              </a:ext>
            </a:extLst>
          </p:cNvPr>
          <p:cNvSpPr/>
          <p:nvPr/>
        </p:nvSpPr>
        <p:spPr>
          <a:xfrm>
            <a:off x="484324" y="1923393"/>
            <a:ext cx="4600055" cy="386255"/>
          </a:xfrm>
          <a:prstGeom prst="frame">
            <a:avLst>
              <a:gd name="adj1" fmla="val 84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5F8988-722E-A0D0-00CF-4A26C99DD364}"/>
              </a:ext>
            </a:extLst>
          </p:cNvPr>
          <p:cNvSpPr txBox="1"/>
          <p:nvPr/>
        </p:nvSpPr>
        <p:spPr>
          <a:xfrm>
            <a:off x="1257788" y="4729656"/>
            <a:ext cx="326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تعداد ۱۷۰۵۵ کافه در نیمه شب باز هستند</a:t>
            </a:r>
            <a:endParaRPr lang="en-EE" dirty="0"/>
          </a:p>
        </p:txBody>
      </p:sp>
      <p:pic>
        <p:nvPicPr>
          <p:cNvPr id="24" name="Picture 2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DCA7E43-ACA0-4460-DBBE-B27B3B0B7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503" y="667294"/>
            <a:ext cx="4244352" cy="344750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14FF27E-1C0D-8B70-0BA9-F55FFFC47AFC}"/>
              </a:ext>
            </a:extLst>
          </p:cNvPr>
          <p:cNvSpPr txBox="1"/>
          <p:nvPr/>
        </p:nvSpPr>
        <p:spPr>
          <a:xfrm>
            <a:off x="10195582" y="287805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+17055</a:t>
            </a:r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6680D6-EF71-7B2F-ED2E-5518F564FCFD}"/>
              </a:ext>
            </a:extLst>
          </p:cNvPr>
          <p:cNvSpPr/>
          <p:nvPr/>
        </p:nvSpPr>
        <p:spPr>
          <a:xfrm>
            <a:off x="484324" y="3850727"/>
            <a:ext cx="4600055" cy="386255"/>
          </a:xfrm>
          <a:prstGeom prst="frame">
            <a:avLst>
              <a:gd name="adj1" fmla="val 84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F92AD732-E7F6-3C62-9BE3-6A4258A60E95}"/>
              </a:ext>
            </a:extLst>
          </p:cNvPr>
          <p:cNvSpPr/>
          <p:nvPr/>
        </p:nvSpPr>
        <p:spPr>
          <a:xfrm>
            <a:off x="484323" y="4284067"/>
            <a:ext cx="4600055" cy="312426"/>
          </a:xfrm>
          <a:prstGeom prst="frame">
            <a:avLst>
              <a:gd name="adj1" fmla="val 841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75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5" grpId="0"/>
      <p:bldP spid="18" grpId="0"/>
      <p:bldP spid="19" grpId="0" animBg="1"/>
      <p:bldP spid="20" grpId="0"/>
      <p:bldP spid="25" grpId="0"/>
      <p:bldP spid="25" grpId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a line&#10;&#10;Description automatically generated">
            <a:extLst>
              <a:ext uri="{FF2B5EF4-FFF2-40B4-BE49-F238E27FC236}">
                <a16:creationId xmlns:a16="http://schemas.microsoft.com/office/drawing/2014/main" id="{455C7370-F329-BDB4-4C1B-7EA7DF1F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736600"/>
            <a:ext cx="5755148" cy="4919724"/>
          </a:xfrm>
          <a:prstGeom prst="rect">
            <a:avLst/>
          </a:prstGeom>
        </p:spPr>
      </p:pic>
      <p:sp>
        <p:nvSpPr>
          <p:cNvPr id="7" name="Doughnut 6">
            <a:extLst>
              <a:ext uri="{FF2B5EF4-FFF2-40B4-BE49-F238E27FC236}">
                <a16:creationId xmlns:a16="http://schemas.microsoft.com/office/drawing/2014/main" id="{28226F92-558F-3831-FD8E-5AB1656DB5FF}"/>
              </a:ext>
            </a:extLst>
          </p:cNvPr>
          <p:cNvSpPr/>
          <p:nvPr/>
        </p:nvSpPr>
        <p:spPr>
          <a:xfrm>
            <a:off x="4680155" y="5093111"/>
            <a:ext cx="334297" cy="314632"/>
          </a:xfrm>
          <a:prstGeom prst="donut">
            <a:avLst>
              <a:gd name="adj" fmla="val 583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354D1-950A-3090-8C6E-0A36B980A0FB}"/>
              </a:ext>
            </a:extLst>
          </p:cNvPr>
          <p:cNvSpPr txBox="1"/>
          <p:nvPr/>
        </p:nvSpPr>
        <p:spPr>
          <a:xfrm>
            <a:off x="3452165" y="5830530"/>
            <a:ext cx="312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آرام ترین زمان بر اساس ساعت جهانی</a:t>
            </a:r>
            <a:endParaRPr lang="en-EE" dirty="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92011C93-BF56-5009-1746-C21B3345CBBC}"/>
              </a:ext>
            </a:extLst>
          </p:cNvPr>
          <p:cNvSpPr/>
          <p:nvPr/>
        </p:nvSpPr>
        <p:spPr>
          <a:xfrm>
            <a:off x="4741606" y="5440015"/>
            <a:ext cx="211394" cy="48178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328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211</Words>
  <Application>Microsoft Macintosh PowerPoint</Application>
  <PresentationFormat>Widescreen</PresentationFormat>
  <Paragraphs>30</Paragraphs>
  <Slides>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__coFoBrilliantFont_744ae2</vt:lpstr>
      <vt:lpstr>Aptos</vt:lpstr>
      <vt:lpstr>Aptos Display</vt:lpstr>
      <vt:lpstr>Arial</vt:lpstr>
      <vt:lpstr>CoFo Brilliant</vt:lpstr>
      <vt:lpstr>Google Sans</vt:lpstr>
      <vt:lpstr>Roboto</vt:lpstr>
      <vt:lpstr>Office Theme</vt:lpstr>
      <vt:lpstr>تبدیل داده</vt:lpstr>
      <vt:lpstr>PowerPoint Presentation</vt:lpstr>
      <vt:lpstr>ساعت هماهنگ جهانی UTC -  </vt:lpstr>
      <vt:lpstr>PowerPoint Presentation</vt:lpstr>
      <vt:lpstr>PowerPoint Presentation</vt:lpstr>
      <vt:lpstr>شمارش کافه ها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28</cp:revision>
  <dcterms:created xsi:type="dcterms:W3CDTF">2024-11-14T17:21:55Z</dcterms:created>
  <dcterms:modified xsi:type="dcterms:W3CDTF">2024-12-27T18:22:59Z</dcterms:modified>
</cp:coreProperties>
</file>