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F"/>
    <a:srgbClr val="AC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38"/>
    <p:restoredTop sz="94797"/>
  </p:normalViewPr>
  <p:slideViewPr>
    <p:cSldViewPr snapToGrid="0">
      <p:cViewPr varScale="1">
        <p:scale>
          <a:sx n="148" d="100"/>
          <a:sy n="148" d="100"/>
        </p:scale>
        <p:origin x="232" y="1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07.01.2025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video" Target="../media/media3.mov"/><Relationship Id="rId1" Type="http://schemas.microsoft.com/office/2007/relationships/media" Target="../media/media3.mov"/><Relationship Id="rId6" Type="http://schemas.openxmlformats.org/officeDocument/2006/relationships/image" Target="../media/image10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png"/><Relationship Id="rId2" Type="http://schemas.openxmlformats.org/officeDocument/2006/relationships/video" Target="../media/media4.mov"/><Relationship Id="rId1" Type="http://schemas.microsoft.com/office/2007/relationships/media" Target="../media/media4.mov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3039" y="829164"/>
            <a:ext cx="447486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>
                <a:latin typeface="Roboto" panose="02000000000000000000" pitchFamily="2" charset="0"/>
              </a:rPr>
              <a:t>تجزیه و تحلیل سری های زمانی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b="1" dirty="0">
                <a:latin typeface="CoFo Brilliant"/>
              </a:rPr>
              <a:t>Analyze Time Series</a:t>
            </a:r>
            <a:endParaRPr lang="en-GB" b="1" i="0" dirty="0">
              <a:effectLst/>
              <a:latin typeface="CoFo Brilliant"/>
            </a:endParaRP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اول – درس یازدهم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510506" y="6293543"/>
            <a:ext cx="26148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</a:t>
            </a:r>
            <a:r>
              <a:rPr lang="fa-IR" b="0" i="0" dirty="0"/>
              <a:t>کاوش بصری داده ها</a:t>
            </a:r>
            <a:r>
              <a:rPr lang="en-US" b="0" i="0" dirty="0"/>
              <a:t> 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pic>
        <p:nvPicPr>
          <p:cNvPr id="1026" name="Picture 2" descr="Brilliant: Learn by doing - Apps on Google Play">
            <a:extLst>
              <a:ext uri="{FF2B5EF4-FFF2-40B4-BE49-F238E27FC236}">
                <a16:creationId xmlns:a16="http://schemas.microsoft.com/office/drawing/2014/main" id="{7D682D00-0C00-9AB3-8EAB-70A3F07C1F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900" y="6078132"/>
            <a:ext cx="828610" cy="779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4F119F-6AAD-27D0-EC25-5321AD25B9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9723" y="-282493"/>
            <a:ext cx="7422986" cy="74229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340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i="0" dirty="0">
                <a:effectLst/>
                <a:latin typeface="__coFoBrilliantFont_744ae2"/>
              </a:rPr>
              <a:t>Exploring Data Visually</a:t>
            </a:r>
          </a:p>
          <a:p>
            <a:r>
              <a:rPr lang="en-E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62B2AA33-2709-18F8-ECD5-10F24C90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507" y="-282493"/>
            <a:ext cx="7422986" cy="742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714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66A9033E-4CDB-E397-2CC9-4D7E4A859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299" y="1123527"/>
            <a:ext cx="2063157" cy="2063157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4BDCD00-BA97-40D8-93CD-0A9CA931B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02080" y="3429000"/>
            <a:ext cx="2636520" cy="0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Screen Recording 2025-01-03 at 18.07.26">
            <a:hlinkClick r:id="" action="ppaction://media"/>
            <a:extLst>
              <a:ext uri="{FF2B5EF4-FFF2-40B4-BE49-F238E27FC236}">
                <a16:creationId xmlns:a16="http://schemas.microsoft.com/office/drawing/2014/main" id="{81C7A5CF-139D-5690-8EA0-5E4234A1ABA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010995" y="1695179"/>
            <a:ext cx="3244721" cy="346764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31E40-F51C-4828-B23B-DF9035132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n a clipboard&#10;&#10;Description automatically generated">
            <a:extLst>
              <a:ext uri="{FF2B5EF4-FFF2-40B4-BE49-F238E27FC236}">
                <a16:creationId xmlns:a16="http://schemas.microsoft.com/office/drawing/2014/main" id="{CECDE1D2-B626-335C-B3A4-C38F0BD836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2080" y="3671317"/>
            <a:ext cx="2408765" cy="27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029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28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EEA2C-23FF-C29D-F57F-73CA4014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1"/>
            <a:r>
              <a:rPr lang="fa-IR" dirty="0"/>
              <a:t>سری زمانی                                     </a:t>
            </a:r>
            <a:r>
              <a:rPr lang="en-US" dirty="0"/>
              <a:t>   time series</a:t>
            </a:r>
            <a:endParaRPr lang="en-EE" dirty="0"/>
          </a:p>
        </p:txBody>
      </p:sp>
      <p:pic>
        <p:nvPicPr>
          <p:cNvPr id="7" name="Screen Recording 2025-01-03 at 18.09.30">
            <a:hlinkClick r:id="" action="ppaction://media"/>
            <a:extLst>
              <a:ext uri="{FF2B5EF4-FFF2-40B4-BE49-F238E27FC236}">
                <a16:creationId xmlns:a16="http://schemas.microsoft.com/office/drawing/2014/main" id="{2009971B-7986-8366-8284-5C3594EF3BB2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502763" y="1690688"/>
            <a:ext cx="3784600" cy="435133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3130F9-E993-6317-269D-66AC91DA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2763" y="1690688"/>
            <a:ext cx="3821810" cy="43513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957DA2-39D0-BDD9-3CFE-2F4E3EAFD717}"/>
              </a:ext>
            </a:extLst>
          </p:cNvPr>
          <p:cNvSpPr txBox="1"/>
          <p:nvPr/>
        </p:nvSpPr>
        <p:spPr>
          <a:xfrm>
            <a:off x="259201" y="1771200"/>
            <a:ext cx="572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یک توالی از مقادیر که در فواصل زمانی برابر ثبت شده باشد</a:t>
            </a:r>
            <a:r>
              <a:rPr lang="fa-IR" b="1" dirty="0"/>
              <a:t>، </a:t>
            </a:r>
            <a:r>
              <a:rPr lang="fa-IR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سری زمانی </a:t>
            </a:r>
            <a:r>
              <a:rPr lang="fa-IR" dirty="0"/>
              <a:t>نامیده </a:t>
            </a:r>
            <a:r>
              <a:rPr lang="fa-IR" dirty="0" err="1"/>
              <a:t>می‌شود</a:t>
            </a:r>
            <a:r>
              <a:rPr lang="fa-IR" dirty="0"/>
              <a:t>.</a:t>
            </a:r>
            <a:endParaRPr lang="en-E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1C88C7-7910-5F65-B4C6-558F29957CA0}"/>
              </a:ext>
            </a:extLst>
          </p:cNvPr>
          <p:cNvSpPr txBox="1"/>
          <p:nvPr/>
        </p:nvSpPr>
        <p:spPr>
          <a:xfrm>
            <a:off x="178949" y="2782669"/>
            <a:ext cx="5650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dirty="0"/>
              <a:t> </a:t>
            </a:r>
            <a:r>
              <a:rPr lang="fa-I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روند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(Trend) </a:t>
            </a:r>
            <a:r>
              <a:rPr lang="fa-I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fa-IR" dirty="0"/>
              <a:t>به الگوی کلی و </a:t>
            </a:r>
            <a:r>
              <a:rPr lang="fa-IR" dirty="0" err="1"/>
              <a:t>بلندمدت</a:t>
            </a:r>
            <a:r>
              <a:rPr lang="fa-IR" dirty="0"/>
              <a:t> یک سری زمانی گفته </a:t>
            </a:r>
            <a:r>
              <a:rPr lang="fa-IR" dirty="0" err="1"/>
              <a:t>می‌شود</a:t>
            </a:r>
            <a:r>
              <a:rPr lang="fa-IR" dirty="0"/>
              <a:t>.</a:t>
            </a:r>
          </a:p>
          <a:p>
            <a:endParaRPr lang="en-EE" dirty="0"/>
          </a:p>
        </p:txBody>
      </p:sp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6E74CF62-697A-863D-3E83-62FA480C55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363" y="4831997"/>
            <a:ext cx="1660878" cy="16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3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816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a price&#10;&#10;Description automatically generated">
            <a:extLst>
              <a:ext uri="{FF2B5EF4-FFF2-40B4-BE49-F238E27FC236}">
                <a16:creationId xmlns:a16="http://schemas.microsoft.com/office/drawing/2014/main" id="{B0F3366A-5F85-7589-3C64-32203A973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493" y="214267"/>
            <a:ext cx="6299200" cy="5854700"/>
          </a:xfrm>
          <a:prstGeom prst="rect">
            <a:avLst/>
          </a:prstGeom>
        </p:spPr>
      </p:pic>
      <p:pic>
        <p:nvPicPr>
          <p:cNvPr id="7" name="Picture 6" descr="A graph of a price&#10;&#10;Description automatically generated">
            <a:extLst>
              <a:ext uri="{FF2B5EF4-FFF2-40B4-BE49-F238E27FC236}">
                <a16:creationId xmlns:a16="http://schemas.microsoft.com/office/drawing/2014/main" id="{FB8C0C3C-4478-F275-FED0-E635ADED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193" y="214267"/>
            <a:ext cx="6273800" cy="5524500"/>
          </a:xfrm>
          <a:prstGeom prst="rect">
            <a:avLst/>
          </a:prstGeom>
        </p:spPr>
      </p:pic>
      <p:pic>
        <p:nvPicPr>
          <p:cNvPr id="12" name="Picture 11" descr="A logo on a black background&#10;&#10;Description automatically generated">
            <a:extLst>
              <a:ext uri="{FF2B5EF4-FFF2-40B4-BE49-F238E27FC236}">
                <a16:creationId xmlns:a16="http://schemas.microsoft.com/office/drawing/2014/main" id="{3FA91AAF-A4F2-B63E-908E-34729B3D56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266" y="338494"/>
            <a:ext cx="2803123" cy="2803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6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5-01-03 at 21.45.52">
            <a:hlinkClick r:id="" action="ppaction://media"/>
            <a:extLst>
              <a:ext uri="{FF2B5EF4-FFF2-40B4-BE49-F238E27FC236}">
                <a16:creationId xmlns:a16="http://schemas.microsoft.com/office/drawing/2014/main" id="{5BF7F2A4-D069-829B-F9C0-00935198DDB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636747" y="1083038"/>
            <a:ext cx="4165600" cy="4432300"/>
          </a:xfrm>
          <a:prstGeom prst="rect">
            <a:avLst/>
          </a:prstGeom>
        </p:spPr>
      </p:pic>
      <p:pic>
        <p:nvPicPr>
          <p:cNvPr id="5" name="Picture 4" descr="A logo on a black background&#10;&#10;Description automatically generated">
            <a:extLst>
              <a:ext uri="{FF2B5EF4-FFF2-40B4-BE49-F238E27FC236}">
                <a16:creationId xmlns:a16="http://schemas.microsoft.com/office/drawing/2014/main" id="{D9364DA6-5E05-7573-ADA3-BD0300795F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0006" y="5424180"/>
            <a:ext cx="1660878" cy="1660878"/>
          </a:xfrm>
          <a:prstGeom prst="rect">
            <a:avLst/>
          </a:prstGeom>
        </p:spPr>
      </p:pic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C5C88D3F-2A17-3A76-CC42-93B73CF9A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6195" y="1083038"/>
            <a:ext cx="3490867" cy="3504858"/>
          </a:xfrm>
          <a:prstGeom prst="rect">
            <a:avLst/>
          </a:prstGeom>
        </p:spPr>
      </p:pic>
      <p:pic>
        <p:nvPicPr>
          <p:cNvPr id="9" name="Picture 8" descr="A graph of a price&#10;&#10;Description automatically generated with medium confidence">
            <a:extLst>
              <a:ext uri="{FF2B5EF4-FFF2-40B4-BE49-F238E27FC236}">
                <a16:creationId xmlns:a16="http://schemas.microsoft.com/office/drawing/2014/main" id="{2AA07C41-4149-062E-BCC5-39C3498187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6195" y="1083038"/>
            <a:ext cx="3499854" cy="36631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1E3AE7B-3FD0-572C-6017-F985C405C6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56195" y="1083037"/>
            <a:ext cx="3929827" cy="36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376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2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3F285187-931D-175A-1497-78F042641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298" y="-879444"/>
            <a:ext cx="4604800" cy="46048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165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oil prices&#10;&#10;Description automatically generated">
            <a:extLst>
              <a:ext uri="{FF2B5EF4-FFF2-40B4-BE49-F238E27FC236}">
                <a16:creationId xmlns:a16="http://schemas.microsoft.com/office/drawing/2014/main" id="{22B053B8-0073-FDF0-4DD7-1A66DF48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123527"/>
            <a:ext cx="4531416" cy="46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38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870C-695E-DDFC-4C84-4B656F22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rtl="1"/>
            <a:r>
              <a:rPr lang="fa-IR" dirty="0"/>
              <a:t>تنوع فصلی</a:t>
            </a:r>
            <a:r>
              <a:rPr lang="en-US" dirty="0"/>
              <a:t> 				Seasonal Variation</a:t>
            </a:r>
            <a:endParaRPr lang="en-EE" dirty="0"/>
          </a:p>
        </p:txBody>
      </p:sp>
      <p:pic>
        <p:nvPicPr>
          <p:cNvPr id="4" name="Screen Recording 2025-01-04 at 00.33.34">
            <a:hlinkClick r:id="" action="ppaction://media"/>
            <a:extLst>
              <a:ext uri="{FF2B5EF4-FFF2-40B4-BE49-F238E27FC236}">
                <a16:creationId xmlns:a16="http://schemas.microsoft.com/office/drawing/2014/main" id="{50524B19-D7BE-DF58-44A9-FCF2B6FDA00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235336" y="1590493"/>
            <a:ext cx="5118463" cy="365738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B83481-7B32-84A1-5364-9FA172DA19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1239" y="1590493"/>
            <a:ext cx="5132559" cy="4540341"/>
          </a:xfrm>
          <a:prstGeom prst="rect">
            <a:avLst/>
          </a:prstGeom>
        </p:spPr>
      </p:pic>
      <p:pic>
        <p:nvPicPr>
          <p:cNvPr id="8" name="Picture 7" descr="A graph with a purple line&#10;&#10;Description automatically generated">
            <a:extLst>
              <a:ext uri="{FF2B5EF4-FFF2-40B4-BE49-F238E27FC236}">
                <a16:creationId xmlns:a16="http://schemas.microsoft.com/office/drawing/2014/main" id="{FEDA671E-ED8C-91AB-C6DE-CB5AEC4270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7365" y="1877060"/>
            <a:ext cx="4499285" cy="2285637"/>
          </a:xfrm>
          <a:prstGeom prst="rect">
            <a:avLst/>
          </a:prstGeom>
        </p:spPr>
      </p:pic>
      <p:pic>
        <p:nvPicPr>
          <p:cNvPr id="9" name="Picture 8" descr="A logo on a black background&#10;&#10;Description automatically generated">
            <a:extLst>
              <a:ext uri="{FF2B5EF4-FFF2-40B4-BE49-F238E27FC236}">
                <a16:creationId xmlns:a16="http://schemas.microsoft.com/office/drawing/2014/main" id="{5EAE6D0F-12CC-4B4D-6D66-97DEC72876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2054" y="5688085"/>
            <a:ext cx="1570311" cy="15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5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6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5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numbers and a chart of the month&#10;&#10;Description automatically generated with medium confidence">
            <a:extLst>
              <a:ext uri="{FF2B5EF4-FFF2-40B4-BE49-F238E27FC236}">
                <a16:creationId xmlns:a16="http://schemas.microsoft.com/office/drawing/2014/main" id="{5DECF0F7-AB39-D753-EA15-50B794E90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041" y="1510843"/>
            <a:ext cx="4742993" cy="377327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B9D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87824891-9255-1BB6-9738-64B70F6EE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6667" y="1635095"/>
            <a:ext cx="3633225" cy="3587810"/>
          </a:xfrm>
          <a:prstGeom prst="rect">
            <a:avLst/>
          </a:prstGeom>
        </p:spPr>
      </p:pic>
      <p:pic>
        <p:nvPicPr>
          <p:cNvPr id="8" name="Picture 7" descr="A logo on a black background&#10;&#10;Description automatically generated">
            <a:extLst>
              <a:ext uri="{FF2B5EF4-FFF2-40B4-BE49-F238E27FC236}">
                <a16:creationId xmlns:a16="http://schemas.microsoft.com/office/drawing/2014/main" id="{2FE7647C-6306-DDBD-9CD3-9D9A94177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844" y="5347157"/>
            <a:ext cx="1570311" cy="1570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6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&#10;&#10;Description automatically generated">
            <a:extLst>
              <a:ext uri="{FF2B5EF4-FFF2-40B4-BE49-F238E27FC236}">
                <a16:creationId xmlns:a16="http://schemas.microsoft.com/office/drawing/2014/main" id="{54E93D62-27F3-60CE-D88D-4EFF30A0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0" r="1" b="2081"/>
          <a:stretch/>
        </p:blipFill>
        <p:spPr>
          <a:xfrm>
            <a:off x="4867252" y="716913"/>
            <a:ext cx="6957643" cy="5637493"/>
          </a:xfrm>
          <a:prstGeom prst="rect">
            <a:avLst/>
          </a:prstGeom>
        </p:spPr>
      </p:pic>
      <p:pic>
        <p:nvPicPr>
          <p:cNvPr id="11" name="Picture 10" descr="A newspaper with a cup of coffee and graph&#10;&#10;Description automatically generated">
            <a:extLst>
              <a:ext uri="{FF2B5EF4-FFF2-40B4-BE49-F238E27FC236}">
                <a16:creationId xmlns:a16="http://schemas.microsoft.com/office/drawing/2014/main" id="{2CD2ADCC-B32C-1FF0-D210-05C51D6833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9073" b="1"/>
          <a:stretch/>
        </p:blipFill>
        <p:spPr>
          <a:xfrm>
            <a:off x="974473" y="784464"/>
            <a:ext cx="3741383" cy="322321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E5390C0-EA28-456A-8C95-1CDB808E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4117" y="4108589"/>
            <a:ext cx="1526538" cy="2245817"/>
          </a:xfrm>
          <a:prstGeom prst="rect">
            <a:avLst/>
          </a:prstGeom>
          <a:solidFill>
            <a:srgbClr val="6B676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logo on a black background&#10;&#10;Description automatically generated">
            <a:extLst>
              <a:ext uri="{FF2B5EF4-FFF2-40B4-BE49-F238E27FC236}">
                <a16:creationId xmlns:a16="http://schemas.microsoft.com/office/drawing/2014/main" id="{A09F6F44-649B-7623-4C18-7E213C2C4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0175" y="4179984"/>
            <a:ext cx="2174422" cy="217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273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5328</TotalTime>
  <Words>79</Words>
  <Application>Microsoft Macintosh PowerPoint</Application>
  <PresentationFormat>Widescreen</PresentationFormat>
  <Paragraphs>13</Paragraphs>
  <Slides>10</Slides>
  <Notes>1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__coFoBrilliantFont_744ae2</vt:lpstr>
      <vt:lpstr>Aptos</vt:lpstr>
      <vt:lpstr>Aptos Display</vt:lpstr>
      <vt:lpstr>Arial</vt:lpstr>
      <vt:lpstr>CoFo Brilliant</vt:lpstr>
      <vt:lpstr>Roboto</vt:lpstr>
      <vt:lpstr>Office Theme</vt:lpstr>
      <vt:lpstr>تجزیه و تحلیل سری های زمانی</vt:lpstr>
      <vt:lpstr>PowerPoint Presentation</vt:lpstr>
      <vt:lpstr>سری زمانی                                        time series</vt:lpstr>
      <vt:lpstr>PowerPoint Presentation</vt:lpstr>
      <vt:lpstr>PowerPoint Presentation</vt:lpstr>
      <vt:lpstr>PowerPoint Presentation</vt:lpstr>
      <vt:lpstr>تنوع فصلی     Seasonal Variation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35</cp:revision>
  <dcterms:created xsi:type="dcterms:W3CDTF">2024-11-14T17:21:55Z</dcterms:created>
  <dcterms:modified xsi:type="dcterms:W3CDTF">2025-01-07T17:28:51Z</dcterms:modified>
</cp:coreProperties>
</file>