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3"/>
    <p:restoredTop sz="94558"/>
  </p:normalViewPr>
  <p:slideViewPr>
    <p:cSldViewPr snapToGrid="0">
      <p:cViewPr varScale="1">
        <p:scale>
          <a:sx n="84" d="100"/>
          <a:sy n="84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گذشته و آینده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The Past And The Future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درس دوم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blowing a horn&#10;&#10;Description automatically generated">
            <a:extLst>
              <a:ext uri="{FF2B5EF4-FFF2-40B4-BE49-F238E27FC236}">
                <a16:creationId xmlns:a16="http://schemas.microsoft.com/office/drawing/2014/main" id="{70449736-30A8-DED2-9F70-84932B4D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84" y="769439"/>
            <a:ext cx="3737717" cy="2043034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210FCF04-3A78-460F-D685-368D6F07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9" y="913214"/>
            <a:ext cx="3217333" cy="2922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90EE4A-AEFB-A6C9-39EC-5B2D2D8E9F10}"/>
                  </a:ext>
                </a:extLst>
              </p:cNvPr>
              <p:cNvSpPr txBox="1"/>
              <p:nvPr/>
            </p:nvSpPr>
            <p:spPr>
              <a:xfrm>
                <a:off x="3039216" y="4056467"/>
                <a:ext cx="2082621" cy="87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EE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380</m:t>
                        </m:r>
                      </m:den>
                    </m:f>
                  </m:oMath>
                </a14:m>
                <a:r>
                  <a:rPr lang="en-EE" sz="3600" dirty="0"/>
                  <a:t> = 43%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90EE4A-AEFB-A6C9-39EC-5B2D2D8E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16" y="4056467"/>
                <a:ext cx="2082621" cy="879600"/>
              </a:xfrm>
              <a:prstGeom prst="rect">
                <a:avLst/>
              </a:prstGeom>
              <a:blipFill>
                <a:blip r:embed="rId4"/>
                <a:stretch>
                  <a:fillRect l="-1212" r="-7879" b="-12857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screenshot of a table&#10;&#10;Description automatically generated">
            <a:extLst>
              <a:ext uri="{FF2B5EF4-FFF2-40B4-BE49-F238E27FC236}">
                <a16:creationId xmlns:a16="http://schemas.microsoft.com/office/drawing/2014/main" id="{98BB0E86-D764-5545-7D57-839BA757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98" y="913213"/>
            <a:ext cx="4506437" cy="2933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09B989-7ACB-9BE3-38A1-7834FCDE0F3E}"/>
              </a:ext>
            </a:extLst>
          </p:cNvPr>
          <p:cNvSpPr txBox="1"/>
          <p:nvPr/>
        </p:nvSpPr>
        <p:spPr>
          <a:xfrm>
            <a:off x="918293" y="4305256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2400" dirty="0"/>
              <a:t>P(Home Win) =</a:t>
            </a:r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A7D85786-399A-EF48-BB6E-31D06003F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519" y="4323900"/>
            <a:ext cx="2735761" cy="2735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39EDA-2F56-664B-0D92-394846849E8B}"/>
              </a:ext>
            </a:extLst>
          </p:cNvPr>
          <p:cNvSpPr txBox="1"/>
          <p:nvPr/>
        </p:nvSpPr>
        <p:spPr>
          <a:xfrm>
            <a:off x="8911810" y="296653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27290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E734-CCAF-4586-72DC-2917A3B1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897370"/>
            <a:ext cx="10515600" cy="4351338"/>
          </a:xfrm>
        </p:spPr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آینده مانند گذشته رفتار خواهد کرد.</a:t>
            </a:r>
            <a:r>
              <a:rPr lang="en-US" dirty="0"/>
              <a:t> </a:t>
            </a:r>
            <a:endParaRPr lang="en-EE" dirty="0"/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0A13F073-F23D-6B08-F7AC-5D18CB37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899422"/>
            <a:ext cx="5257800" cy="3680460"/>
          </a:xfrm>
          <a:prstGeom prst="rect">
            <a:avLst/>
          </a:prstGeom>
        </p:spPr>
      </p:pic>
      <p:pic>
        <p:nvPicPr>
          <p:cNvPr id="8" name="Picture 7" descr="A screenshot of a sports schedule&#10;&#10;Description automatically generated">
            <a:extLst>
              <a:ext uri="{FF2B5EF4-FFF2-40B4-BE49-F238E27FC236}">
                <a16:creationId xmlns:a16="http://schemas.microsoft.com/office/drawing/2014/main" id="{4FDE75E9-A68D-0140-F990-B68937C2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897370"/>
            <a:ext cx="5257800" cy="5409885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D507400A-B219-FE34-8E27-9D923589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529" y="4450079"/>
            <a:ext cx="2690413" cy="26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table&#10;&#10;Description automatically generated">
            <a:extLst>
              <a:ext uri="{FF2B5EF4-FFF2-40B4-BE49-F238E27FC236}">
                <a16:creationId xmlns:a16="http://schemas.microsoft.com/office/drawing/2014/main" id="{A47AB4DA-373F-0977-9844-278903DB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589" y="1020119"/>
            <a:ext cx="4432300" cy="1986317"/>
          </a:xfrm>
        </p:spPr>
      </p:pic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E8DFFB18-73AD-1176-F6B0-F6AA4EB4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8" y="1020119"/>
            <a:ext cx="5060750" cy="4682472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41207D03-71C0-B7CC-CEFF-B9CCAEC38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89" y="1020119"/>
            <a:ext cx="5626100" cy="1986317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F946E57E-0BEB-B4BE-6BFD-BF6ACE4E7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439" y="4229989"/>
            <a:ext cx="2910503" cy="29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B4A1-91A3-61A4-08F5-8E2003AB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116"/>
            <a:ext cx="10515600" cy="1028411"/>
          </a:xfrm>
        </p:spPr>
        <p:txBody>
          <a:bodyPr/>
          <a:lstStyle/>
          <a:p>
            <a:pPr algn="r" rtl="1"/>
            <a:r>
              <a:rPr lang="fa-IR" dirty="0"/>
              <a:t>با فرض اینکه تغییرات بین </a:t>
            </a:r>
            <a:r>
              <a:rPr lang="fa-IR" dirty="0" err="1"/>
              <a:t>سال‌ها</a:t>
            </a:r>
            <a:r>
              <a:rPr lang="fa-IR" dirty="0"/>
              <a:t> تصادفی هستند (که بهترین فرض ممکن است)، احتمال برد </a:t>
            </a:r>
            <a:r>
              <a:rPr lang="fa-IR" dirty="0" err="1"/>
              <a:t>تیم‌های</a:t>
            </a:r>
            <a:r>
              <a:rPr lang="fa-IR" dirty="0"/>
              <a:t> میزبان برای فصل بعدی ۴۶٪ است.</a:t>
            </a:r>
            <a:endParaRPr lang="en-E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48BBE-7E38-C607-49A7-B9AA62195ED2}"/>
              </a:ext>
            </a:extLst>
          </p:cNvPr>
          <p:cNvSpPr txBox="1"/>
          <p:nvPr/>
        </p:nvSpPr>
        <p:spPr>
          <a:xfrm>
            <a:off x="346363" y="2313708"/>
            <a:ext cx="11263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fa-IR" sz="3200" dirty="0"/>
              <a:t>به طور خلاصه، اگر بپذیریم که آینده شبیه به گذشته رفتار </a:t>
            </a:r>
            <a:r>
              <a:rPr lang="fa-IR" sz="3200" dirty="0" err="1"/>
              <a:t>می‌کند</a:t>
            </a:r>
            <a:r>
              <a:rPr lang="fa-IR" sz="3200" dirty="0"/>
              <a:t>، </a:t>
            </a:r>
            <a:r>
              <a:rPr lang="fa-IR" sz="3200" dirty="0" err="1"/>
              <a:t>می‌توان</a:t>
            </a:r>
            <a:r>
              <a:rPr lang="fa-IR" sz="3200" dirty="0"/>
              <a:t> از احتمالات </a:t>
            </a:r>
            <a:r>
              <a:rPr lang="fa-IR" sz="3200" dirty="0" err="1"/>
              <a:t>به‌عنوان</a:t>
            </a:r>
            <a:r>
              <a:rPr lang="fa-IR" sz="3200" dirty="0"/>
              <a:t> راهنمایی مفید برای </a:t>
            </a:r>
            <a:r>
              <a:rPr lang="fa-IR" sz="3200" dirty="0" err="1"/>
              <a:t>تصمیم‌گیری</a:t>
            </a:r>
            <a:r>
              <a:rPr lang="fa-IR" sz="3200" dirty="0"/>
              <a:t> در شرایط نامطمئن استفاده کرد.</a:t>
            </a:r>
            <a:endParaRPr lang="en-EE" sz="3200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C43912B-7BC0-E432-18AE-47057DB637E9}"/>
              </a:ext>
            </a:extLst>
          </p:cNvPr>
          <p:cNvSpPr/>
          <p:nvPr/>
        </p:nvSpPr>
        <p:spPr>
          <a:xfrm>
            <a:off x="346363" y="2008909"/>
            <a:ext cx="11499273" cy="1995054"/>
          </a:xfrm>
          <a:prstGeom prst="frame">
            <a:avLst>
              <a:gd name="adj1" fmla="val 69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3E62C275-9680-51B7-659A-27C0A45D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519" y="4108069"/>
            <a:ext cx="3032423" cy="30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7" y="-4348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103</Words>
  <Application>Microsoft Macintosh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CoFo Brilliant</vt:lpstr>
      <vt:lpstr>Roboto</vt:lpstr>
      <vt:lpstr>Office Theme</vt:lpstr>
      <vt:lpstr>گذشته و آینده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17</cp:revision>
  <dcterms:created xsi:type="dcterms:W3CDTF">2024-11-14T17:21:55Z</dcterms:created>
  <dcterms:modified xsi:type="dcterms:W3CDTF">2025-01-15T21:01:06Z</dcterms:modified>
</cp:coreProperties>
</file>