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25"/>
    <p:restoredTop sz="94558"/>
  </p:normalViewPr>
  <p:slideViewPr>
    <p:cSldViewPr snapToGrid="0">
      <p:cViewPr varScale="1">
        <p:scale>
          <a:sx n="115" d="100"/>
          <a:sy n="115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574" y="843107"/>
            <a:ext cx="447486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b="0" i="0" dirty="0">
                <a:effectLst/>
                <a:latin typeface="Roboto" panose="02000000000000000000" pitchFamily="2" charset="0"/>
              </a:rPr>
              <a:t>تغییر سرنوشت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algn="l"/>
            <a:r>
              <a:rPr lang="en-GB" b="1" i="0" dirty="0">
                <a:effectLst/>
                <a:latin typeface="CoFo Brilliant"/>
              </a:rPr>
              <a:t>Changing Fortune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دوم – درس سوم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669204" y="6293543"/>
            <a:ext cx="2456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</a:t>
            </a:r>
            <a:r>
              <a:rPr lang="fa-IR" b="0" i="0" dirty="0"/>
              <a:t>مقدمه ای بر احتمال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73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dirty="0"/>
              <a:t>Introduction to Probability</a:t>
            </a:r>
            <a:r>
              <a:rPr lang="en-EE" dirty="0"/>
              <a:t> </a:t>
            </a:r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10A4E5C9-3ACB-4D76-D01F-CD681249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957" y="-282493"/>
            <a:ext cx="7422986" cy="7422986"/>
          </a:xfrm>
          <a:prstGeom prst="rect">
            <a:avLst/>
          </a:prstGeom>
        </p:spPr>
      </p:pic>
      <p:pic>
        <p:nvPicPr>
          <p:cNvPr id="13" name="Picture 12" descr="A green and white logo&#10;&#10;AI-generated content may be incorrect.">
            <a:extLst>
              <a:ext uri="{FF2B5EF4-FFF2-40B4-BE49-F238E27FC236}">
                <a16:creationId xmlns:a16="http://schemas.microsoft.com/office/drawing/2014/main" id="{7F8CC7DB-120E-225F-6C8D-9ED1844D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453" y="5960100"/>
            <a:ext cx="825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26174E-45CE-2F68-1C06-D5F79591B359}"/>
              </a:ext>
            </a:extLst>
          </p:cNvPr>
          <p:cNvSpPr txBox="1"/>
          <p:nvPr/>
        </p:nvSpPr>
        <p:spPr>
          <a:xfrm>
            <a:off x="3825571" y="1291828"/>
            <a:ext cx="7188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sz="2800"/>
              <a:t>داده های بیشتر همیشه به تخمین احتمال بهتر منجر نمی شود.</a:t>
            </a:r>
            <a:endParaRPr lang="en-EE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E899B2-2174-43EC-888C-E895FC64D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44" y="2677627"/>
            <a:ext cx="7957736" cy="447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D47763-874D-FBA7-894C-61F1E1AB0A8B}"/>
              </a:ext>
            </a:extLst>
          </p:cNvPr>
          <p:cNvSpPr txBox="1"/>
          <p:nvPr/>
        </p:nvSpPr>
        <p:spPr>
          <a:xfrm>
            <a:off x="911944" y="2082196"/>
            <a:ext cx="10101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2800" dirty="0"/>
              <a:t>در این درس خواهیم دید، زمانی که با داده </a:t>
            </a:r>
            <a:r>
              <a:rPr lang="fa-IR" sz="2800" dirty="0" err="1"/>
              <a:t>هایی</a:t>
            </a:r>
            <a:r>
              <a:rPr lang="fa-IR" sz="2800" dirty="0"/>
              <a:t> در یک دوره زمانی طولانی سروکار داریم، مرتبط ترین داده ها ممکن است جدیدترین آنها باشد.</a:t>
            </a:r>
            <a:endParaRPr lang="en-EE" sz="2800" dirty="0"/>
          </a:p>
        </p:txBody>
      </p:sp>
      <p:pic>
        <p:nvPicPr>
          <p:cNvPr id="7" name="Picture 6" descr="A logo on a black background&#10;&#10;Description automatically generated">
            <a:extLst>
              <a:ext uri="{FF2B5EF4-FFF2-40B4-BE49-F238E27FC236}">
                <a16:creationId xmlns:a16="http://schemas.microsoft.com/office/drawing/2014/main" id="{0DB08218-F6E6-3BE9-5847-9A107AD6E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759" y="4580509"/>
            <a:ext cx="2758103" cy="27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8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B9A2F9-2C5C-8EBC-2F7A-0EF6272BC96C}"/>
              </a:ext>
            </a:extLst>
          </p:cNvPr>
          <p:cNvSpPr txBox="1"/>
          <p:nvPr/>
        </p:nvSpPr>
        <p:spPr>
          <a:xfrm>
            <a:off x="1051560" y="986899"/>
            <a:ext cx="104394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400" dirty="0" err="1"/>
              <a:t>منچسترسیتی</a:t>
            </a:r>
            <a:r>
              <a:rPr lang="fa-IR" sz="2400" dirty="0"/>
              <a:t> از زمان بازگشت به لیگ برتر در سال ۲۰۰۲، ۵۶ درصد از </a:t>
            </a:r>
            <a:r>
              <a:rPr lang="fa-IR" sz="2400" dirty="0" err="1"/>
              <a:t>بازی‌های</a:t>
            </a:r>
            <a:r>
              <a:rPr lang="fa-IR" sz="2400" dirty="0"/>
              <a:t> خود را برده است.</a:t>
            </a:r>
          </a:p>
          <a:p>
            <a:pPr algn="r" rtl="1"/>
            <a:endParaRPr lang="fa-IR" sz="2400" dirty="0"/>
          </a:p>
          <a:p>
            <a:pPr algn="r" rtl="1"/>
            <a:r>
              <a:rPr lang="fa-IR" sz="2400" dirty="0"/>
              <a:t> همچنین تا پایان فصل ۲۰۲۳، این تیم در 8 بازی از 10 بازی آخر خود پیروز </a:t>
            </a:r>
            <a:r>
              <a:rPr lang="fa-IR" sz="2800" dirty="0"/>
              <a:t>شده</a:t>
            </a:r>
            <a:r>
              <a:rPr lang="fa-IR" sz="2400" dirty="0"/>
              <a:t> (80٪).</a:t>
            </a:r>
            <a:endParaRPr lang="en-EE" sz="2400" dirty="0"/>
          </a:p>
        </p:txBody>
      </p:sp>
      <p:pic>
        <p:nvPicPr>
          <p:cNvPr id="2054" name="Picture 6" descr="Manchester City F.C.">
            <a:extLst>
              <a:ext uri="{FF2B5EF4-FFF2-40B4-BE49-F238E27FC236}">
                <a16:creationId xmlns:a16="http://schemas.microsoft.com/office/drawing/2014/main" id="{E3D597E6-1C87-7B66-B625-53F59B6F4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2960410"/>
            <a:ext cx="3825240" cy="38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77D66E-A730-90AD-DC49-0E56B4EFCC22}"/>
              </a:ext>
            </a:extLst>
          </p:cNvPr>
          <p:cNvSpPr txBox="1"/>
          <p:nvPr/>
        </p:nvSpPr>
        <p:spPr>
          <a:xfrm>
            <a:off x="3886200" y="3661052"/>
            <a:ext cx="772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2400" dirty="0"/>
              <a:t>بهترین تخمین احتمال پیروزی </a:t>
            </a:r>
            <a:r>
              <a:rPr lang="fa-IR" sz="2400" dirty="0" err="1"/>
              <a:t>منچسترسیتی</a:t>
            </a:r>
            <a:r>
              <a:rPr lang="fa-IR" sz="2400" dirty="0"/>
              <a:t> در یک بازی در فصل 2024 کدام است؟</a:t>
            </a:r>
            <a:endParaRPr lang="en-EE" sz="2400" dirty="0"/>
          </a:p>
        </p:txBody>
      </p:sp>
      <p:pic>
        <p:nvPicPr>
          <p:cNvPr id="7" name="Picture 6" descr="A logo on a black background&#10;&#10;Description automatically generated">
            <a:extLst>
              <a:ext uri="{FF2B5EF4-FFF2-40B4-BE49-F238E27FC236}">
                <a16:creationId xmlns:a16="http://schemas.microsoft.com/office/drawing/2014/main" id="{DDF25C5C-1005-661A-ADF9-1FEBE1A45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279" y="4492049"/>
            <a:ext cx="2758103" cy="27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6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792B925D-00E4-2A81-52FF-94C9ED9ED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020" y="1608222"/>
            <a:ext cx="4680272" cy="4351338"/>
          </a:xfrm>
        </p:spPr>
      </p:pic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C9BED124-0F24-EFEF-7DF2-10102A3A6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759" y="4580509"/>
            <a:ext cx="2758103" cy="27581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4BA694-F573-4512-741D-62D4AB3A2FAF}"/>
              </a:ext>
            </a:extLst>
          </p:cNvPr>
          <p:cNvSpPr txBox="1"/>
          <p:nvPr/>
        </p:nvSpPr>
        <p:spPr>
          <a:xfrm>
            <a:off x="4899582" y="1159658"/>
            <a:ext cx="7292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fa-IR" sz="2400" b="0" i="0" dirty="0">
                <a:effectLst/>
                <a:latin typeface="Roboto" panose="02000000000000000000" pitchFamily="2" charset="0"/>
              </a:rPr>
              <a:t>کدام دوره برای تخمین شانس پیروزی </a:t>
            </a:r>
            <a:r>
              <a:rPr lang="fa-IR" sz="2400" dirty="0" err="1">
                <a:latin typeface="Roboto" panose="02000000000000000000" pitchFamily="2" charset="0"/>
              </a:rPr>
              <a:t>منچستر</a:t>
            </a:r>
            <a:r>
              <a:rPr lang="fa-IR" sz="2400" dirty="0">
                <a:latin typeface="Roboto" panose="02000000000000000000" pitchFamily="2" charset="0"/>
              </a:rPr>
              <a:t> </a:t>
            </a:r>
            <a:r>
              <a:rPr lang="fa-IR" sz="2400" dirty="0" err="1">
                <a:latin typeface="Roboto" panose="02000000000000000000" pitchFamily="2" charset="0"/>
              </a:rPr>
              <a:t>سیتی</a:t>
            </a:r>
            <a:r>
              <a:rPr lang="fa-IR" sz="2400" dirty="0">
                <a:latin typeface="Roboto" panose="02000000000000000000" pitchFamily="2" charset="0"/>
              </a:rPr>
              <a:t> </a:t>
            </a:r>
            <a:r>
              <a:rPr lang="fa-IR" sz="2400" b="0" i="0" dirty="0">
                <a:effectLst/>
                <a:latin typeface="Roboto" panose="02000000000000000000" pitchFamily="2" charset="0"/>
              </a:rPr>
              <a:t>منطقی تر است؟</a:t>
            </a:r>
            <a:endParaRPr lang="en-E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29049-39FF-5C7B-83FA-FCEB7BF27916}"/>
              </a:ext>
            </a:extLst>
          </p:cNvPr>
          <p:cNvSpPr txBox="1"/>
          <p:nvPr/>
        </p:nvSpPr>
        <p:spPr>
          <a:xfrm>
            <a:off x="9844115" y="1965548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۱۰ مسابقه </a:t>
            </a:r>
            <a:endParaRPr lang="en-E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4C616-CABE-5504-7E09-8542E18A1A41}"/>
              </a:ext>
            </a:extLst>
          </p:cNvPr>
          <p:cNvSpPr txBox="1"/>
          <p:nvPr/>
        </p:nvSpPr>
        <p:spPr>
          <a:xfrm>
            <a:off x="8061975" y="1966922"/>
            <a:ext cx="1675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۲ سال (۷۶ مسابقه)</a:t>
            </a:r>
            <a:endParaRPr lang="en-E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F1F56-B005-39DA-7803-972BACA2EDFC}"/>
              </a:ext>
            </a:extLst>
          </p:cNvPr>
          <p:cNvSpPr txBox="1"/>
          <p:nvPr/>
        </p:nvSpPr>
        <p:spPr>
          <a:xfrm>
            <a:off x="6043032" y="1951682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۲۰ سال (۷۶۰ مسابقه)</a:t>
            </a:r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199111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0" grpId="1"/>
      <p:bldP spid="11" grpId="0"/>
      <p:bldP spid="12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4EE83-861E-FAD6-CF0B-51F4F82CD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636905"/>
            <a:ext cx="10515600" cy="4351338"/>
          </a:xfrm>
        </p:spPr>
        <p:txBody>
          <a:bodyPr/>
          <a:lstStyle/>
          <a:p>
            <a:pPr algn="r" rtl="1"/>
            <a:r>
              <a:rPr lang="fa-IR" sz="2000" dirty="0"/>
              <a:t>اولین بازی </a:t>
            </a:r>
            <a:r>
              <a:rPr lang="fa-IR" sz="2000" dirty="0" err="1"/>
              <a:t>منچسترسیتی</a:t>
            </a:r>
            <a:r>
              <a:rPr lang="fa-IR" sz="2000" dirty="0"/>
              <a:t> در فصل 2023-24، در خانه </a:t>
            </a:r>
            <a:r>
              <a:rPr lang="fa-IR" sz="2000" dirty="0" err="1"/>
              <a:t>برنلی</a:t>
            </a:r>
            <a:r>
              <a:rPr lang="fa-IR" sz="2000" dirty="0"/>
              <a:t> برگزار می شود.</a:t>
            </a:r>
            <a:endParaRPr lang="en-US" sz="2000" dirty="0"/>
          </a:p>
          <a:p>
            <a:pPr marL="0" indent="0" algn="r" rtl="1">
              <a:buNone/>
            </a:pPr>
            <a:endParaRPr lang="en-US" sz="2000" dirty="0"/>
          </a:p>
          <a:p>
            <a:pPr algn="r" rtl="1"/>
            <a:r>
              <a:rPr lang="fa-IR" sz="2000" dirty="0"/>
              <a:t>همه </a:t>
            </a:r>
            <a:r>
              <a:rPr lang="fa-IR" sz="2000" dirty="0" err="1"/>
              <a:t>بازی‌های</a:t>
            </a:r>
            <a:r>
              <a:rPr lang="fa-IR" sz="2000" dirty="0"/>
              <a:t> اخیر خارج از خانه مقابل </a:t>
            </a:r>
            <a:r>
              <a:rPr lang="fa-IR" sz="2000" dirty="0" err="1"/>
              <a:t>برنلی</a:t>
            </a:r>
            <a:r>
              <a:rPr lang="fa-IR" sz="2000" dirty="0"/>
              <a:t> نقش مهمی در </a:t>
            </a:r>
            <a:r>
              <a:rPr lang="fa-IR" sz="2000" dirty="0" err="1"/>
              <a:t>پیش‌بینی</a:t>
            </a:r>
            <a:r>
              <a:rPr lang="fa-IR" sz="2000" dirty="0"/>
              <a:t> نتیجه این مسابقه دارند.</a:t>
            </a:r>
            <a:endParaRPr lang="en-EE" sz="2000" dirty="0"/>
          </a:p>
          <a:p>
            <a:pPr algn="r" rtl="1"/>
            <a:endParaRPr lang="en-US" dirty="0"/>
          </a:p>
        </p:txBody>
      </p:sp>
      <p:pic>
        <p:nvPicPr>
          <p:cNvPr id="7" name="Picture 6" descr="A screenshot of a sports schedule&#10;&#10;AI-generated content may be incorrect.">
            <a:extLst>
              <a:ext uri="{FF2B5EF4-FFF2-40B4-BE49-F238E27FC236}">
                <a16:creationId xmlns:a16="http://schemas.microsoft.com/office/drawing/2014/main" id="{65A5383D-82A6-2DB8-D6F4-7BBC8A624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56" y="2026920"/>
            <a:ext cx="4679084" cy="3431328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F99FCD-A32B-82C5-8799-BD152990E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46" y="2132890"/>
            <a:ext cx="4661894" cy="4613433"/>
          </a:xfrm>
          <a:prstGeom prst="rect">
            <a:avLst/>
          </a:prstGeom>
        </p:spPr>
      </p:pic>
      <p:pic>
        <p:nvPicPr>
          <p:cNvPr id="10" name="Picture 9" descr="A logo on a black background&#10;&#10;Description automatically generated">
            <a:extLst>
              <a:ext uri="{FF2B5EF4-FFF2-40B4-BE49-F238E27FC236}">
                <a16:creationId xmlns:a16="http://schemas.microsoft.com/office/drawing/2014/main" id="{AACC8B82-FAF2-E79F-4897-41A33719C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719" y="4626229"/>
            <a:ext cx="2758103" cy="27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3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9E8F7A-465E-2790-070D-70D9034CA0F9}"/>
              </a:ext>
            </a:extLst>
          </p:cNvPr>
          <p:cNvSpPr txBox="1"/>
          <p:nvPr/>
        </p:nvSpPr>
        <p:spPr>
          <a:xfrm>
            <a:off x="1386840" y="1443335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a-IR" sz="2400" dirty="0"/>
              <a:t>بیشتر </a:t>
            </a:r>
            <a:r>
              <a:rPr lang="fa-IR" sz="2400" dirty="0" err="1"/>
              <a:t>پیش‌بینی‌های</a:t>
            </a:r>
            <a:r>
              <a:rPr lang="fa-IR" sz="2400" dirty="0"/>
              <a:t> آینده بر پایه مشاهدات گذشته انجام </a:t>
            </a:r>
            <a:r>
              <a:rPr lang="fa-IR" sz="2400" dirty="0" err="1"/>
              <a:t>می‌شود</a:t>
            </a:r>
            <a:r>
              <a:rPr lang="fa-IR" sz="2400" dirty="0"/>
              <a:t>. هرچه </a:t>
            </a:r>
            <a:r>
              <a:rPr lang="fa-IR" sz="2400" dirty="0" err="1"/>
              <a:t>داده‌ها</a:t>
            </a:r>
            <a:r>
              <a:rPr lang="fa-IR" sz="2400" dirty="0"/>
              <a:t> بیشتر باشد، </a:t>
            </a:r>
            <a:r>
              <a:rPr lang="fa-IR" sz="2400" dirty="0" err="1"/>
              <a:t>پیش‌بینی‌ها</a:t>
            </a:r>
            <a:r>
              <a:rPr lang="fa-IR" sz="2400" dirty="0"/>
              <a:t> </a:t>
            </a:r>
            <a:r>
              <a:rPr lang="fa-IR" sz="2400" dirty="0" err="1"/>
              <a:t>دقیق‌تر</a:t>
            </a:r>
            <a:r>
              <a:rPr lang="fa-IR" sz="2400" dirty="0"/>
              <a:t> خواهند بود، البته </a:t>
            </a:r>
            <a:r>
              <a:rPr lang="fa-IR" sz="2400" b="1" dirty="0">
                <a:solidFill>
                  <a:srgbClr val="FFFF00"/>
                </a:solidFill>
              </a:rPr>
              <a:t>به شرطی که </a:t>
            </a:r>
            <a:r>
              <a:rPr lang="fa-IR" sz="2400" dirty="0"/>
              <a:t>آینده شباهت زیادی به گذشته داشته باشد.</a:t>
            </a:r>
            <a:endParaRPr lang="en-EE" sz="2400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EB4888DF-3FEF-4CBA-5343-089B8F0A9AA0}"/>
              </a:ext>
            </a:extLst>
          </p:cNvPr>
          <p:cNvSpPr/>
          <p:nvPr/>
        </p:nvSpPr>
        <p:spPr>
          <a:xfrm>
            <a:off x="762000" y="822960"/>
            <a:ext cx="10332720" cy="2057400"/>
          </a:xfrm>
          <a:prstGeom prst="frame">
            <a:avLst>
              <a:gd name="adj1" fmla="val 9537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13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7BC13269-5D0F-C353-472F-4F588ED1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97" y="-434893"/>
            <a:ext cx="7422986" cy="74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1819</TotalTime>
  <Words>213</Words>
  <Application>Microsoft Macintosh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CoFo Brilliant</vt:lpstr>
      <vt:lpstr>Roboto</vt:lpstr>
      <vt:lpstr>Office Theme</vt:lpstr>
      <vt:lpstr>تغییر سرنوشت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20</cp:revision>
  <dcterms:created xsi:type="dcterms:W3CDTF">2024-11-14T17:21:55Z</dcterms:created>
  <dcterms:modified xsi:type="dcterms:W3CDTF">2025-01-17T19:25:02Z</dcterms:modified>
</cp:coreProperties>
</file>