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571"/>
  </p:normalViewPr>
  <p:slideViewPr>
    <p:cSldViewPr snapToGrid="0">
      <p:cViewPr varScale="1">
        <p:scale>
          <a:sx n="105" d="100"/>
          <a:sy n="105" d="100"/>
        </p:scale>
        <p:origin x="224" y="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21.01.2025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21.01.2025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21.01.2025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21.01.2025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21.01.2025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21.01.2025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574" y="843107"/>
            <a:ext cx="520037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dirty="0"/>
              <a:t>احتمال شرطی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algn="l"/>
            <a:r>
              <a:rPr lang="en-GB" sz="2400" b="0" i="0" dirty="0">
                <a:effectLst/>
                <a:latin typeface="Roboto" panose="02000000000000000000" pitchFamily="2" charset="0"/>
              </a:rPr>
              <a:t>Conditional Probability</a:t>
            </a:r>
            <a:endParaRPr lang="en-GB" b="1" i="0" dirty="0">
              <a:effectLst/>
              <a:latin typeface="CoFo Brilliant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8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دوم – درس ششم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669204" y="6293543"/>
            <a:ext cx="24561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مقدمه ای بر احتمال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73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dirty="0"/>
              <a:t>Introduction to Probability</a:t>
            </a:r>
            <a:r>
              <a:rPr lang="en-EE" dirty="0"/>
              <a:t> </a:t>
            </a:r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957" y="-282493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7BC13269-5D0F-C353-472F-4F588ED1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797" y="-434893"/>
            <a:ext cx="7422986" cy="7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497234-01D2-75D7-0E2B-0322B3182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10" y="521073"/>
            <a:ext cx="4578078" cy="2907927"/>
          </a:xfrm>
          <a:prstGeom prst="rect">
            <a:avLst/>
          </a:prstGeom>
        </p:spPr>
      </p:pic>
      <p:pic>
        <p:nvPicPr>
          <p:cNvPr id="6" name="Picture 5" descr="A screenshot of a football match&#10;&#10;AI-generated content may be incorrect.">
            <a:extLst>
              <a:ext uri="{FF2B5EF4-FFF2-40B4-BE49-F238E27FC236}">
                <a16:creationId xmlns:a16="http://schemas.microsoft.com/office/drawing/2014/main" id="{932B6365-B9E5-E368-A80C-CD8CC58E1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465" y="1200150"/>
            <a:ext cx="4773798" cy="4367893"/>
          </a:xfrm>
          <a:prstGeom prst="rect">
            <a:avLst/>
          </a:prstGeom>
        </p:spPr>
      </p:pic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9EC159A6-8FF5-0BB1-DB93-E1452C8D7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1210" y="4934309"/>
            <a:ext cx="2344206" cy="2344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3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ports score&#10;&#10;AI-generated content may be incorrect.">
            <a:extLst>
              <a:ext uri="{FF2B5EF4-FFF2-40B4-BE49-F238E27FC236}">
                <a16:creationId xmlns:a16="http://schemas.microsoft.com/office/drawing/2014/main" id="{0C2B327C-8B1F-E0E0-C54B-5612C4E4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77" y="675666"/>
            <a:ext cx="5074369" cy="55066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E6C074-1681-3053-1B1C-E8B6FC77845D}"/>
              </a:ext>
            </a:extLst>
          </p:cNvPr>
          <p:cNvSpPr txBox="1"/>
          <p:nvPr/>
        </p:nvSpPr>
        <p:spPr>
          <a:xfrm>
            <a:off x="6242304" y="1007565"/>
            <a:ext cx="461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درصد بازی </a:t>
            </a:r>
            <a:r>
              <a:rPr lang="fa-IR" dirty="0" err="1"/>
              <a:t>هایی</a:t>
            </a:r>
            <a:r>
              <a:rPr lang="fa-IR" dirty="0"/>
              <a:t> که تیم میهمان در نیمه اول پیش است، اما به هر حال تیم میزبان برنده است.</a:t>
            </a:r>
            <a:endParaRPr lang="en-E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CB1DDA-F7FD-8A6B-4F40-7147826B1031}"/>
              </a:ext>
            </a:extLst>
          </p:cNvPr>
          <p:cNvSpPr txBox="1"/>
          <p:nvPr/>
        </p:nvSpPr>
        <p:spPr>
          <a:xfrm>
            <a:off x="6242304" y="2145792"/>
            <a:ext cx="46101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solidFill>
                  <a:srgbClr val="FFFF00"/>
                </a:solidFill>
              </a:rPr>
              <a:t>آیا این به این معناست که احتمال برد تیم میزبان وقتی در پایان نیمه اول عقب است، فقط ۲.۵٪ است؟</a:t>
            </a:r>
          </a:p>
          <a:p>
            <a:pPr marL="0" algn="r" defTabSz="457200" rtl="1" eaLnBrk="1" latinLnBrk="0" hangingPunct="1"/>
            <a:endParaRPr lang="en-EE" dirty="0">
              <a:solidFill>
                <a:srgbClr val="FFFF00"/>
              </a:solidFill>
            </a:endParaRPr>
          </a:p>
        </p:txBody>
      </p:sp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9B85F428-475A-62B7-B93D-3CE6F5A40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013" y="4583441"/>
            <a:ext cx="2533987" cy="253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15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ame&#10;&#10;AI-generated content may be incorrect.">
            <a:extLst>
              <a:ext uri="{FF2B5EF4-FFF2-40B4-BE49-F238E27FC236}">
                <a16:creationId xmlns:a16="http://schemas.microsoft.com/office/drawing/2014/main" id="{EDC67334-26E9-BF75-16E5-E95AC3254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93" y="710980"/>
            <a:ext cx="6129605" cy="1376612"/>
          </a:xfrm>
          <a:prstGeom prst="rect">
            <a:avLst/>
          </a:prstGeom>
        </p:spPr>
      </p:pic>
      <p:pic>
        <p:nvPicPr>
          <p:cNvPr id="10" name="Picture 9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5466135D-1581-E2DA-55D2-0404E16B2B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6526" y="2470150"/>
            <a:ext cx="6324600" cy="1376612"/>
          </a:xfrm>
          <a:prstGeom prst="rect">
            <a:avLst/>
          </a:prstGeom>
        </p:spPr>
      </p:pic>
      <p:pic>
        <p:nvPicPr>
          <p:cNvPr id="12" name="Screen Recording 2025-01-21 at 13.51.35">
            <a:hlinkClick r:id="" action="ppaction://media"/>
            <a:extLst>
              <a:ext uri="{FF2B5EF4-FFF2-40B4-BE49-F238E27FC236}">
                <a16:creationId xmlns:a16="http://schemas.microsoft.com/office/drawing/2014/main" id="{7C860A46-86D6-8DE7-3791-5D739CC0E45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2530702" y="4528626"/>
            <a:ext cx="7441145" cy="1376612"/>
          </a:xfrm>
          <a:prstGeom prst="rect">
            <a:avLst/>
          </a:prstGeom>
        </p:spPr>
      </p:pic>
      <p:pic>
        <p:nvPicPr>
          <p:cNvPr id="13" name="Picture 12" descr="A logo on a black background&#10;&#10;Description automatically generated">
            <a:extLst>
              <a:ext uri="{FF2B5EF4-FFF2-40B4-BE49-F238E27FC236}">
                <a16:creationId xmlns:a16="http://schemas.microsoft.com/office/drawing/2014/main" id="{394A2E8C-66EB-F9EA-6E3B-151FA4F4AB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27383" y="3463499"/>
            <a:ext cx="3401688" cy="34016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223717-BCAC-A90D-6814-B92410F5F812}"/>
              </a:ext>
            </a:extLst>
          </p:cNvPr>
          <p:cNvSpPr txBox="1"/>
          <p:nvPr/>
        </p:nvSpPr>
        <p:spPr>
          <a:xfrm>
            <a:off x="7173031" y="952762"/>
            <a:ext cx="41087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a-IR" dirty="0"/>
              <a:t>احتمال ۲.۵ درصدی اینکه تیم مهمان در پایان نیمه اول پیش باشد و تیم میزبان در نهایت برنده شود.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FDBD27-6F1F-B945-636B-CFC5377E7E7B}"/>
              </a:ext>
            </a:extLst>
          </p:cNvPr>
          <p:cNvSpPr txBox="1"/>
          <p:nvPr/>
        </p:nvSpPr>
        <p:spPr>
          <a:xfrm>
            <a:off x="1662889" y="3059668"/>
            <a:ext cx="3360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/>
              <a:t>پیشتازی تیم مهمان در پایان نیمه اول است.</a:t>
            </a:r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3534880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5466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video>
              <p:cMediaNode vol="80000">
                <p:cTn id="28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</p:childTnLst>
        </p:cTn>
      </p:par>
    </p:tnLst>
    <p:bldLst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ports score&#10;&#10;AI-generated content may be incorrect.">
            <a:extLst>
              <a:ext uri="{FF2B5EF4-FFF2-40B4-BE49-F238E27FC236}">
                <a16:creationId xmlns:a16="http://schemas.microsoft.com/office/drawing/2014/main" id="{78492D02-EB43-B40B-D65D-8AB10742E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389" y="360434"/>
            <a:ext cx="5377611" cy="57647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CADD88-3374-2467-8284-CC9BB4A1D99B}"/>
              </a:ext>
            </a:extLst>
          </p:cNvPr>
          <p:cNvSpPr txBox="1"/>
          <p:nvPr/>
        </p:nvSpPr>
        <p:spPr>
          <a:xfrm>
            <a:off x="6247418" y="524716"/>
            <a:ext cx="5766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احتمال پیروزی تیم میزبان در صورتی که تیم مهمان در نیمه اول جلو باشد.</a:t>
            </a:r>
          </a:p>
          <a:p>
            <a:endParaRPr lang="en-E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3BC3E-1B4F-72A0-7DAD-7A68496BF997}"/>
              </a:ext>
            </a:extLst>
          </p:cNvPr>
          <p:cNvSpPr txBox="1"/>
          <p:nvPr/>
        </p:nvSpPr>
        <p:spPr>
          <a:xfrm>
            <a:off x="6096000" y="1049127"/>
            <a:ext cx="44444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P </a:t>
            </a:r>
            <a:r>
              <a:rPr lang="en-GB" dirty="0"/>
              <a:t>(home win </a:t>
            </a:r>
            <a:r>
              <a:rPr lang="en-GB" dirty="0">
                <a:solidFill>
                  <a:srgbClr val="FFFF00"/>
                </a:solidFill>
              </a:rPr>
              <a:t>given </a:t>
            </a:r>
            <a:r>
              <a:rPr lang="en-GB" dirty="0"/>
              <a:t>away leads at halftime)</a:t>
            </a:r>
            <a:endParaRPr lang="en-E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DE7644-0E97-3B38-2D6B-4D61927943A3}"/>
                  </a:ext>
                </a:extLst>
              </p:cNvPr>
              <p:cNvSpPr txBox="1"/>
              <p:nvPr/>
            </p:nvSpPr>
            <p:spPr>
              <a:xfrm>
                <a:off x="10436352" y="1171047"/>
                <a:ext cx="1191352" cy="489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2.5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en-E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DE7644-0E97-3B38-2D6B-4D6192794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352" y="1171047"/>
                <a:ext cx="1191352" cy="489686"/>
              </a:xfrm>
              <a:prstGeom prst="rect">
                <a:avLst/>
              </a:prstGeom>
              <a:blipFill>
                <a:blip r:embed="rId3"/>
                <a:stretch>
                  <a:fillRect l="-4211" b="-7692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ame 11">
            <a:extLst>
              <a:ext uri="{FF2B5EF4-FFF2-40B4-BE49-F238E27FC236}">
                <a16:creationId xmlns:a16="http://schemas.microsoft.com/office/drawing/2014/main" id="{D20D13D8-D8D3-E675-D7F0-469E995F42E2}"/>
              </a:ext>
            </a:extLst>
          </p:cNvPr>
          <p:cNvSpPr/>
          <p:nvPr/>
        </p:nvSpPr>
        <p:spPr>
          <a:xfrm>
            <a:off x="6437376" y="1901952"/>
            <a:ext cx="4986528" cy="1527048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A1C9F1-6B0C-A7F3-093E-AAAF9889577E}"/>
                  </a:ext>
                </a:extLst>
              </p:cNvPr>
              <p:cNvSpPr txBox="1"/>
              <p:nvPr/>
            </p:nvSpPr>
            <p:spPr>
              <a:xfrm>
                <a:off x="6804898" y="2336796"/>
                <a:ext cx="4251484" cy="6573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E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GB"/>
                            <m:t>P</m:t>
                          </m:r>
                          <m:r>
                            <m:rPr>
                              <m:nor/>
                            </m:rPr>
                            <a:rPr lang="en-US" b="0" i="0" smtClean="0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(</m:t>
                          </m:r>
                          <m:r>
                            <m:rPr>
                              <m:nor/>
                            </m:rPr>
                            <a:rPr lang="en-GB"/>
                            <m:t>home</m:t>
                          </m:r>
                          <m:r>
                            <m:rPr>
                              <m:nor/>
                            </m:rPr>
                            <a:rPr lang="en-GB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win</m:t>
                          </m:r>
                          <m:r>
                            <m:rPr>
                              <m:nor/>
                            </m:rPr>
                            <a:rPr lang="en-GB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and</m:t>
                          </m:r>
                          <m:r>
                            <m:rPr>
                              <m:nor/>
                            </m:rPr>
                            <a:rPr lang="en-GB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away</m:t>
                          </m:r>
                          <m:r>
                            <m:rPr>
                              <m:nor/>
                            </m:rPr>
                            <a:rPr lang="en-GB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leads</m:t>
                          </m:r>
                          <m:r>
                            <m:rPr>
                              <m:nor/>
                            </m:rPr>
                            <a:rPr lang="en-GB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at</m:t>
                          </m:r>
                          <m:r>
                            <m:rPr>
                              <m:nor/>
                            </m:rPr>
                            <a:rPr lang="en-GB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halftime</m:t>
                          </m:r>
                          <m:r>
                            <m:rPr>
                              <m:nor/>
                            </m:rPr>
                            <a:rPr lang="en-GB"/>
                            <m:t>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GB"/>
                            <m:t>P</m:t>
                          </m:r>
                          <m:r>
                            <m:rPr>
                              <m:nor/>
                            </m:rPr>
                            <a:rPr lang="en-GB"/>
                            <m:t>(</m:t>
                          </m:r>
                          <m:r>
                            <m:rPr>
                              <m:nor/>
                            </m:rPr>
                            <a:rPr lang="en-GB"/>
                            <m:t>away</m:t>
                          </m:r>
                          <m:r>
                            <m:rPr>
                              <m:nor/>
                            </m:rPr>
                            <a:rPr lang="en-GB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leads</m:t>
                          </m:r>
                          <m:r>
                            <m:rPr>
                              <m:nor/>
                            </m:rPr>
                            <a:rPr lang="en-GB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at</m:t>
                          </m:r>
                          <m:r>
                            <m:rPr>
                              <m:nor/>
                            </m:rPr>
                            <a:rPr lang="en-GB"/>
                            <m:t> </m:t>
                          </m:r>
                          <m:r>
                            <m:rPr>
                              <m:nor/>
                            </m:rPr>
                            <a:rPr lang="en-GB"/>
                            <m:t>halftime</m:t>
                          </m:r>
                          <m:r>
                            <m:rPr>
                              <m:nor/>
                            </m:rPr>
                            <a:rPr lang="en-GB"/>
                            <m:t>) </m:t>
                          </m:r>
                        </m:den>
                      </m:f>
                    </m:oMath>
                  </m:oMathPara>
                </a14:m>
                <a:endParaRPr lang="en-E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A1C9F1-6B0C-A7F3-093E-AAAF98895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4898" y="2336796"/>
                <a:ext cx="4251484" cy="657359"/>
              </a:xfrm>
              <a:prstGeom prst="rect">
                <a:avLst/>
              </a:prstGeom>
              <a:blipFill>
                <a:blip r:embed="rId4"/>
                <a:stretch>
                  <a:fillRect t="-5660" b="-11321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 descr="A logo on a black background&#10;&#10;Description automatically generated">
            <a:extLst>
              <a:ext uri="{FF2B5EF4-FFF2-40B4-BE49-F238E27FC236}">
                <a16:creationId xmlns:a16="http://schemas.microsoft.com/office/drawing/2014/main" id="{0E5AB3DC-9F86-6C80-B89D-61283E54D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33268" y="4563839"/>
            <a:ext cx="2246228" cy="224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32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2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CC049-2B33-CA39-5337-D7743FF4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dirty="0"/>
              <a:t>نماد احتمال شرطی </a:t>
            </a:r>
            <a:endParaRPr lang="en-E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9D166-9C9C-3221-5DBD-3A8344185EA8}"/>
              </a:ext>
            </a:extLst>
          </p:cNvPr>
          <p:cNvSpPr txBox="1"/>
          <p:nvPr/>
        </p:nvSpPr>
        <p:spPr>
          <a:xfrm>
            <a:off x="355349" y="1690688"/>
            <a:ext cx="29608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GB" sz="5400" dirty="0"/>
              <a:t>P</a:t>
            </a:r>
            <a:r>
              <a:rPr lang="en-GB" sz="4000" dirty="0"/>
              <a:t> (A given B)</a:t>
            </a:r>
            <a:endParaRPr lang="en-EE" sz="4000" dirty="0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896C3D73-6C3F-A4E8-568D-DCCFEBC4F4D5}"/>
              </a:ext>
            </a:extLst>
          </p:cNvPr>
          <p:cNvSpPr/>
          <p:nvPr/>
        </p:nvSpPr>
        <p:spPr>
          <a:xfrm rot="16200000">
            <a:off x="1914628" y="1657481"/>
            <a:ext cx="318263" cy="2005404"/>
          </a:xfrm>
          <a:prstGeom prst="lef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E" sz="4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D0EFBA-C636-A106-6EDB-1149FD441471}"/>
              </a:ext>
            </a:extLst>
          </p:cNvPr>
          <p:cNvSpPr txBox="1"/>
          <p:nvPr/>
        </p:nvSpPr>
        <p:spPr>
          <a:xfrm>
            <a:off x="935454" y="2660183"/>
            <a:ext cx="2475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EE" sz="4000" dirty="0"/>
              <a:t>A </a:t>
            </a:r>
            <a:r>
              <a:rPr lang="fa-IR" sz="4000" dirty="0"/>
              <a:t> به شرط </a:t>
            </a:r>
            <a:r>
              <a:rPr lang="en-US" sz="4000" b="1" dirty="0"/>
              <a:t>B</a:t>
            </a:r>
            <a:endParaRPr lang="en-EE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CD7F80-B7F2-EE99-D3D8-05099DC3E63F}"/>
              </a:ext>
            </a:extLst>
          </p:cNvPr>
          <p:cNvSpPr txBox="1"/>
          <p:nvPr/>
        </p:nvSpPr>
        <p:spPr>
          <a:xfrm>
            <a:off x="4686536" y="1736853"/>
            <a:ext cx="1752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dirty="0"/>
              <a:t>P</a:t>
            </a:r>
            <a:r>
              <a:rPr lang="en-GB" sz="4000" dirty="0"/>
              <a:t> (A∣B)</a:t>
            </a:r>
            <a:endParaRPr lang="en-EE" sz="4000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182F9784-AE43-7AB5-B7C7-E6CDDBA29BEF}"/>
              </a:ext>
            </a:extLst>
          </p:cNvPr>
          <p:cNvSpPr/>
          <p:nvPr/>
        </p:nvSpPr>
        <p:spPr>
          <a:xfrm>
            <a:off x="3516104" y="2048256"/>
            <a:ext cx="970552" cy="2936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 sz="4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26273D-06D6-D84F-31E2-C5A52187AACE}"/>
                  </a:ext>
                </a:extLst>
              </p:cNvPr>
              <p:cNvSpPr txBox="1"/>
              <p:nvPr/>
            </p:nvSpPr>
            <p:spPr>
              <a:xfrm>
                <a:off x="6438939" y="1633875"/>
                <a:ext cx="3578159" cy="1416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E" sz="5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EE" sz="5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 )</m:t>
                        </m:r>
                      </m:num>
                      <m:den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EE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26273D-06D6-D84F-31E2-C5A52187A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8939" y="1633875"/>
                <a:ext cx="3578159" cy="1416093"/>
              </a:xfrm>
              <a:prstGeom prst="rect">
                <a:avLst/>
              </a:prstGeom>
              <a:blipFill>
                <a:blip r:embed="rId2"/>
                <a:stretch>
                  <a:fillRect l="-8834" t="-885" r="-3180" b="-11504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206F7356-2697-73AF-BB89-7C3575E7C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3268" y="4563839"/>
            <a:ext cx="2246228" cy="224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1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68E7FE6-08D2-8626-FC49-5851CB338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563" y="357606"/>
            <a:ext cx="5204230" cy="259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score&#10;&#10;AI-generated content may be incorrect.">
            <a:extLst>
              <a:ext uri="{FF2B5EF4-FFF2-40B4-BE49-F238E27FC236}">
                <a16:creationId xmlns:a16="http://schemas.microsoft.com/office/drawing/2014/main" id="{C25974BD-4AB0-8CE2-D3DD-020CF2ED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24" y="877543"/>
            <a:ext cx="4667415" cy="5102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BD3B0F-D717-2BF4-195A-17EDACC7D519}"/>
              </a:ext>
            </a:extLst>
          </p:cNvPr>
          <p:cNvSpPr txBox="1"/>
          <p:nvPr/>
        </p:nvSpPr>
        <p:spPr>
          <a:xfrm>
            <a:off x="5261761" y="3231569"/>
            <a:ext cx="5511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fa-IR" dirty="0" err="1"/>
              <a:t>شانش</a:t>
            </a:r>
            <a:r>
              <a:rPr lang="fa-IR" dirty="0"/>
              <a:t> نتایج مختلف به شرطی که نیمه اول مساوی تمام شده باشد چیست؟</a:t>
            </a:r>
          </a:p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B4538018-85B0-EA9E-B6C6-EC3DC01A5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1882" y="4312453"/>
            <a:ext cx="2497614" cy="249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52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277EE2-A98E-DAF4-9B41-007A8A97849D}"/>
              </a:ext>
            </a:extLst>
          </p:cNvPr>
          <p:cNvSpPr txBox="1"/>
          <p:nvPr/>
        </p:nvSpPr>
        <p:spPr>
          <a:xfrm>
            <a:off x="658995" y="1069676"/>
            <a:ext cx="28950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GB" sz="2800" dirty="0"/>
              <a:t>P </a:t>
            </a:r>
            <a:r>
              <a:rPr lang="en-GB" dirty="0"/>
              <a:t> (home win | halftime tie)</a:t>
            </a:r>
            <a:endParaRPr lang="en-E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7E0C8-EE04-A6DF-5DCC-1E69E618EDB2}"/>
              </a:ext>
            </a:extLst>
          </p:cNvPr>
          <p:cNvSpPr txBox="1"/>
          <p:nvPr/>
        </p:nvSpPr>
        <p:spPr>
          <a:xfrm>
            <a:off x="4825844" y="1069676"/>
            <a:ext cx="2540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 </a:t>
            </a:r>
            <a:r>
              <a:rPr lang="en-GB" dirty="0"/>
              <a:t> ( draw | half-time tie)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13A8A-1541-CD1D-6427-C7F307E924F0}"/>
              </a:ext>
            </a:extLst>
          </p:cNvPr>
          <p:cNvSpPr txBox="1"/>
          <p:nvPr/>
        </p:nvSpPr>
        <p:spPr>
          <a:xfrm>
            <a:off x="8545008" y="1069676"/>
            <a:ext cx="291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P </a:t>
            </a:r>
            <a:r>
              <a:rPr lang="en-GB" dirty="0"/>
              <a:t> (away win | half-time tie)</a:t>
            </a:r>
            <a:endParaRPr lang="en-EE" dirty="0"/>
          </a:p>
        </p:txBody>
      </p:sp>
      <p:pic>
        <p:nvPicPr>
          <p:cNvPr id="8" name="Picture 7" descr="A screenshot of a football game&#10;&#10;AI-generated content may be incorrect.">
            <a:extLst>
              <a:ext uri="{FF2B5EF4-FFF2-40B4-BE49-F238E27FC236}">
                <a16:creationId xmlns:a16="http://schemas.microsoft.com/office/drawing/2014/main" id="{641E1604-209B-C1A7-1CE3-00B250AE8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287" y="1730375"/>
            <a:ext cx="3441700" cy="3397250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1CB6EF-1D7A-65EB-D325-F887F470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07" y="1730375"/>
            <a:ext cx="3441784" cy="3397251"/>
          </a:xfrm>
          <a:prstGeom prst="rect">
            <a:avLst/>
          </a:prstGeom>
        </p:spPr>
      </p:pic>
      <p:pic>
        <p:nvPicPr>
          <p:cNvPr id="12" name="Picture 11" descr="A screenshot of a sports score&#10;&#10;AI-generated content may be incorrect.">
            <a:extLst>
              <a:ext uri="{FF2B5EF4-FFF2-40B4-BE49-F238E27FC236}">
                <a16:creationId xmlns:a16="http://schemas.microsoft.com/office/drawing/2014/main" id="{F7A6B296-71B6-2368-211B-50D8991069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95" y="1730374"/>
            <a:ext cx="3131048" cy="3397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FAA7A4-2D15-41FB-D2A0-D3ACD88DDFC1}"/>
                  </a:ext>
                </a:extLst>
              </p:cNvPr>
              <p:cNvSpPr txBox="1"/>
              <p:nvPr/>
            </p:nvSpPr>
            <p:spPr>
              <a:xfrm>
                <a:off x="1774557" y="5401189"/>
                <a:ext cx="1449436" cy="6127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E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14.9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40.6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=0.37 </m:t>
                      </m:r>
                    </m:oMath>
                  </m:oMathPara>
                </a14:m>
                <a:endParaRPr lang="en-E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3FAA7A4-2D15-41FB-D2A0-D3ACD88DD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557" y="5401189"/>
                <a:ext cx="1449436" cy="612732"/>
              </a:xfrm>
              <a:prstGeom prst="rect">
                <a:avLst/>
              </a:prstGeom>
              <a:blipFill>
                <a:blip r:embed="rId5"/>
                <a:stretch>
                  <a:fillRect b="-4082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A0514D-32B2-C8F1-0BC0-9A53C4621561}"/>
                  </a:ext>
                </a:extLst>
              </p:cNvPr>
              <p:cNvSpPr txBox="1"/>
              <p:nvPr/>
            </p:nvSpPr>
            <p:spPr>
              <a:xfrm>
                <a:off x="5450540" y="5360774"/>
                <a:ext cx="1290918" cy="6169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E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14.2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40.6</m:t>
                        </m:r>
                      </m:den>
                    </m:f>
                  </m:oMath>
                </a14:m>
                <a:r>
                  <a:rPr lang="en-EE" sz="2000" dirty="0"/>
                  <a:t> =0.35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0A0514D-32B2-C8F1-0BC0-9A53C4621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0540" y="5360774"/>
                <a:ext cx="1290918" cy="616964"/>
              </a:xfrm>
              <a:prstGeom prst="rect">
                <a:avLst/>
              </a:prstGeom>
              <a:blipFill>
                <a:blip r:embed="rId6"/>
                <a:stretch>
                  <a:fillRect r="-8824" b="-4000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50589E-24DC-74E5-C294-C6AAFB572C9A}"/>
                  </a:ext>
                </a:extLst>
              </p:cNvPr>
              <p:cNvSpPr txBox="1"/>
              <p:nvPr/>
            </p:nvSpPr>
            <p:spPr>
              <a:xfrm>
                <a:off x="9168707" y="5401189"/>
                <a:ext cx="1666860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EE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11.5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40.6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=0.28</m:t>
                      </m:r>
                    </m:oMath>
                  </m:oMathPara>
                </a14:m>
                <a:endParaRPr lang="en-E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850589E-24DC-74E5-C294-C6AAFB572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707" y="5401189"/>
                <a:ext cx="1666860" cy="618311"/>
              </a:xfrm>
              <a:prstGeom prst="rect">
                <a:avLst/>
              </a:prstGeom>
              <a:blipFill>
                <a:blip r:embed="rId7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 descr="A logo on a black background&#10;&#10;Description automatically generated">
            <a:extLst>
              <a:ext uri="{FF2B5EF4-FFF2-40B4-BE49-F238E27FC236}">
                <a16:creationId xmlns:a16="http://schemas.microsoft.com/office/drawing/2014/main" id="{54502F1C-94F0-694C-4F86-2C07A00AA7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44140" y="4890807"/>
            <a:ext cx="2246228" cy="224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07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>
            <a:extLst>
              <a:ext uri="{FF2B5EF4-FFF2-40B4-BE49-F238E27FC236}">
                <a16:creationId xmlns:a16="http://schemas.microsoft.com/office/drawing/2014/main" id="{4B90ADD6-3066-1942-484C-7B7E1FF5E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894" y="1102658"/>
            <a:ext cx="7566211" cy="378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8960A2-6E31-C104-E495-D053E406FF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6454" y="-1778146"/>
            <a:ext cx="6725521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EE" altLang="en-EE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__coFoBrilliantFont_744ae2"/>
              </a:rPr>
              <a:t>It's</a:t>
            </a:r>
            <a:endParaRPr kumimoji="0" lang="en-EE" altLang="en-E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 descr="A logo on a black background&#10;&#10;Description automatically generated">
            <a:extLst>
              <a:ext uri="{FF2B5EF4-FFF2-40B4-BE49-F238E27FC236}">
                <a16:creationId xmlns:a16="http://schemas.microsoft.com/office/drawing/2014/main" id="{210A5375-1427-300A-B77C-7F314714C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9938" y="4506535"/>
            <a:ext cx="2497614" cy="2497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715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3425</TotalTime>
  <Words>198</Words>
  <Application>Microsoft Macintosh PowerPoint</Application>
  <PresentationFormat>Widescreen</PresentationFormat>
  <Paragraphs>29</Paragraphs>
  <Slides>10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__coFoBrilliantFont_744ae2</vt:lpstr>
      <vt:lpstr>Aptos</vt:lpstr>
      <vt:lpstr>Aptos Display</vt:lpstr>
      <vt:lpstr>Arial</vt:lpstr>
      <vt:lpstr>Cambria Math</vt:lpstr>
      <vt:lpstr>CoFo Brilliant</vt:lpstr>
      <vt:lpstr>Roboto</vt:lpstr>
      <vt:lpstr>Office Theme</vt:lpstr>
      <vt:lpstr>احتمال شرطی</vt:lpstr>
      <vt:lpstr>PowerPoint Presentation</vt:lpstr>
      <vt:lpstr>PowerPoint Presentation</vt:lpstr>
      <vt:lpstr>PowerPoint Presentation</vt:lpstr>
      <vt:lpstr>PowerPoint Presentation</vt:lpstr>
      <vt:lpstr>نماد احتمال شرطی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26</cp:revision>
  <dcterms:created xsi:type="dcterms:W3CDTF">2024-11-14T17:21:55Z</dcterms:created>
  <dcterms:modified xsi:type="dcterms:W3CDTF">2025-01-21T21:43:35Z</dcterms:modified>
</cp:coreProperties>
</file>