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94"/>
  </p:normalViewPr>
  <p:slideViewPr>
    <p:cSldViewPr snapToGrid="0">
      <p:cViewPr>
        <p:scale>
          <a:sx n="164" d="100"/>
          <a:sy n="164" d="100"/>
        </p:scale>
        <p:origin x="-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8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8410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وابستگی و استقلال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sz="2400" b="0" i="0" dirty="0">
                <a:effectLst/>
                <a:latin typeface="Roboto" panose="02000000000000000000" pitchFamily="2" charset="0"/>
              </a:rPr>
              <a:t>Dependence and Independence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نهم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017B23-4D4B-5E3D-F712-7FF1E1B2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6" y="3794673"/>
            <a:ext cx="5778500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3EA69-5CDC-7D13-E280-F0526343C9AF}"/>
              </a:ext>
            </a:extLst>
          </p:cNvPr>
          <p:cNvSpPr txBox="1"/>
          <p:nvPr/>
        </p:nvSpPr>
        <p:spPr>
          <a:xfrm>
            <a:off x="1912883" y="833043"/>
            <a:ext cx="8902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استرالیا در مرحله </a:t>
            </a:r>
            <a:r>
              <a:rPr lang="fa-IR" dirty="0" err="1"/>
              <a:t>نیمه‌نهایی</a:t>
            </a:r>
            <a:r>
              <a:rPr lang="fa-IR" dirty="0"/>
              <a:t> با انگلستان بازی می کند در صورت رسیدن به فینال، با اسپانیا یا سوئد مواجه </a:t>
            </a:r>
            <a:r>
              <a:rPr lang="fa-IR" dirty="0" err="1"/>
              <a:t>می‌شود</a:t>
            </a:r>
            <a:r>
              <a:rPr lang="fa-IR" dirty="0"/>
              <a:t>. 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FD1A9-0A00-1B47-08E4-A2A65E1E66AE}"/>
              </a:ext>
            </a:extLst>
          </p:cNvPr>
          <p:cNvSpPr txBox="1"/>
          <p:nvPr/>
        </p:nvSpPr>
        <p:spPr>
          <a:xfrm>
            <a:off x="2858813" y="1656571"/>
            <a:ext cx="795633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تحلیلگران </a:t>
            </a:r>
            <a:r>
              <a:rPr lang="fa-IR" dirty="0" err="1"/>
              <a:t>پیش‌بینی‌های</a:t>
            </a:r>
            <a:r>
              <a:rPr lang="fa-IR" dirty="0"/>
              <a:t> زیر را ارائه کردند:</a:t>
            </a:r>
          </a:p>
          <a:p>
            <a:pPr algn="l"/>
            <a:br>
              <a:rPr lang="fa-IR" dirty="0"/>
            </a:br>
            <a:br>
              <a:rPr lang="fa-IR" dirty="0"/>
            </a:br>
            <a:r>
              <a:rPr lang="en-GB" sz="3200" dirty="0"/>
              <a:t>P</a:t>
            </a:r>
            <a:r>
              <a:rPr lang="en-GB" dirty="0"/>
              <a:t>  (AUS beats ENG )= 0.43</a:t>
            </a:r>
            <a:endParaRPr lang="fa-IR" dirty="0"/>
          </a:p>
          <a:p>
            <a:endParaRPr lang="en-GB" dirty="0"/>
          </a:p>
          <a:p>
            <a:r>
              <a:rPr lang="en-GB" sz="3200" dirty="0"/>
              <a:t>P</a:t>
            </a:r>
            <a:r>
              <a:rPr lang="en-GB" dirty="0"/>
              <a:t>  (ESP beats SWE) = 0.60</a:t>
            </a:r>
          </a:p>
          <a:p>
            <a:pPr algn="r" rtl="1"/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F04C896C-E1B7-6E80-DDEC-7A172B37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718" y="3547521"/>
            <a:ext cx="3627396" cy="36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790FF520-8C76-2986-693E-B8D375816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5" y="1728076"/>
            <a:ext cx="4064000" cy="4064000"/>
          </a:xfrm>
          <a:prstGeom prst="rect">
            <a:avLst/>
          </a:prstGeom>
        </p:spPr>
      </p:pic>
      <p:pic>
        <p:nvPicPr>
          <p:cNvPr id="7" name="Picture 6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75031175-BA80-6585-F761-8FF3B69E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55" y="1728076"/>
            <a:ext cx="4064000" cy="406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F433B-DEDA-0D6A-6989-04C3A8934A52}"/>
              </a:ext>
            </a:extLst>
          </p:cNvPr>
          <p:cNvSpPr txBox="1"/>
          <p:nvPr/>
        </p:nvSpPr>
        <p:spPr>
          <a:xfrm>
            <a:off x="5786483" y="1524000"/>
            <a:ext cx="5790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احتمال اینکه استرالیا و اسپانیا در فینال با یکدیگر </a:t>
            </a:r>
            <a:r>
              <a:rPr lang="fa-IR" dirty="0" err="1"/>
              <a:t>روبه‌رو</a:t>
            </a:r>
            <a:r>
              <a:rPr lang="fa-IR" dirty="0"/>
              <a:t> شوند چقدر است؟</a:t>
            </a: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1CF48B9-B4B3-9D68-640B-17A0F96EAD42}"/>
              </a:ext>
            </a:extLst>
          </p:cNvPr>
          <p:cNvSpPr/>
          <p:nvPr/>
        </p:nvSpPr>
        <p:spPr>
          <a:xfrm>
            <a:off x="1270000" y="2171207"/>
            <a:ext cx="2146300" cy="1613776"/>
          </a:xfrm>
          <a:prstGeom prst="frame">
            <a:avLst>
              <a:gd name="adj1" fmla="val 480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AA3E3-8BEC-B0F9-B5B1-5584E4519E47}"/>
              </a:ext>
            </a:extLst>
          </p:cNvPr>
          <p:cNvSpPr txBox="1"/>
          <p:nvPr/>
        </p:nvSpPr>
        <p:spPr>
          <a:xfrm>
            <a:off x="5350443" y="24534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 0.60</a:t>
            </a:r>
            <a:r>
              <a:rPr lang="fa-IR" sz="1200" dirty="0"/>
              <a:t>╳</a:t>
            </a:r>
            <a:r>
              <a:rPr lang="fa-IR" dirty="0"/>
              <a:t> </a:t>
            </a:r>
            <a:r>
              <a:rPr lang="en-US" dirty="0"/>
              <a:t>= 0.43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D70A-3EFF-4756-A150-4FE00A040539}"/>
              </a:ext>
            </a:extLst>
          </p:cNvPr>
          <p:cNvSpPr txBox="1"/>
          <p:nvPr/>
        </p:nvSpPr>
        <p:spPr>
          <a:xfrm>
            <a:off x="5346700" y="3105833"/>
            <a:ext cx="7188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</a:t>
            </a:r>
            <a:r>
              <a:rPr lang="en-GB" dirty="0"/>
              <a:t> (AUS in final and ESP in final) = </a:t>
            </a:r>
            <a:r>
              <a:rPr lang="en-GB" sz="2800" dirty="0"/>
              <a:t>P</a:t>
            </a:r>
            <a:r>
              <a:rPr lang="en-GB" dirty="0"/>
              <a:t> (AUS in final) </a:t>
            </a:r>
            <a:r>
              <a:rPr lang="fa-IR" sz="1100" dirty="0"/>
              <a:t>╳</a:t>
            </a:r>
            <a:r>
              <a:rPr lang="en-GB" dirty="0"/>
              <a:t> </a:t>
            </a:r>
            <a:r>
              <a:rPr lang="en-GB" sz="2800" dirty="0"/>
              <a:t>P</a:t>
            </a:r>
            <a:r>
              <a:rPr lang="en-GB" dirty="0"/>
              <a:t> (ESP in final)</a:t>
            </a:r>
          </a:p>
          <a:p>
            <a:endParaRPr lang="en-E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68BC3-8F88-5BC8-F7E9-3168836F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رویدادهای مستقل                 </a:t>
            </a:r>
            <a:r>
              <a:rPr lang="en-GB" dirty="0"/>
              <a:t>Independent Events</a:t>
            </a:r>
            <a:r>
              <a:rPr lang="fa-IR" dirty="0"/>
              <a:t> </a:t>
            </a:r>
            <a:endParaRPr lang="en-E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0A106-F48C-E57B-09D4-418F948E6B7E}"/>
              </a:ext>
            </a:extLst>
          </p:cNvPr>
          <p:cNvSpPr txBox="1"/>
          <p:nvPr/>
        </p:nvSpPr>
        <p:spPr>
          <a:xfrm>
            <a:off x="5587999" y="3949002"/>
            <a:ext cx="55175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fa-IR" sz="2400" dirty="0">
                <a:solidFill>
                  <a:srgbClr val="FFFF00"/>
                </a:solidFill>
              </a:rPr>
              <a:t>نتایج دو نیمه نهایی به یکدیگر بستگی نداشت. در واقع از یکدیگر </a:t>
            </a:r>
            <a:r>
              <a:rPr lang="fa-IR" sz="2800" b="1" i="1" dirty="0">
                <a:solidFill>
                  <a:srgbClr val="FFC000"/>
                </a:solidFill>
              </a:rPr>
              <a:t>مستقل</a:t>
            </a:r>
            <a:r>
              <a:rPr lang="fa-IR" sz="2400" dirty="0">
                <a:solidFill>
                  <a:srgbClr val="FFFF00"/>
                </a:solidFill>
              </a:rPr>
              <a:t> هستند</a:t>
            </a:r>
            <a:endParaRPr lang="en-EE" sz="2400" dirty="0">
              <a:solidFill>
                <a:srgbClr val="FFFF00"/>
              </a:solidFill>
            </a:endParaRPr>
          </a:p>
        </p:txBody>
      </p: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3AC782-7387-2C17-6844-BB0FB388E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0" y="4595503"/>
            <a:ext cx="2579414" cy="2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9530C5-8089-159C-09CC-E3B562C1E23A}"/>
              </a:ext>
            </a:extLst>
          </p:cNvPr>
          <p:cNvSpPr txBox="1"/>
          <p:nvPr/>
        </p:nvSpPr>
        <p:spPr>
          <a:xfrm>
            <a:off x="4463470" y="2257791"/>
            <a:ext cx="3890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/>
              <a:t>P</a:t>
            </a:r>
            <a:r>
              <a:rPr lang="en-GB" sz="2400" dirty="0"/>
              <a:t> (A </a:t>
            </a:r>
            <a:r>
              <a:rPr lang="en-US" sz="2400" dirty="0"/>
              <a:t>and </a:t>
            </a:r>
            <a:r>
              <a:rPr lang="fa-IR" sz="2400" dirty="0"/>
              <a:t> </a:t>
            </a:r>
            <a:r>
              <a:rPr lang="en-GB" sz="2400" dirty="0"/>
              <a:t>B)</a:t>
            </a:r>
            <a:r>
              <a:rPr lang="fa-IR" sz="2400" dirty="0"/>
              <a:t> </a:t>
            </a:r>
            <a:r>
              <a:rPr lang="en-GB" sz="2400" dirty="0"/>
              <a:t>=</a:t>
            </a:r>
            <a:r>
              <a:rPr lang="fa-IR" sz="2400" dirty="0"/>
              <a:t> </a:t>
            </a:r>
            <a:r>
              <a:rPr lang="en-GB" sz="3600" dirty="0"/>
              <a:t>P</a:t>
            </a:r>
            <a:r>
              <a:rPr lang="en-GB" sz="2400" dirty="0"/>
              <a:t> (A)</a:t>
            </a:r>
            <a:r>
              <a:rPr lang="fa-IR" sz="2400" dirty="0"/>
              <a:t> </a:t>
            </a:r>
            <a:r>
              <a:rPr lang="fa-IR" sz="1100" dirty="0"/>
              <a:t>╳</a:t>
            </a:r>
            <a:r>
              <a:rPr lang="fa-IR" sz="2400" dirty="0"/>
              <a:t> </a:t>
            </a:r>
            <a:r>
              <a:rPr lang="en-GB" sz="3600" dirty="0"/>
              <a:t>P</a:t>
            </a:r>
            <a:r>
              <a:rPr lang="en-GB" sz="2400" dirty="0"/>
              <a:t> (B)</a:t>
            </a:r>
            <a:r>
              <a:rPr lang="fa-IR" sz="2400" dirty="0"/>
              <a:t> </a:t>
            </a:r>
            <a:endParaRPr lang="en-GB" sz="2400" dirty="0"/>
          </a:p>
          <a:p>
            <a:pPr marL="0" algn="l" defTabSz="457200" eaLnBrk="1" latinLnBrk="0" hangingPunct="1"/>
            <a:endParaRPr lang="en-E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133F-690E-A289-C591-8D106ACBF687}"/>
              </a:ext>
            </a:extLst>
          </p:cNvPr>
          <p:cNvSpPr txBox="1"/>
          <p:nvPr/>
        </p:nvSpPr>
        <p:spPr>
          <a:xfrm>
            <a:off x="3078955" y="1668502"/>
            <a:ext cx="6034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دو رویداد </a:t>
            </a:r>
            <a:r>
              <a:rPr lang="en-US" sz="2800" dirty="0"/>
              <a:t>  </a:t>
            </a:r>
            <a:r>
              <a:rPr lang="en-GB" sz="2800" dirty="0"/>
              <a:t>A  </a:t>
            </a:r>
            <a:r>
              <a:rPr lang="fa-IR" sz="2800" dirty="0"/>
              <a:t>و</a:t>
            </a:r>
            <a:r>
              <a:rPr lang="en-US" sz="2800" dirty="0"/>
              <a:t>   </a:t>
            </a:r>
            <a:r>
              <a:rPr lang="en-GB" sz="2800" dirty="0"/>
              <a:t>B  </a:t>
            </a:r>
            <a:r>
              <a:rPr lang="fa-IR" sz="2800" dirty="0"/>
              <a:t>مستقل هستند، اگر و تنها اگر:</a:t>
            </a:r>
            <a:br>
              <a:rPr lang="fa-IR" sz="2800" dirty="0"/>
            </a:br>
            <a:endParaRPr lang="en-EE" sz="28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15FE957-740F-8F51-7553-189ADC8F22D0}"/>
              </a:ext>
            </a:extLst>
          </p:cNvPr>
          <p:cNvSpPr/>
          <p:nvPr/>
        </p:nvSpPr>
        <p:spPr>
          <a:xfrm>
            <a:off x="1765300" y="850900"/>
            <a:ext cx="8788400" cy="3073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A42D1B6A-EA06-3006-BA6D-953AE7DF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696" y="4203699"/>
            <a:ext cx="2920417" cy="29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DAA838-4E29-619F-54E7-707A1DEE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رویدادهای وابسته                 </a:t>
            </a:r>
            <a:r>
              <a:rPr lang="en-GB" dirty="0"/>
              <a:t>Independent Events</a:t>
            </a:r>
            <a:r>
              <a:rPr lang="fa-IR" dirty="0"/>
              <a:t> 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26C68-5360-C3A1-8AA4-BA0A7F6FA6B6}"/>
              </a:ext>
            </a:extLst>
          </p:cNvPr>
          <p:cNvSpPr txBox="1"/>
          <p:nvPr/>
        </p:nvSpPr>
        <p:spPr>
          <a:xfrm>
            <a:off x="5499100" y="1872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چگونه </a:t>
            </a:r>
            <a:r>
              <a:rPr lang="fa-IR" dirty="0" err="1"/>
              <a:t>می‌توانیم</a:t>
            </a:r>
            <a:r>
              <a:rPr lang="fa-IR" dirty="0"/>
              <a:t> احتمال قهرمانی استرالیا در جام جهانی را بیان کنیم؟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33C83-2B5F-20D8-419D-CA6E0F4F0DDB}"/>
              </a:ext>
            </a:extLst>
          </p:cNvPr>
          <p:cNvSpPr txBox="1"/>
          <p:nvPr/>
        </p:nvSpPr>
        <p:spPr>
          <a:xfrm>
            <a:off x="736071" y="2451100"/>
            <a:ext cx="4537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2800" dirty="0"/>
              <a:t>P</a:t>
            </a:r>
            <a:r>
              <a:rPr lang="fa-IR" sz="2800" dirty="0"/>
              <a:t> </a:t>
            </a:r>
            <a:r>
              <a:rPr lang="en-GB" dirty="0"/>
              <a:t>(</a:t>
            </a:r>
            <a:r>
              <a:rPr lang="fa-IR" dirty="0"/>
              <a:t> </a:t>
            </a:r>
            <a:r>
              <a:rPr lang="en-GB" dirty="0"/>
              <a:t>AUS wins final </a:t>
            </a:r>
            <a:r>
              <a:rPr lang="en-GB" b="1" i="1" u="sng" dirty="0"/>
              <a:t>and</a:t>
            </a:r>
            <a:r>
              <a:rPr lang="en-GB" dirty="0"/>
              <a:t> AUS wins semifinal</a:t>
            </a:r>
            <a:r>
              <a:rPr lang="fa-IR" dirty="0"/>
              <a:t> </a:t>
            </a:r>
            <a:r>
              <a:rPr lang="en-GB" dirty="0"/>
              <a:t>)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D6782-847E-218E-16B0-36CACC19B153}"/>
              </a:ext>
            </a:extLst>
          </p:cNvPr>
          <p:cNvSpPr txBox="1"/>
          <p:nvPr/>
        </p:nvSpPr>
        <p:spPr>
          <a:xfrm>
            <a:off x="1223413" y="3380789"/>
            <a:ext cx="9712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اگر تیمی در </a:t>
            </a:r>
            <a:r>
              <a:rPr lang="fa-IR" sz="2000" dirty="0" err="1"/>
              <a:t>نیمه‌نهایی</a:t>
            </a:r>
            <a:r>
              <a:rPr lang="fa-IR" sz="2000" dirty="0"/>
              <a:t> پیروز نشود، </a:t>
            </a:r>
            <a:r>
              <a:rPr lang="fa-IR" sz="2000" dirty="0" err="1"/>
              <a:t>نمی‌تواند</a:t>
            </a:r>
            <a:r>
              <a:rPr lang="fa-IR" sz="2000" dirty="0"/>
              <a:t> در فینال برنده شود، بنابراین این دو رویداد به یکدیگر </a:t>
            </a:r>
            <a:r>
              <a:rPr lang="fa-IR" sz="2800" dirty="0">
                <a:solidFill>
                  <a:srgbClr val="FFC000"/>
                </a:solidFill>
              </a:rPr>
              <a:t>وابسته</a:t>
            </a:r>
            <a:r>
              <a:rPr lang="fa-IR" sz="2000" dirty="0"/>
              <a:t> بودند.</a:t>
            </a:r>
          </a:p>
          <a:p>
            <a:pPr marL="0" algn="r" defTabSz="457200" rtl="1" eaLnBrk="1" latinLnBrk="0" hangingPunct="1"/>
            <a:endParaRPr lang="en-EE" sz="2000" dirty="0"/>
          </a:p>
        </p:txBody>
      </p:sp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790ADF76-17B9-021F-03B8-919C282B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64" y="3729134"/>
            <a:ext cx="3242750" cy="32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707D393-1EE5-48E2-2C19-9337EAD5084C}"/>
              </a:ext>
            </a:extLst>
          </p:cNvPr>
          <p:cNvSpPr/>
          <p:nvPr/>
        </p:nvSpPr>
        <p:spPr>
          <a:xfrm>
            <a:off x="1765300" y="850900"/>
            <a:ext cx="8788400" cy="3073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98719-1B4B-AC95-87E6-3627732259B5}"/>
              </a:ext>
            </a:extLst>
          </p:cNvPr>
          <p:cNvSpPr txBox="1"/>
          <p:nvPr/>
        </p:nvSpPr>
        <p:spPr>
          <a:xfrm>
            <a:off x="2314663" y="4775994"/>
            <a:ext cx="68275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457200" eaLnBrk="1" latinLnBrk="0" hangingPunct="1"/>
            <a:r>
              <a:rPr lang="en-GB" sz="2800" dirty="0"/>
              <a:t>P</a:t>
            </a:r>
            <a:r>
              <a:rPr lang="en-GB" dirty="0"/>
              <a:t> (AUS wins final and AUS wins semifinal) </a:t>
            </a:r>
            <a:r>
              <a:rPr lang="fa-IR" dirty="0"/>
              <a:t> = </a:t>
            </a:r>
            <a:br>
              <a:rPr lang="fa-IR" dirty="0"/>
            </a:br>
            <a:br>
              <a:rPr lang="fa-IR" dirty="0"/>
            </a:br>
            <a:r>
              <a:rPr lang="en-GB" sz="2800" dirty="0"/>
              <a:t>P</a:t>
            </a:r>
            <a:r>
              <a:rPr lang="en-GB" dirty="0"/>
              <a:t> (AUS wins final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AUS wins semifinal)</a:t>
            </a:r>
            <a:r>
              <a:rPr lang="fa-IR" sz="1800" dirty="0"/>
              <a:t> </a:t>
            </a:r>
            <a:r>
              <a:rPr lang="fa-IR" sz="1200" dirty="0"/>
              <a:t>╳</a:t>
            </a:r>
            <a:r>
              <a:rPr lang="fa-IR" sz="1800" dirty="0"/>
              <a:t> </a:t>
            </a:r>
            <a:r>
              <a:rPr lang="en-GB" dirty="0"/>
              <a:t> </a:t>
            </a:r>
            <a:r>
              <a:rPr lang="fa-IR" dirty="0"/>
              <a:t> </a:t>
            </a:r>
            <a:r>
              <a:rPr lang="en-GB" sz="2800" dirty="0"/>
              <a:t>P </a:t>
            </a:r>
            <a:r>
              <a:rPr lang="en-GB" dirty="0"/>
              <a:t>(AUS wins semifinal</a:t>
            </a:r>
            <a:r>
              <a:rPr lang="fa-IR" dirty="0"/>
              <a:t> </a:t>
            </a:r>
            <a:r>
              <a:rPr lang="en-GB" dirty="0"/>
              <a:t>)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3005A-DCB7-F34C-0AAF-F7BA89FA26F9}"/>
              </a:ext>
            </a:extLst>
          </p:cNvPr>
          <p:cNvSpPr txBox="1"/>
          <p:nvPr/>
        </p:nvSpPr>
        <p:spPr>
          <a:xfrm>
            <a:off x="3520457" y="1441173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800" dirty="0"/>
              <a:t>اگر رویدادهای </a:t>
            </a:r>
            <a:r>
              <a:rPr lang="en-GB" sz="2800" dirty="0"/>
              <a:t>A</a:t>
            </a:r>
            <a:r>
              <a:rPr lang="fa-IR" sz="2800" dirty="0"/>
              <a:t> </a:t>
            </a:r>
            <a:r>
              <a:rPr lang="en-GB" sz="2800" dirty="0"/>
              <a:t> </a:t>
            </a:r>
            <a:r>
              <a:rPr lang="fa-IR" sz="2800" dirty="0"/>
              <a:t>و </a:t>
            </a:r>
            <a:r>
              <a:rPr lang="en-GB" sz="2800" dirty="0"/>
              <a:t>B</a:t>
            </a:r>
            <a:r>
              <a:rPr lang="fa-IR" sz="2800" dirty="0"/>
              <a:t> </a:t>
            </a:r>
            <a:r>
              <a:rPr lang="en-GB" sz="2800" dirty="0"/>
              <a:t> </a:t>
            </a:r>
            <a:r>
              <a:rPr lang="fa-IR" sz="2800" dirty="0"/>
              <a:t>وابسته باشند، پس</a:t>
            </a:r>
            <a:endParaRPr lang="en-E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DC98D-2394-BBFE-9011-4BD8AD90317D}"/>
              </a:ext>
            </a:extLst>
          </p:cNvPr>
          <p:cNvSpPr txBox="1"/>
          <p:nvPr/>
        </p:nvSpPr>
        <p:spPr>
          <a:xfrm>
            <a:off x="4131201" y="2517696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3200" dirty="0"/>
              <a:t>P</a:t>
            </a:r>
            <a:r>
              <a:rPr lang="en-GB" sz="2400" dirty="0"/>
              <a:t>(A and B)</a:t>
            </a:r>
            <a:r>
              <a:rPr lang="fa-IR" sz="2400" dirty="0"/>
              <a:t> </a:t>
            </a:r>
            <a:r>
              <a:rPr lang="en-GB" sz="2400" dirty="0"/>
              <a:t>=</a:t>
            </a:r>
            <a:r>
              <a:rPr lang="fa-IR" sz="2400" dirty="0"/>
              <a:t> </a:t>
            </a:r>
            <a:r>
              <a:rPr lang="en-GB" sz="3200" dirty="0"/>
              <a:t>P</a:t>
            </a:r>
            <a:r>
              <a:rPr lang="en-GB" sz="2400" dirty="0"/>
              <a:t>(A∣B)</a:t>
            </a:r>
            <a:r>
              <a:rPr lang="fa-IR" sz="2400" dirty="0"/>
              <a:t> </a:t>
            </a:r>
            <a:r>
              <a:rPr lang="fa-IR" sz="1600" dirty="0"/>
              <a:t>╳</a:t>
            </a:r>
            <a:r>
              <a:rPr lang="fa-IR" sz="2400" dirty="0"/>
              <a:t> </a:t>
            </a:r>
            <a:r>
              <a:rPr lang="en-GB" sz="3200" dirty="0"/>
              <a:t>P</a:t>
            </a:r>
            <a:r>
              <a:rPr lang="en-GB" sz="2400" dirty="0"/>
              <a:t>(B)</a:t>
            </a:r>
            <a:endParaRPr lang="en-E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8E35B-E9F8-F176-EC22-0547ABD738C9}"/>
              </a:ext>
            </a:extLst>
          </p:cNvPr>
          <p:cNvSpPr txBox="1"/>
          <p:nvPr/>
        </p:nvSpPr>
        <p:spPr>
          <a:xfrm>
            <a:off x="2779535" y="4257922"/>
            <a:ext cx="589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پس، برای محاسبه احتمال قهرمانی استرالیا در جام جهانی، باید محاسبه کنیم :</a:t>
            </a:r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B6297717-922B-1709-95E7-39F99D1C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135" y="4038015"/>
            <a:ext cx="3073401" cy="30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78EEE-B66A-F398-2DE3-80C8449F956E}"/>
              </a:ext>
            </a:extLst>
          </p:cNvPr>
          <p:cNvSpPr txBox="1"/>
          <p:nvPr/>
        </p:nvSpPr>
        <p:spPr>
          <a:xfrm>
            <a:off x="5244224" y="1399232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در صورت برد استرالیا تحلیلگران برآورد کردند که :</a:t>
            </a:r>
            <a:endParaRPr lang="en-EE" sz="2400" dirty="0"/>
          </a:p>
        </p:txBody>
      </p:sp>
      <p:pic>
        <p:nvPicPr>
          <p:cNvPr id="7" name="Picture 6" descr="A screen shot of a chart&#10;&#10;AI-generated content may be incorrect.">
            <a:extLst>
              <a:ext uri="{FF2B5EF4-FFF2-40B4-BE49-F238E27FC236}">
                <a16:creationId xmlns:a16="http://schemas.microsoft.com/office/drawing/2014/main" id="{78371EFA-A093-AFA6-B8B6-DCA35DE7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399232"/>
            <a:ext cx="4051300" cy="45339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5C2B8F52-3670-D38E-62A3-56579FCC3EB6}"/>
              </a:ext>
            </a:extLst>
          </p:cNvPr>
          <p:cNvSpPr/>
          <p:nvPr/>
        </p:nvSpPr>
        <p:spPr>
          <a:xfrm>
            <a:off x="914400" y="2387600"/>
            <a:ext cx="3575050" cy="1536700"/>
          </a:xfrm>
          <a:prstGeom prst="frame">
            <a:avLst>
              <a:gd name="adj1" fmla="val 41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FE259-65A2-3119-FA2A-8C4299E602B0}"/>
              </a:ext>
            </a:extLst>
          </p:cNvPr>
          <p:cNvSpPr txBox="1"/>
          <p:nvPr/>
        </p:nvSpPr>
        <p:spPr>
          <a:xfrm>
            <a:off x="4895852" y="2072312"/>
            <a:ext cx="4204164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effectLst/>
                <a:latin typeface="KaTeX_AMS"/>
              </a:rPr>
              <a:t>P</a:t>
            </a:r>
            <a:r>
              <a:rPr lang="fa-IR" sz="2800" dirty="0">
                <a:effectLst/>
                <a:latin typeface="KaTeX_AMS"/>
              </a:rPr>
              <a:t> </a:t>
            </a:r>
            <a:r>
              <a:rPr lang="en-GB" dirty="0">
                <a:effectLst/>
                <a:latin typeface="KaTeX_Main"/>
              </a:rPr>
              <a:t>(AUS wins final </a:t>
            </a:r>
            <a:r>
              <a:rPr lang="en-GB" sz="2000" b="1" i="1" u="sng" dirty="0">
                <a:effectLst/>
                <a:latin typeface="Aptos" panose="020B0004020202020204" pitchFamily="34" charset="0"/>
              </a:rPr>
              <a:t>and</a:t>
            </a:r>
            <a:r>
              <a:rPr lang="en-GB" dirty="0">
                <a:effectLst/>
                <a:latin typeface="KaTeX_Main"/>
              </a:rPr>
              <a:t> ESP reaches final)</a:t>
            </a:r>
            <a:r>
              <a:rPr lang="fa-IR" dirty="0">
                <a:effectLst/>
                <a:latin typeface="KaTeX_Main"/>
              </a:rPr>
              <a:t> </a:t>
            </a:r>
            <a:r>
              <a:rPr lang="en-GB" dirty="0">
                <a:effectLst/>
                <a:latin typeface="KaTeX_Main"/>
              </a:rPr>
              <a:t>=</a:t>
            </a:r>
            <a:endParaRPr lang="en-GB" dirty="0">
              <a:effectLst/>
            </a:endParaRPr>
          </a:p>
          <a:p>
            <a:pPr algn="l">
              <a:spcAft>
                <a:spcPts val="3000"/>
              </a:spcAft>
            </a:pPr>
            <a:br>
              <a:rPr lang="en-GB" b="0" i="0" dirty="0">
                <a:solidFill>
                  <a:srgbClr val="000000"/>
                </a:solidFill>
                <a:effectLst/>
                <a:latin typeface="__coFoBrilliantFont_744ae2"/>
              </a:rPr>
            </a:br>
            <a:endParaRPr lang="en-GB" b="0" i="0" dirty="0">
              <a:solidFill>
                <a:srgbClr val="000000"/>
              </a:solidFill>
              <a:effectLst/>
              <a:latin typeface="__coFoBrilliantFont_744ae2"/>
            </a:endParaRP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F06A5-976A-51BE-A5BE-05D30BE86AE5}"/>
              </a:ext>
            </a:extLst>
          </p:cNvPr>
          <p:cNvSpPr txBox="1"/>
          <p:nvPr/>
        </p:nvSpPr>
        <p:spPr>
          <a:xfrm>
            <a:off x="4519674" y="3429000"/>
            <a:ext cx="4286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eaLnBrk="1" latinLnBrk="0" hangingPunct="1"/>
            <a:r>
              <a:rPr lang="en-GB" sz="2400" dirty="0"/>
              <a:t>P</a:t>
            </a:r>
            <a:r>
              <a:rPr lang="fa-IR" dirty="0"/>
              <a:t> </a:t>
            </a:r>
            <a:r>
              <a:rPr lang="en-GB" dirty="0"/>
              <a:t>(AUS wins final </a:t>
            </a:r>
            <a:r>
              <a:rPr lang="en-GB" sz="2000" b="1" i="1" u="sng" dirty="0"/>
              <a:t>and</a:t>
            </a:r>
            <a:r>
              <a:rPr lang="en-GB" dirty="0"/>
              <a:t> SWE in final)</a:t>
            </a:r>
            <a:r>
              <a:rPr lang="fa-IR" dirty="0"/>
              <a:t> </a:t>
            </a:r>
            <a:r>
              <a:rPr lang="en-GB" dirty="0"/>
              <a:t>=</a:t>
            </a:r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AEF0E-3875-3FAB-76CD-1FF39A56B493}"/>
              </a:ext>
            </a:extLst>
          </p:cNvPr>
          <p:cNvSpPr txBox="1"/>
          <p:nvPr/>
        </p:nvSpPr>
        <p:spPr>
          <a:xfrm>
            <a:off x="9050323" y="2190928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0.43</a:t>
            </a:r>
            <a:r>
              <a:rPr lang="en-US" sz="800" dirty="0"/>
              <a:t>   </a:t>
            </a:r>
            <a:r>
              <a:rPr lang="fa-IR" sz="800" dirty="0"/>
              <a:t>╳</a:t>
            </a:r>
            <a:r>
              <a:rPr lang="en-US" sz="800" dirty="0"/>
              <a:t>  </a:t>
            </a:r>
            <a:r>
              <a:rPr lang="en-US" dirty="0"/>
              <a:t>0.60</a:t>
            </a:r>
            <a:r>
              <a:rPr lang="en-US" sz="800" dirty="0"/>
              <a:t>  </a:t>
            </a:r>
            <a:r>
              <a:rPr lang="fa-IR" sz="900" dirty="0"/>
              <a:t>╳</a:t>
            </a:r>
            <a:r>
              <a:rPr lang="en-US" sz="900" dirty="0"/>
              <a:t>   </a:t>
            </a:r>
            <a:r>
              <a:rPr lang="en-US" dirty="0"/>
              <a:t>0.35 ≈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0.09</a:t>
            </a:r>
            <a:endParaRPr lang="en-EE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56C76-6D62-9AE7-2F5E-F689C87C9460}"/>
              </a:ext>
            </a:extLst>
          </p:cNvPr>
          <p:cNvSpPr txBox="1"/>
          <p:nvPr/>
        </p:nvSpPr>
        <p:spPr>
          <a:xfrm>
            <a:off x="9050323" y="352133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0.43</a:t>
            </a:r>
            <a:r>
              <a:rPr lang="en-US" sz="800" dirty="0"/>
              <a:t>   </a:t>
            </a:r>
            <a:r>
              <a:rPr lang="fa-IR" sz="800" dirty="0"/>
              <a:t>╳</a:t>
            </a:r>
            <a:r>
              <a:rPr lang="en-US" sz="800" dirty="0"/>
              <a:t>  </a:t>
            </a:r>
            <a:r>
              <a:rPr lang="en-US" dirty="0"/>
              <a:t>0.40</a:t>
            </a:r>
            <a:r>
              <a:rPr lang="en-US" sz="800" dirty="0"/>
              <a:t>  </a:t>
            </a:r>
            <a:r>
              <a:rPr lang="fa-IR" sz="900" dirty="0"/>
              <a:t>╳</a:t>
            </a:r>
            <a:r>
              <a:rPr lang="en-US" sz="900" dirty="0"/>
              <a:t>   </a:t>
            </a:r>
            <a:r>
              <a:rPr lang="en-US" dirty="0"/>
              <a:t>0.48 ≈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0.08</a:t>
            </a:r>
            <a:endParaRPr lang="en-EE" sz="14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2586184-8858-B568-DE10-14FBB7B5A6DE}"/>
              </a:ext>
            </a:extLst>
          </p:cNvPr>
          <p:cNvSpPr/>
          <p:nvPr/>
        </p:nvSpPr>
        <p:spPr>
          <a:xfrm>
            <a:off x="914400" y="2387600"/>
            <a:ext cx="774700" cy="1536700"/>
          </a:xfrm>
          <a:prstGeom prst="frame">
            <a:avLst>
              <a:gd name="adj1" fmla="val 766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8037253-18AA-F11C-0936-01AAFF965265}"/>
              </a:ext>
            </a:extLst>
          </p:cNvPr>
          <p:cNvSpPr/>
          <p:nvPr/>
        </p:nvSpPr>
        <p:spPr>
          <a:xfrm>
            <a:off x="3022600" y="2387600"/>
            <a:ext cx="774700" cy="1536700"/>
          </a:xfrm>
          <a:prstGeom prst="frame">
            <a:avLst>
              <a:gd name="adj1" fmla="val 766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5E51D-4BEE-4CA8-06AA-AD34DD7FE7D7}"/>
              </a:ext>
            </a:extLst>
          </p:cNvPr>
          <p:cNvSpPr txBox="1"/>
          <p:nvPr/>
        </p:nvSpPr>
        <p:spPr>
          <a:xfrm>
            <a:off x="6096000" y="4295169"/>
            <a:ext cx="417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</a:t>
            </a:r>
            <a:r>
              <a:rPr lang="en-GB" dirty="0"/>
              <a:t> (AUS wins final) = 0.08 +0.09 </a:t>
            </a:r>
            <a:r>
              <a:rPr lang="en-US" dirty="0"/>
              <a:t>≈ </a:t>
            </a:r>
            <a:r>
              <a:rPr lang="en-US" sz="2800" dirty="0"/>
              <a:t>0.17</a:t>
            </a:r>
            <a:r>
              <a:rPr lang="en-GB" dirty="0"/>
              <a:t> 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8767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4" grpId="0"/>
      <p:bldP spid="17" grpId="0"/>
      <p:bldP spid="18" grpId="0" animBg="1"/>
      <p:bldP spid="18" grpId="1" animBg="1"/>
      <p:bldP spid="19" grpId="0" animBg="1"/>
      <p:bldP spid="19" grpId="1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20" r="4" b="13734"/>
          <a:stretch/>
        </p:blipFill>
        <p:spPr>
          <a:xfrm>
            <a:off x="2608536" y="522238"/>
            <a:ext cx="6974928" cy="5813524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5581</TotalTime>
  <Words>346</Words>
  <Application>Microsoft Macintosh PowerPoint</Application>
  <PresentationFormat>Widescreen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__coFoBrilliantFont_744ae2</vt:lpstr>
      <vt:lpstr>Aptos</vt:lpstr>
      <vt:lpstr>Aptos Display</vt:lpstr>
      <vt:lpstr>Arial</vt:lpstr>
      <vt:lpstr>CoFo Brilliant</vt:lpstr>
      <vt:lpstr>KaTeX_AMS</vt:lpstr>
      <vt:lpstr>KaTeX_Main</vt:lpstr>
      <vt:lpstr>Roboto</vt:lpstr>
      <vt:lpstr>Office Theme</vt:lpstr>
      <vt:lpstr>وابستگی و استقلال</vt:lpstr>
      <vt:lpstr>PowerPoint Presentation</vt:lpstr>
      <vt:lpstr>رویدادهای مستقل                 Independent Events </vt:lpstr>
      <vt:lpstr>PowerPoint Presentation</vt:lpstr>
      <vt:lpstr>رویدادهای وابسته                 Independent Events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39</cp:revision>
  <dcterms:created xsi:type="dcterms:W3CDTF">2024-11-14T17:21:55Z</dcterms:created>
  <dcterms:modified xsi:type="dcterms:W3CDTF">2025-01-30T17:07:36Z</dcterms:modified>
</cp:coreProperties>
</file>