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64" r:id="rId3"/>
    <p:sldId id="265" r:id="rId4"/>
    <p:sldId id="266" r:id="rId5"/>
    <p:sldId id="267" r:id="rId6"/>
    <p:sldId id="268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44"/>
    <p:restoredTop sz="94558"/>
  </p:normalViewPr>
  <p:slideViewPr>
    <p:cSldViewPr snapToGrid="0">
      <p:cViewPr varScale="1">
        <p:scale>
          <a:sx n="84" d="100"/>
          <a:sy n="84" d="100"/>
        </p:scale>
        <p:origin x="184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97114-0730-C549-8775-022000231614}" type="datetimeFigureOut">
              <a:rPr lang="en-EE" smtClean="0"/>
              <a:t>17.01.2025</a:t>
            </a:fld>
            <a:endParaRPr lang="en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E9929-4663-9E4B-80F4-8F7DCE85EEA0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6647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E9929-4663-9E4B-80F4-8F7DCE85EEA0}" type="slidenum">
              <a:rPr lang="en-EE" smtClean="0"/>
              <a:t>1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180185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17.01.2025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87896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17.01.2025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65798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17.01.2025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4284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17.01.2025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84934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17.01.2025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06926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17.01.2025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4569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17.01.2025</a:t>
            </a:fld>
            <a:endParaRPr lang="en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1725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17.01.2025</a:t>
            </a:fld>
            <a:endParaRPr lang="en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42623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17.01.2025</a:t>
            </a:fld>
            <a:endParaRPr lang="en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15766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17.01.2025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22267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17.01.2025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79904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6BA7478-A19A-9540-9A96-0C096A7C5D2F}" type="datetimeFigureOut">
              <a:rPr lang="en-EE" smtClean="0"/>
              <a:t>17.01.2025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020102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6" Type="http://schemas.openxmlformats.org/officeDocument/2006/relationships/image" Target="../media/image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A3171-FD04-01F0-D7AA-96A371FA0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9574" y="843107"/>
            <a:ext cx="4474869" cy="3566160"/>
          </a:xfrm>
        </p:spPr>
        <p:txBody>
          <a:bodyPr anchor="b"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sz="3200" b="0" i="0" dirty="0">
                <a:effectLst/>
                <a:latin typeface="Roboto" panose="02000000000000000000" pitchFamily="2" charset="0"/>
              </a:rPr>
              <a:t>رویدادهای ناسازگار</a:t>
            </a:r>
            <a:endParaRPr lang="en-EE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931F0-0BC9-6CF2-E581-31B43DD52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757" y="4600362"/>
            <a:ext cx="5193323" cy="1572768"/>
          </a:xfrm>
        </p:spPr>
        <p:txBody>
          <a:bodyPr>
            <a:normAutofit/>
          </a:bodyPr>
          <a:lstStyle/>
          <a:p>
            <a:pPr algn="l"/>
            <a:r>
              <a:rPr lang="en-GB" b="1" i="0" dirty="0">
                <a:effectLst/>
                <a:latin typeface="CoFo Brilliant"/>
              </a:rPr>
              <a:t>Mutually Exclusive Events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5ED2E5-4EB0-56EF-135C-4D723B9B8348}"/>
              </a:ext>
            </a:extLst>
          </p:cNvPr>
          <p:cNvSpPr txBox="1"/>
          <p:nvPr/>
        </p:nvSpPr>
        <p:spPr>
          <a:xfrm>
            <a:off x="1534510" y="1219199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فصل دوم – درس چهارم</a:t>
            </a:r>
            <a:endParaRPr lang="en-E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897BA-7716-F8B7-A96E-D40D0AFAF08C}"/>
              </a:ext>
            </a:extLst>
          </p:cNvPr>
          <p:cNvSpPr txBox="1"/>
          <p:nvPr/>
        </p:nvSpPr>
        <p:spPr>
          <a:xfrm>
            <a:off x="7669204" y="6293543"/>
            <a:ext cx="2456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نام فصل : </a:t>
            </a:r>
            <a:r>
              <a:rPr lang="fa-IR" b="0" i="0" dirty="0"/>
              <a:t>مقدمه ای بر احتمال</a:t>
            </a:r>
            <a:endParaRPr lang="en-GB" dirty="0"/>
          </a:p>
          <a:p>
            <a:pPr marL="0" algn="r" defTabSz="457200" rtl="1" eaLnBrk="1" latinLnBrk="0" hangingPunct="1"/>
            <a:endParaRPr lang="en-E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7BA73-FEEE-8CDC-5CCE-F4ACCAB13C05}"/>
              </a:ext>
            </a:extLst>
          </p:cNvPr>
          <p:cNvSpPr txBox="1"/>
          <p:nvPr/>
        </p:nvSpPr>
        <p:spPr>
          <a:xfrm>
            <a:off x="10373932" y="6298473"/>
            <a:ext cx="146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/>
              <a:t>دوره تحلیل داده</a:t>
            </a:r>
            <a:endParaRPr lang="en-EE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3DB5B8-F01E-7193-8857-5854BFE81E05}"/>
              </a:ext>
            </a:extLst>
          </p:cNvPr>
          <p:cNvSpPr txBox="1"/>
          <p:nvPr/>
        </p:nvSpPr>
        <p:spPr>
          <a:xfrm>
            <a:off x="414912" y="6378168"/>
            <a:ext cx="153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en-EE" dirty="0"/>
              <a:t>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AD403-D9EC-2E56-0052-5FD330DFB65F}"/>
              </a:ext>
            </a:extLst>
          </p:cNvPr>
          <p:cNvSpPr txBox="1"/>
          <p:nvPr/>
        </p:nvSpPr>
        <p:spPr>
          <a:xfrm>
            <a:off x="2289157" y="6368586"/>
            <a:ext cx="3737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dirty="0"/>
              <a:t>Chapter: </a:t>
            </a:r>
            <a:r>
              <a:rPr lang="en-GB" dirty="0"/>
              <a:t>Introduction to Probability</a:t>
            </a:r>
            <a:r>
              <a:rPr lang="en-EE" dirty="0"/>
              <a:t> </a:t>
            </a:r>
          </a:p>
        </p:txBody>
      </p:sp>
      <p:pic>
        <p:nvPicPr>
          <p:cNvPr id="11" name="Picture 10" descr="A logo on a black background&#10;&#10;Description automatically generated">
            <a:extLst>
              <a:ext uri="{FF2B5EF4-FFF2-40B4-BE49-F238E27FC236}">
                <a16:creationId xmlns:a16="http://schemas.microsoft.com/office/drawing/2014/main" id="{10A4E5C9-3ACB-4D76-D01F-CD6812496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957" y="-282493"/>
            <a:ext cx="7422986" cy="7422986"/>
          </a:xfrm>
          <a:prstGeom prst="rect">
            <a:avLst/>
          </a:prstGeom>
        </p:spPr>
      </p:pic>
      <p:pic>
        <p:nvPicPr>
          <p:cNvPr id="13" name="Picture 12" descr="A green and white logo&#10;&#10;AI-generated content may be incorrect.">
            <a:extLst>
              <a:ext uri="{FF2B5EF4-FFF2-40B4-BE49-F238E27FC236}">
                <a16:creationId xmlns:a16="http://schemas.microsoft.com/office/drawing/2014/main" id="{7F8CC7DB-120E-225F-6C8D-9ED1844D6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453" y="5960100"/>
            <a:ext cx="8255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6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9136A6-C05D-FEDF-0806-D88F41624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99160"/>
            <a:ext cx="5847703" cy="3248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Screen Recording 2025-01-17 at 11.44.06">
            <a:hlinkClick r:id="" action="ppaction://media"/>
            <a:extLst>
              <a:ext uri="{FF2B5EF4-FFF2-40B4-BE49-F238E27FC236}">
                <a16:creationId xmlns:a16="http://schemas.microsoft.com/office/drawing/2014/main" id="{C460E7D5-0257-C6AD-454F-B947CCC2BC6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096000" y="1155638"/>
            <a:ext cx="5613071" cy="3991517"/>
          </a:xfrm>
          <a:prstGeom prst="rect">
            <a:avLst/>
          </a:prstGeom>
        </p:spPr>
      </p:pic>
      <p:pic>
        <p:nvPicPr>
          <p:cNvPr id="14" name="Picture 13" descr="A logo on a black background&#10;&#10;Description automatically generated">
            <a:extLst>
              <a:ext uri="{FF2B5EF4-FFF2-40B4-BE49-F238E27FC236}">
                <a16:creationId xmlns:a16="http://schemas.microsoft.com/office/drawing/2014/main" id="{18E5E293-0FBC-42D9-E22F-8673A87178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79617" y="4473829"/>
            <a:ext cx="2712383" cy="271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698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football game&#10;&#10;AI-generated content may be incorrect.">
            <a:extLst>
              <a:ext uri="{FF2B5EF4-FFF2-40B4-BE49-F238E27FC236}">
                <a16:creationId xmlns:a16="http://schemas.microsoft.com/office/drawing/2014/main" id="{3F00FACB-C140-7354-42A8-42E4254B6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520" y="833967"/>
            <a:ext cx="4586232" cy="460480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football game&#10;&#10;AI-generated content may be incorrect.">
            <a:extLst>
              <a:ext uri="{FF2B5EF4-FFF2-40B4-BE49-F238E27FC236}">
                <a16:creationId xmlns:a16="http://schemas.microsoft.com/office/drawing/2014/main" id="{4DBEC758-867E-3A2F-0372-FF5E380AA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0532" y="833967"/>
            <a:ext cx="4576948" cy="4604800"/>
          </a:xfrm>
          <a:prstGeom prst="rect">
            <a:avLst/>
          </a:prstGeom>
        </p:spPr>
      </p:pic>
      <p:pic>
        <p:nvPicPr>
          <p:cNvPr id="8" name="Picture 7" descr="A logo on a black background&#10;&#10;Description automatically generated">
            <a:extLst>
              <a:ext uri="{FF2B5EF4-FFF2-40B4-BE49-F238E27FC236}">
                <a16:creationId xmlns:a16="http://schemas.microsoft.com/office/drawing/2014/main" id="{4B3903D0-E95D-1035-2086-EEB80B6D5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2065" y="4704132"/>
            <a:ext cx="2760399" cy="27603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B44480-5211-1386-0C4F-94D45E136196}"/>
              </a:ext>
            </a:extLst>
          </p:cNvPr>
          <p:cNvSpPr txBox="1"/>
          <p:nvPr/>
        </p:nvSpPr>
        <p:spPr>
          <a:xfrm>
            <a:off x="3577636" y="5801975"/>
            <a:ext cx="66720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آیا ممکن است تیم میزبان در یک مسابقه به صورت همزمان دقیقاً 0 یا دقیقاً 1 گل بزند؟</a:t>
            </a:r>
          </a:p>
          <a:p>
            <a:endParaRPr lang="en-E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FD088F-9821-E4BC-D00C-76AD1578796C}"/>
              </a:ext>
            </a:extLst>
          </p:cNvPr>
          <p:cNvSpPr txBox="1"/>
          <p:nvPr/>
        </p:nvSpPr>
        <p:spPr>
          <a:xfrm>
            <a:off x="2613202" y="5772988"/>
            <a:ext cx="6179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EE" sz="1800" dirty="0"/>
              <a:t>P(0 and 1)</a:t>
            </a:r>
          </a:p>
        </p:txBody>
      </p:sp>
    </p:spTree>
    <p:extLst>
      <p:ext uri="{BB962C8B-B14F-4D97-AF65-F5344CB8AC3E}">
        <p14:creationId xmlns:p14="http://schemas.microsoft.com/office/powerpoint/2010/main" val="266426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533ECE-D57A-6AEF-717D-449E78D05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0382" y="2826108"/>
            <a:ext cx="5273040" cy="558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9E1429-04D5-8E6C-A515-A0CB2DE9BFD9}"/>
              </a:ext>
            </a:extLst>
          </p:cNvPr>
          <p:cNvSpPr txBox="1"/>
          <p:nvPr/>
        </p:nvSpPr>
        <p:spPr>
          <a:xfrm>
            <a:off x="3108960" y="2251194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dirty="0"/>
              <a:t>P(0)= 0.24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122E94-268D-04A2-5D03-F46D1CEAD118}"/>
              </a:ext>
            </a:extLst>
          </p:cNvPr>
          <p:cNvSpPr txBox="1"/>
          <p:nvPr/>
        </p:nvSpPr>
        <p:spPr>
          <a:xfrm>
            <a:off x="4563746" y="2251194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dirty="0"/>
              <a:t>P(1)= 0.32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B5AB06-2DE1-E62C-65B4-05C4BA399543}"/>
              </a:ext>
            </a:extLst>
          </p:cNvPr>
          <p:cNvSpPr txBox="1"/>
          <p:nvPr/>
        </p:nvSpPr>
        <p:spPr>
          <a:xfrm>
            <a:off x="5154613" y="1217683"/>
            <a:ext cx="58176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800" dirty="0"/>
              <a:t>چقدر احتمال دارد که تیم میزبان ۰ یا ۱ گل بزند؟</a:t>
            </a:r>
          </a:p>
          <a:p>
            <a:endParaRPr lang="en-EE" sz="2800" dirty="0"/>
          </a:p>
        </p:txBody>
      </p:sp>
      <p:pic>
        <p:nvPicPr>
          <p:cNvPr id="9" name="Picture 8" descr="A logo on a black background&#10;&#10;Description automatically generated">
            <a:extLst>
              <a:ext uri="{FF2B5EF4-FFF2-40B4-BE49-F238E27FC236}">
                <a16:creationId xmlns:a16="http://schemas.microsoft.com/office/drawing/2014/main" id="{1C898948-4E6B-15E4-275E-6D9E82CA2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5785" y="4598027"/>
            <a:ext cx="2760399" cy="27603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6B3DB06-7780-1D29-434A-423A43CAA425}"/>
              </a:ext>
            </a:extLst>
          </p:cNvPr>
          <p:cNvSpPr txBox="1"/>
          <p:nvPr/>
        </p:nvSpPr>
        <p:spPr>
          <a:xfrm>
            <a:off x="3642360" y="1371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E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5E560B-8081-06C6-F878-DD110C6DC10B}"/>
              </a:ext>
            </a:extLst>
          </p:cNvPr>
          <p:cNvSpPr txBox="1"/>
          <p:nvPr/>
        </p:nvSpPr>
        <p:spPr>
          <a:xfrm>
            <a:off x="3459480" y="113827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EE" sz="2800" dirty="0"/>
              <a:t>P(0 or 1)</a:t>
            </a:r>
          </a:p>
        </p:txBody>
      </p:sp>
    </p:spTree>
    <p:extLst>
      <p:ext uri="{BB962C8B-B14F-4D97-AF65-F5344CB8AC3E}">
        <p14:creationId xmlns:p14="http://schemas.microsoft.com/office/powerpoint/2010/main" val="172118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5EE86-9319-C113-8297-B78819A4B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774065"/>
            <a:ext cx="10515600" cy="4351338"/>
          </a:xfrm>
        </p:spPr>
        <p:txBody>
          <a:bodyPr>
            <a:normAutofit/>
          </a:bodyPr>
          <a:lstStyle/>
          <a:p>
            <a:pPr algn="r" rtl="1"/>
            <a:r>
              <a:rPr lang="fa-IR" sz="2400" dirty="0"/>
              <a:t>زمانی که رویداد ناسازگار است</a:t>
            </a:r>
            <a:r>
              <a:rPr lang="en-US" sz="2400" dirty="0"/>
              <a:t>.</a:t>
            </a:r>
            <a:r>
              <a:rPr lang="fa-IR" sz="2400" dirty="0"/>
              <a:t> </a:t>
            </a:r>
            <a:r>
              <a:rPr lang="en-US" sz="2400" dirty="0"/>
              <a:t>   </a:t>
            </a:r>
            <a:r>
              <a:rPr lang="en-GB" sz="2400" dirty="0"/>
              <a:t>P(A or B)=P(A)+P(B) </a:t>
            </a:r>
            <a:endParaRPr lang="en-EE" sz="2400" dirty="0"/>
          </a:p>
        </p:txBody>
      </p:sp>
      <p:pic>
        <p:nvPicPr>
          <p:cNvPr id="5" name="Picture 4" descr="A screenshot of a football game&#10;&#10;AI-generated content may be incorrect.">
            <a:extLst>
              <a:ext uri="{FF2B5EF4-FFF2-40B4-BE49-F238E27FC236}">
                <a16:creationId xmlns:a16="http://schemas.microsoft.com/office/drawing/2014/main" id="{59827E45-095F-DB31-F4D7-5EA74B111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" y="896377"/>
            <a:ext cx="4632960" cy="5065245"/>
          </a:xfrm>
          <a:prstGeom prst="rect">
            <a:avLst/>
          </a:prstGeom>
        </p:spPr>
      </p:pic>
      <p:pic>
        <p:nvPicPr>
          <p:cNvPr id="8" name="Picture 7" descr="A logo on a black background&#10;&#10;Description automatically generated">
            <a:extLst>
              <a:ext uri="{FF2B5EF4-FFF2-40B4-BE49-F238E27FC236}">
                <a16:creationId xmlns:a16="http://schemas.microsoft.com/office/drawing/2014/main" id="{69A7D143-C68C-3C9B-EDDF-8126F5845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5785" y="4598027"/>
            <a:ext cx="2760399" cy="276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4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AF42D1-BBBD-57CB-AAB9-AB299064501C}"/>
              </a:ext>
            </a:extLst>
          </p:cNvPr>
          <p:cNvSpPr txBox="1"/>
          <p:nvPr/>
        </p:nvSpPr>
        <p:spPr>
          <a:xfrm>
            <a:off x="426720" y="1185595"/>
            <a:ext cx="11399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a-IR" sz="2400" dirty="0"/>
              <a:t>اگر تیم میزبان در 56 درصد مسابقات 0 یا 1 گل زده باشد، در چند درصد از مسابقات 2 گل یا بیشتر زده است؟</a:t>
            </a:r>
            <a:endParaRPr lang="en-EE" sz="2400" dirty="0"/>
          </a:p>
        </p:txBody>
      </p:sp>
      <p:pic>
        <p:nvPicPr>
          <p:cNvPr id="6" name="Picture 5" descr="A logo on a black background&#10;&#10;Description automatically generated">
            <a:extLst>
              <a:ext uri="{FF2B5EF4-FFF2-40B4-BE49-F238E27FC236}">
                <a16:creationId xmlns:a16="http://schemas.microsoft.com/office/drawing/2014/main" id="{E7B8A90E-65F9-7403-0698-1B5FCE76A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785" y="4598027"/>
            <a:ext cx="2760399" cy="2760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715AD2-C6FA-3A33-D8A8-D0D72040F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622" y="2870200"/>
            <a:ext cx="5273040" cy="558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8B65C6-C3D4-8BC1-65F1-9FED9F0C90B0}"/>
              </a:ext>
            </a:extLst>
          </p:cNvPr>
          <p:cNvSpPr txBox="1"/>
          <p:nvPr/>
        </p:nvSpPr>
        <p:spPr>
          <a:xfrm>
            <a:off x="1600200" y="2295286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dirty="0"/>
              <a:t>P(0)= 0.24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9C306A-4F37-E20F-5DBB-5C6FA61E13F1}"/>
              </a:ext>
            </a:extLst>
          </p:cNvPr>
          <p:cNvSpPr txBox="1"/>
          <p:nvPr/>
        </p:nvSpPr>
        <p:spPr>
          <a:xfrm>
            <a:off x="3054986" y="2295286"/>
            <a:ext cx="1181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dirty="0"/>
              <a:t>P(1)= 0.32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4A03C5-F2AB-F791-1DC9-8BD9335BB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622" y="2870200"/>
            <a:ext cx="5268912" cy="558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5B506EE-2631-11B0-F1FE-1B3EA79888E8}"/>
              </a:ext>
            </a:extLst>
          </p:cNvPr>
          <p:cNvSpPr txBox="1"/>
          <p:nvPr/>
        </p:nvSpPr>
        <p:spPr>
          <a:xfrm>
            <a:off x="4774828" y="2295286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dirty="0"/>
              <a:t>P(+2) = 0.44</a:t>
            </a:r>
          </a:p>
        </p:txBody>
      </p:sp>
    </p:spTree>
    <p:extLst>
      <p:ext uri="{BB962C8B-B14F-4D97-AF65-F5344CB8AC3E}">
        <p14:creationId xmlns:p14="http://schemas.microsoft.com/office/powerpoint/2010/main" val="139527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logo on a black background&#10;&#10;Description automatically generated">
            <a:extLst>
              <a:ext uri="{FF2B5EF4-FFF2-40B4-BE49-F238E27FC236}">
                <a16:creationId xmlns:a16="http://schemas.microsoft.com/office/drawing/2014/main" id="{7BC13269-5D0F-C353-472F-4F588ED12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797" y="-434893"/>
            <a:ext cx="7422986" cy="742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15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2370</TotalTime>
  <Words>143</Words>
  <Application>Microsoft Macintosh PowerPoint</Application>
  <PresentationFormat>Widescreen</PresentationFormat>
  <Paragraphs>19</Paragraphs>
  <Slides>7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CoFo Brilliant</vt:lpstr>
      <vt:lpstr>Roboto</vt:lpstr>
      <vt:lpstr>Office Theme</vt:lpstr>
      <vt:lpstr>رویدادهای ناسازگار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Mohammadhossein Bagheri</dc:creator>
  <cp:lastModifiedBy>Mohammadhossein Bagheri</cp:lastModifiedBy>
  <cp:revision>20</cp:revision>
  <dcterms:created xsi:type="dcterms:W3CDTF">2024-11-14T17:21:55Z</dcterms:created>
  <dcterms:modified xsi:type="dcterms:W3CDTF">2025-01-17T18:47:02Z</dcterms:modified>
</cp:coreProperties>
</file>