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4" r:id="rId3"/>
    <p:sldId id="265" r:id="rId4"/>
    <p:sldId id="266" r:id="rId5"/>
    <p:sldId id="267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558"/>
  </p:normalViewPr>
  <p:slideViewPr>
    <p:cSldViewPr snapToGrid="0">
      <p:cViewPr varScale="1">
        <p:scale>
          <a:sx n="109" d="100"/>
          <a:sy n="109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12.02.2025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از داده ها تا احتمالات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b="1" i="0" dirty="0">
                <a:effectLst/>
                <a:latin typeface="CoFo Brilliant"/>
              </a:rPr>
              <a:t>From Data to Probabilities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سوم – درس دوم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726911" y="6293543"/>
            <a:ext cx="23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پیش بینی با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Predicting with Probability</a:t>
            </a:r>
            <a:endParaRPr lang="en-GB" b="1" i="0" dirty="0">
              <a:effectLst/>
              <a:latin typeface="CoFo Brilliant"/>
            </a:endParaRPr>
          </a:p>
          <a:p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30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ight Triangle 1032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E03743C-A950-5B17-E26F-F9C99C30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03" y="786256"/>
            <a:ext cx="5312428" cy="342651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7B4D0E-9E50-3721-4A6E-F4096A0B8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86116" y="1165144"/>
            <a:ext cx="2813837" cy="2018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screenshot of a flight schedule&#10;&#10;AI-generated content may be incorrect.">
            <a:extLst>
              <a:ext uri="{FF2B5EF4-FFF2-40B4-BE49-F238E27FC236}">
                <a16:creationId xmlns:a16="http://schemas.microsoft.com/office/drawing/2014/main" id="{5DEFB8EE-F56D-59F4-9E44-708D93CFA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2" y="786256"/>
            <a:ext cx="5312427" cy="51997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70DEA-20C2-223F-0B7F-05A01B68F3D3}"/>
              </a:ext>
            </a:extLst>
          </p:cNvPr>
          <p:cNvSpPr txBox="1"/>
          <p:nvPr/>
        </p:nvSpPr>
        <p:spPr>
          <a:xfrm>
            <a:off x="2485186" y="204592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LAX to JFK</a:t>
            </a: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00CC2440-A18E-D7F0-FFD5-551A790319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9753" y="3940093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flight schedule&#10;&#10;AI-generated content may be incorrect.">
            <a:extLst>
              <a:ext uri="{FF2B5EF4-FFF2-40B4-BE49-F238E27FC236}">
                <a16:creationId xmlns:a16="http://schemas.microsoft.com/office/drawing/2014/main" id="{2F2AF3D8-2921-8F5F-8E31-433BA2BE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829" y="927100"/>
            <a:ext cx="3263900" cy="2387600"/>
          </a:xfrm>
          <a:prstGeom prst="rect">
            <a:avLst/>
          </a:prstGeom>
        </p:spPr>
      </p:pic>
      <p:pic>
        <p:nvPicPr>
          <p:cNvPr id="6" name="Picture 5" descr="A screenshot of a table&#10;&#10;AI-generated content may be incorrect.">
            <a:extLst>
              <a:ext uri="{FF2B5EF4-FFF2-40B4-BE49-F238E27FC236}">
                <a16:creationId xmlns:a16="http://schemas.microsoft.com/office/drawing/2014/main" id="{DC19254E-2E28-B961-F17F-F7E5B46FA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829" y="927101"/>
            <a:ext cx="4673600" cy="2616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FC2BFC-2829-715F-9938-65262DA56930}"/>
              </a:ext>
            </a:extLst>
          </p:cNvPr>
          <p:cNvSpPr txBox="1"/>
          <p:nvPr/>
        </p:nvSpPr>
        <p:spPr>
          <a:xfrm>
            <a:off x="45777" y="4061602"/>
            <a:ext cx="120228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2000" dirty="0"/>
              <a:t>فقط به این دلیل که شرکت هواپیمایی دلتا پروازهای بیشتری دارد، به این معنا نیست که شانس بهتری برای پرواز زودتر یا به</a:t>
            </a:r>
            <a:r>
              <a:rPr lang="en-US" sz="2000" dirty="0"/>
              <a:t> </a:t>
            </a:r>
            <a:r>
              <a:rPr lang="fa-IR" sz="2000" dirty="0"/>
              <a:t>‌موقع با </a:t>
            </a:r>
            <a:r>
              <a:rPr lang="fa-IR" sz="2000" dirty="0" err="1"/>
              <a:t>آن‌ها</a:t>
            </a:r>
            <a:r>
              <a:rPr lang="fa-IR" sz="2000" dirty="0"/>
              <a:t> داریم.</a:t>
            </a: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E37C3F53-548C-375A-3D40-3A2DF84E9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833" y="3543301"/>
            <a:ext cx="3597192" cy="35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1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82B986-FD6B-6592-2062-8FFDBCB54678}"/>
              </a:ext>
            </a:extLst>
          </p:cNvPr>
          <p:cNvSpPr txBox="1"/>
          <p:nvPr/>
        </p:nvSpPr>
        <p:spPr>
          <a:xfrm>
            <a:off x="3967843" y="16981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D703D-6D24-B0CB-D6A3-BE3FAFB67D00}"/>
              </a:ext>
            </a:extLst>
          </p:cNvPr>
          <p:cNvSpPr txBox="1"/>
          <p:nvPr/>
        </p:nvSpPr>
        <p:spPr>
          <a:xfrm>
            <a:off x="4183047" y="928730"/>
            <a:ext cx="71898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آنچه مهم است، نسبت این </a:t>
            </a:r>
            <a:r>
              <a:rPr lang="fa-IR" sz="2800" dirty="0" err="1"/>
              <a:t>پروازهاست</a:t>
            </a:r>
            <a:r>
              <a:rPr lang="fa-IR" sz="2800" dirty="0"/>
              <a:t>، نه صرفا تعداد </a:t>
            </a:r>
            <a:r>
              <a:rPr lang="fa-IR" sz="2800" dirty="0" err="1"/>
              <a:t>آن‌ها</a:t>
            </a:r>
            <a:r>
              <a:rPr lang="fa-IR" sz="2800" dirty="0"/>
              <a:t>.</a:t>
            </a:r>
          </a:p>
          <a:p>
            <a:pPr algn="r" rtl="1"/>
            <a:endParaRPr lang="en-E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E99FE-EE6C-1CCF-D2ED-2A004EB09318}"/>
              </a:ext>
            </a:extLst>
          </p:cNvPr>
          <p:cNvSpPr txBox="1"/>
          <p:nvPr/>
        </p:nvSpPr>
        <p:spPr>
          <a:xfrm>
            <a:off x="2207759" y="2543614"/>
            <a:ext cx="84058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a-IR" sz="3600" b="1" dirty="0">
                <a:solidFill>
                  <a:schemeClr val="accent2"/>
                </a:solidFill>
              </a:rPr>
              <a:t>احتمال</a:t>
            </a:r>
            <a:r>
              <a:rPr lang="fa-IR" sz="2800" dirty="0"/>
              <a:t> برابر است با تعداد </a:t>
            </a:r>
            <a:r>
              <a:rPr lang="fa-IR" sz="2800" dirty="0" err="1"/>
              <a:t>دفعاتی</a:t>
            </a:r>
            <a:r>
              <a:rPr lang="fa-IR" sz="2800" dirty="0"/>
              <a:t> که یک رویداد در یک مجموعه داده ظاهر </a:t>
            </a:r>
            <a:r>
              <a:rPr lang="fa-IR" sz="2800" dirty="0" err="1"/>
              <a:t>می‌شود</a:t>
            </a:r>
            <a:r>
              <a:rPr lang="fa-IR" sz="2800" dirty="0"/>
              <a:t>، تقسیم بر کل تعداد </a:t>
            </a:r>
            <a:r>
              <a:rPr lang="fa-IR" sz="2800" dirty="0" err="1"/>
              <a:t>رکوردها</a:t>
            </a:r>
            <a:r>
              <a:rPr lang="fa-IR" sz="2800" dirty="0"/>
              <a:t>.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F4CEFE4C-F69D-3C3A-2025-E2A0A0FA5788}"/>
              </a:ext>
            </a:extLst>
          </p:cNvPr>
          <p:cNvSpPr/>
          <p:nvPr/>
        </p:nvSpPr>
        <p:spPr>
          <a:xfrm>
            <a:off x="1567543" y="2067503"/>
            <a:ext cx="9805357" cy="209628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A75551D0-B0AD-9979-7542-B904073B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43" y="3532402"/>
            <a:ext cx="3646973" cy="36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2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30AAF-5DC8-D091-C83F-9CF4B88B0FFA}"/>
              </a:ext>
            </a:extLst>
          </p:cNvPr>
          <p:cNvSpPr txBox="1"/>
          <p:nvPr/>
        </p:nvSpPr>
        <p:spPr>
          <a:xfrm>
            <a:off x="2337634" y="979714"/>
            <a:ext cx="79112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dirty="0"/>
              <a:t>این جدول از احتمالات، </a:t>
            </a:r>
            <a:r>
              <a:rPr lang="fa-IR" sz="2800" dirty="0">
                <a:solidFill>
                  <a:schemeClr val="accent2"/>
                </a:solidFill>
              </a:rPr>
              <a:t>تابع جرم احتمال </a:t>
            </a:r>
            <a:r>
              <a:rPr lang="fa-IR" sz="2800" dirty="0"/>
              <a:t>یا </a:t>
            </a:r>
            <a:r>
              <a:rPr lang="fa-IR" sz="2800" dirty="0" err="1"/>
              <a:t>به‌اختصار</a:t>
            </a:r>
            <a:r>
              <a:rPr lang="fa-IR" sz="2800" dirty="0"/>
              <a:t> </a:t>
            </a:r>
            <a:r>
              <a:rPr lang="en-GB" sz="2800" dirty="0">
                <a:solidFill>
                  <a:schemeClr val="accent2"/>
                </a:solidFill>
              </a:rPr>
              <a:t>PMF</a:t>
            </a:r>
            <a:r>
              <a:rPr lang="fa-IR" sz="2800" dirty="0"/>
              <a:t> </a:t>
            </a:r>
            <a:r>
              <a:rPr lang="en-GB" sz="2800" dirty="0"/>
              <a:t> </a:t>
            </a:r>
            <a:r>
              <a:rPr lang="fa-IR" sz="2800" dirty="0"/>
              <a:t>است.</a:t>
            </a:r>
          </a:p>
          <a:p>
            <a:pPr marL="0" algn="r" defTabSz="457200" rtl="1" eaLnBrk="1" latinLnBrk="0" hangingPunct="1"/>
            <a:endParaRPr lang="en-EE" sz="28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5878CC-A040-2D62-19E9-B9248E044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128" y="1933821"/>
            <a:ext cx="5361214" cy="2377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AD3927-106F-F4E3-48E2-86F3E7480668}"/>
              </a:ext>
            </a:extLst>
          </p:cNvPr>
          <p:cNvSpPr txBox="1"/>
          <p:nvPr/>
        </p:nvSpPr>
        <p:spPr>
          <a:xfrm>
            <a:off x="4912691" y="4739514"/>
            <a:ext cx="6248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اگر همه چیز برابر باشد، کدام خط هوایی را انتخاب می کنید؟</a:t>
            </a:r>
            <a:endParaRPr lang="en-EE" sz="2400" dirty="0"/>
          </a:p>
        </p:txBody>
      </p:sp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90973CE-2A7B-3844-E7C1-DCC9F2CAD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027" y="1448599"/>
            <a:ext cx="3646973" cy="364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2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: Shape 2054">
            <a:extLst>
              <a:ext uri="{FF2B5EF4-FFF2-40B4-BE49-F238E27FC236}">
                <a16:creationId xmlns:a16="http://schemas.microsoft.com/office/drawing/2014/main" id="{D9C4A1E0-B30B-4F81-873C-F77710333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0"/>
            <a:ext cx="4901184" cy="4032504"/>
          </a:xfrm>
          <a:custGeom>
            <a:avLst/>
            <a:gdLst>
              <a:gd name="connsiteX0" fmla="*/ 0 w 4901184"/>
              <a:gd name="connsiteY0" fmla="*/ 0 h 4032504"/>
              <a:gd name="connsiteX1" fmla="*/ 4901184 w 4901184"/>
              <a:gd name="connsiteY1" fmla="*/ 0 h 4032504"/>
              <a:gd name="connsiteX2" fmla="*/ 4901184 w 4901184"/>
              <a:gd name="connsiteY2" fmla="*/ 3813911 h 4032504"/>
              <a:gd name="connsiteX3" fmla="*/ 4682591 w 4901184"/>
              <a:gd name="connsiteY3" fmla="*/ 4032504 h 4032504"/>
              <a:gd name="connsiteX4" fmla="*/ 218593 w 4901184"/>
              <a:gd name="connsiteY4" fmla="*/ 4032504 h 4032504"/>
              <a:gd name="connsiteX5" fmla="*/ 0 w 4901184"/>
              <a:gd name="connsiteY5" fmla="*/ 3813911 h 4032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4032504">
                <a:moveTo>
                  <a:pt x="0" y="0"/>
                </a:moveTo>
                <a:lnTo>
                  <a:pt x="4901184" y="0"/>
                </a:lnTo>
                <a:lnTo>
                  <a:pt x="4901184" y="3813911"/>
                </a:lnTo>
                <a:cubicBezTo>
                  <a:pt x="4901184" y="3934637"/>
                  <a:pt x="4803317" y="4032504"/>
                  <a:pt x="4682591" y="4032504"/>
                </a:cubicBezTo>
                <a:lnTo>
                  <a:pt x="218593" y="4032504"/>
                </a:lnTo>
                <a:cubicBezTo>
                  <a:pt x="97867" y="4032504"/>
                  <a:pt x="0" y="3934637"/>
                  <a:pt x="0" y="3813911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2884BC28-8C65-4886-B01A-667342EB7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-3"/>
            <a:ext cx="4572000" cy="3867912"/>
          </a:xfrm>
          <a:custGeom>
            <a:avLst/>
            <a:gdLst>
              <a:gd name="connsiteX0" fmla="*/ 0 w 4572000"/>
              <a:gd name="connsiteY0" fmla="*/ 0 h 3867912"/>
              <a:gd name="connsiteX1" fmla="*/ 4572000 w 4572000"/>
              <a:gd name="connsiteY1" fmla="*/ 0 h 3867912"/>
              <a:gd name="connsiteX2" fmla="*/ 4572000 w 4572000"/>
              <a:gd name="connsiteY2" fmla="*/ 3704966 h 3867912"/>
              <a:gd name="connsiteX3" fmla="*/ 4409054 w 4572000"/>
              <a:gd name="connsiteY3" fmla="*/ 3867912 h 3867912"/>
              <a:gd name="connsiteX4" fmla="*/ 162946 w 4572000"/>
              <a:gd name="connsiteY4" fmla="*/ 3867912 h 3867912"/>
              <a:gd name="connsiteX5" fmla="*/ 0 w 4572000"/>
              <a:gd name="connsiteY5" fmla="*/ 3704966 h 3867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2000" h="3867912">
                <a:moveTo>
                  <a:pt x="0" y="0"/>
                </a:moveTo>
                <a:lnTo>
                  <a:pt x="4572000" y="0"/>
                </a:lnTo>
                <a:lnTo>
                  <a:pt x="4572000" y="3704966"/>
                </a:lnTo>
                <a:cubicBezTo>
                  <a:pt x="4572000" y="3794959"/>
                  <a:pt x="4499047" y="3867912"/>
                  <a:pt x="4409054" y="3867912"/>
                </a:cubicBezTo>
                <a:lnTo>
                  <a:pt x="162946" y="3867912"/>
                </a:lnTo>
                <a:cubicBezTo>
                  <a:pt x="72953" y="3867912"/>
                  <a:pt x="0" y="3794959"/>
                  <a:pt x="0" y="370496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FC820FD-F8C0-4426-A38A-5B80A2E5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5498" y="4241249"/>
            <a:ext cx="4901184" cy="2616751"/>
          </a:xfrm>
          <a:custGeom>
            <a:avLst/>
            <a:gdLst>
              <a:gd name="connsiteX0" fmla="*/ 218593 w 4901184"/>
              <a:gd name="connsiteY0" fmla="*/ 0 h 2616751"/>
              <a:gd name="connsiteX1" fmla="*/ 4682591 w 4901184"/>
              <a:gd name="connsiteY1" fmla="*/ 0 h 2616751"/>
              <a:gd name="connsiteX2" fmla="*/ 4901184 w 4901184"/>
              <a:gd name="connsiteY2" fmla="*/ 218593 h 2616751"/>
              <a:gd name="connsiteX3" fmla="*/ 4901184 w 4901184"/>
              <a:gd name="connsiteY3" fmla="*/ 2616751 h 2616751"/>
              <a:gd name="connsiteX4" fmla="*/ 0 w 4901184"/>
              <a:gd name="connsiteY4" fmla="*/ 2616751 h 2616751"/>
              <a:gd name="connsiteX5" fmla="*/ 0 w 4901184"/>
              <a:gd name="connsiteY5" fmla="*/ 218593 h 2616751"/>
              <a:gd name="connsiteX6" fmla="*/ 218593 w 4901184"/>
              <a:gd name="connsiteY6" fmla="*/ 0 h 2616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1184" h="2616751">
                <a:moveTo>
                  <a:pt x="218593" y="0"/>
                </a:moveTo>
                <a:lnTo>
                  <a:pt x="4682591" y="0"/>
                </a:lnTo>
                <a:cubicBezTo>
                  <a:pt x="4803317" y="0"/>
                  <a:pt x="4901184" y="97867"/>
                  <a:pt x="4901184" y="218593"/>
                </a:cubicBezTo>
                <a:lnTo>
                  <a:pt x="4901184" y="2616751"/>
                </a:lnTo>
                <a:lnTo>
                  <a:pt x="0" y="2616751"/>
                </a:lnTo>
                <a:lnTo>
                  <a:pt x="0" y="218593"/>
                </a:lnTo>
                <a:cubicBezTo>
                  <a:pt x="0" y="97867"/>
                  <a:pt x="97867" y="0"/>
                  <a:pt x="218593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E1DAA296-54E3-4547-B36F-E8B35335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090" y="4405848"/>
            <a:ext cx="4572000" cy="2452159"/>
          </a:xfrm>
          <a:custGeom>
            <a:avLst/>
            <a:gdLst>
              <a:gd name="connsiteX0" fmla="*/ 162946 w 4572000"/>
              <a:gd name="connsiteY0" fmla="*/ 0 h 2452159"/>
              <a:gd name="connsiteX1" fmla="*/ 4409054 w 4572000"/>
              <a:gd name="connsiteY1" fmla="*/ 0 h 2452159"/>
              <a:gd name="connsiteX2" fmla="*/ 4572000 w 4572000"/>
              <a:gd name="connsiteY2" fmla="*/ 162946 h 2452159"/>
              <a:gd name="connsiteX3" fmla="*/ 4572000 w 4572000"/>
              <a:gd name="connsiteY3" fmla="*/ 2452159 h 2452159"/>
              <a:gd name="connsiteX4" fmla="*/ 0 w 4572000"/>
              <a:gd name="connsiteY4" fmla="*/ 2452159 h 2452159"/>
              <a:gd name="connsiteX5" fmla="*/ 0 w 4572000"/>
              <a:gd name="connsiteY5" fmla="*/ 162946 h 2452159"/>
              <a:gd name="connsiteX6" fmla="*/ 162946 w 4572000"/>
              <a:gd name="connsiteY6" fmla="*/ 0 h 2452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452159">
                <a:moveTo>
                  <a:pt x="162946" y="0"/>
                </a:moveTo>
                <a:lnTo>
                  <a:pt x="4409054" y="0"/>
                </a:lnTo>
                <a:cubicBezTo>
                  <a:pt x="4499047" y="0"/>
                  <a:pt x="4572000" y="72953"/>
                  <a:pt x="4572000" y="162946"/>
                </a:cubicBezTo>
                <a:lnTo>
                  <a:pt x="4572000" y="2452159"/>
                </a:lnTo>
                <a:lnTo>
                  <a:pt x="0" y="2452159"/>
                </a:lnTo>
                <a:lnTo>
                  <a:pt x="0" y="162946"/>
                </a:lnTo>
                <a:cubicBezTo>
                  <a:pt x="0" y="72953"/>
                  <a:pt x="72953" y="0"/>
                  <a:pt x="16294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494B0F-19B8-7CF3-8FCC-050A61A8B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1430" y="4725284"/>
            <a:ext cx="3087728" cy="170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397" y="643467"/>
            <a:ext cx="5115888" cy="51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4138</TotalTime>
  <Words>126</Words>
  <Application>Microsoft Macintosh PowerPoint</Application>
  <PresentationFormat>Widescreen</PresentationFormat>
  <Paragraphs>14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CoFo Brilliant</vt:lpstr>
      <vt:lpstr>Roboto</vt:lpstr>
      <vt:lpstr>Office Theme</vt:lpstr>
      <vt:lpstr>از داده ها تا احتمالات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30</cp:revision>
  <dcterms:created xsi:type="dcterms:W3CDTF">2024-11-14T17:21:55Z</dcterms:created>
  <dcterms:modified xsi:type="dcterms:W3CDTF">2025-02-12T19:24:31Z</dcterms:modified>
</cp:coreProperties>
</file>