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84C9"/>
    <a:srgbClr val="FFBC84"/>
    <a:srgbClr val="9EAE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/>
    <p:restoredTop sz="94558"/>
  </p:normalViewPr>
  <p:slideViewPr>
    <p:cSldViewPr snapToGrid="0">
      <p:cViewPr varScale="1">
        <p:scale>
          <a:sx n="121" d="100"/>
          <a:sy n="121" d="100"/>
        </p:scale>
        <p:origin x="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97114-0730-C549-8775-022000231614}" type="datetimeFigureOut">
              <a:rPr lang="en-EE" smtClean="0"/>
              <a:t>07.04.2025</a:t>
            </a:fld>
            <a:endParaRPr lang="en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E9929-4663-9E4B-80F4-8F7DCE85EEA0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6647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E9929-4663-9E4B-80F4-8F7DCE85EEA0}" type="slidenum">
              <a:rPr lang="en-EE" smtClean="0"/>
              <a:t>1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180185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E9929-4663-9E4B-80F4-8F7DCE85EEA0}" type="slidenum">
              <a:rPr lang="en-EE" smtClean="0"/>
              <a:t>2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274989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206F2-24F3-5526-11EA-661580496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5BEAA6-7D25-785B-BAA7-8F05BACE9B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4A1B3E-41A0-6640-2B00-BB739ED30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E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BC2D2-BC13-3214-0A77-D5BC93AA6C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E9929-4663-9E4B-80F4-8F7DCE85EEA0}" type="slidenum">
              <a:rPr lang="en-EE" smtClean="0"/>
              <a:t>3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00801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07.04.2025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7896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07.04.2025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65798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07.04.2025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4284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07.04.2025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4934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07.04.2025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6926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07.04.2025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569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07.04.2025</a:t>
            </a:fld>
            <a:endParaRPr lang="en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1725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07.04.2025</a:t>
            </a:fld>
            <a:endParaRPr lang="en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2623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07.04.2025</a:t>
            </a:fld>
            <a:endParaRPr lang="en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15766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07.04.2025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22267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07.04.2025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79904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6BA7478-A19A-9540-9A96-0C096A7C5D2F}" type="datetimeFigureOut">
              <a:rPr lang="en-EE" smtClean="0"/>
              <a:t>07.04.2025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20102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A3171-FD04-01F0-D7AA-96A371FA0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9574" y="803057"/>
            <a:ext cx="5200379" cy="3566160"/>
          </a:xfrm>
        </p:spPr>
        <p:txBody>
          <a:bodyPr anchor="b"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sz="4000" dirty="0"/>
              <a:t>پارادوکس سیمپسون</a:t>
            </a:r>
            <a:endParaRPr lang="en-EE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931F0-0BC9-6CF2-E581-31B43DD52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9366" y="4565563"/>
            <a:ext cx="5193323" cy="1572768"/>
          </a:xfrm>
        </p:spPr>
        <p:txBody>
          <a:bodyPr>
            <a:normAutofit/>
          </a:bodyPr>
          <a:lstStyle/>
          <a:p>
            <a:r>
              <a:rPr lang="en-GB" sz="2800" dirty="0"/>
              <a:t>Simpson's Paradox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ED2E5-4EB0-56EF-135C-4D723B9B8348}"/>
              </a:ext>
            </a:extLst>
          </p:cNvPr>
          <p:cNvSpPr txBox="1"/>
          <p:nvPr/>
        </p:nvSpPr>
        <p:spPr>
          <a:xfrm>
            <a:off x="1534510" y="1219199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فصل چهارم – درس هفتم</a:t>
            </a:r>
            <a:endParaRPr lang="en-E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897BA-7716-F8B7-A96E-D40D0AFAF08C}"/>
              </a:ext>
            </a:extLst>
          </p:cNvPr>
          <p:cNvSpPr txBox="1"/>
          <p:nvPr/>
        </p:nvSpPr>
        <p:spPr>
          <a:xfrm>
            <a:off x="7090583" y="6293543"/>
            <a:ext cx="303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نام فصل : ساخت مدل های </a:t>
            </a:r>
            <a:r>
              <a:rPr lang="fa-IR" dirty="0" err="1"/>
              <a:t>رگرسیونی</a:t>
            </a:r>
            <a:endParaRPr lang="en-E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7BA73-FEEE-8CDC-5CCE-F4ACCAB13C05}"/>
              </a:ext>
            </a:extLst>
          </p:cNvPr>
          <p:cNvSpPr txBox="1"/>
          <p:nvPr/>
        </p:nvSpPr>
        <p:spPr>
          <a:xfrm>
            <a:off x="10373932" y="6298473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/>
              <a:t>دوره تحلیل داده</a:t>
            </a:r>
            <a:endParaRPr lang="en-EE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DB5B8-F01E-7193-8857-5854BFE81E05}"/>
              </a:ext>
            </a:extLst>
          </p:cNvPr>
          <p:cNvSpPr txBox="1"/>
          <p:nvPr/>
        </p:nvSpPr>
        <p:spPr>
          <a:xfrm>
            <a:off x="414912" y="6378168"/>
            <a:ext cx="153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en-EE" dirty="0"/>
              <a:t>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AD403-D9EC-2E56-0052-5FD330DFB65F}"/>
              </a:ext>
            </a:extLst>
          </p:cNvPr>
          <p:cNvSpPr txBox="1"/>
          <p:nvPr/>
        </p:nvSpPr>
        <p:spPr>
          <a:xfrm>
            <a:off x="2289157" y="6368586"/>
            <a:ext cx="3960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Chapter: </a:t>
            </a:r>
            <a:r>
              <a:rPr lang="en-GB" sz="1800" b="0" i="0" dirty="0">
                <a:effectLst/>
                <a:latin typeface="Roboto" panose="02000000000000000000" pitchFamily="2" charset="0"/>
              </a:rPr>
              <a:t>Building Regression Models</a:t>
            </a:r>
            <a:endParaRPr lang="en-EE" dirty="0"/>
          </a:p>
        </p:txBody>
      </p:sp>
      <p:pic>
        <p:nvPicPr>
          <p:cNvPr id="11" name="Picture 10" descr="A logo on a black background&#10;&#10;Description automatically generated">
            <a:extLst>
              <a:ext uri="{FF2B5EF4-FFF2-40B4-BE49-F238E27FC236}">
                <a16:creationId xmlns:a16="http://schemas.microsoft.com/office/drawing/2014/main" id="{10A4E5C9-3ACB-4D76-D01F-CD6812496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957" y="0"/>
            <a:ext cx="7422986" cy="7422986"/>
          </a:xfrm>
          <a:prstGeom prst="rect">
            <a:avLst/>
          </a:prstGeom>
        </p:spPr>
      </p:pic>
      <p:pic>
        <p:nvPicPr>
          <p:cNvPr id="13" name="Picture 12" descr="A green and white logo&#10;&#10;AI-generated content may be incorrect.">
            <a:extLst>
              <a:ext uri="{FF2B5EF4-FFF2-40B4-BE49-F238E27FC236}">
                <a16:creationId xmlns:a16="http://schemas.microsoft.com/office/drawing/2014/main" id="{7F8CC7DB-120E-225F-6C8D-9ED1844D6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453" y="5960100"/>
            <a:ext cx="8255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6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790274F-5B20-3AAE-0E1E-EA5CED891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680"/>
            <a:ext cx="1219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09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79F9E-56E4-4236-3ADE-731FCBC41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green dots and numbers&#10;&#10;AI-generated content may be incorrect.">
            <a:extLst>
              <a:ext uri="{FF2B5EF4-FFF2-40B4-BE49-F238E27FC236}">
                <a16:creationId xmlns:a16="http://schemas.microsoft.com/office/drawing/2014/main" id="{7C2B8AB4-5BC4-0B41-6A3B-025DC09EA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36" y="589280"/>
            <a:ext cx="6299200" cy="5435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6814D0-9226-CCD0-30D5-32E58C380037}"/>
              </a:ext>
            </a:extLst>
          </p:cNvPr>
          <p:cNvSpPr txBox="1"/>
          <p:nvPr/>
        </p:nvSpPr>
        <p:spPr>
          <a:xfrm>
            <a:off x="7178564" y="843630"/>
            <a:ext cx="4700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fa-IR" dirty="0"/>
              <a:t>آیا باید انتظار داشته باشیم که شیب این خطوط </a:t>
            </a:r>
            <a:r>
              <a:rPr lang="fa-IR" dirty="0" err="1"/>
              <a:t>رگرسیون</a:t>
            </a:r>
            <a:r>
              <a:rPr lang="fa-IR" dirty="0"/>
              <a:t> برای هر سه نژاد منفی باشد؟</a:t>
            </a:r>
            <a:endParaRPr lang="en-EE" dirty="0"/>
          </a:p>
        </p:txBody>
      </p:sp>
      <p:pic>
        <p:nvPicPr>
          <p:cNvPr id="5" name="Picture 4" descr="A logo on a black background&#10;&#10;Description automatically generated">
            <a:extLst>
              <a:ext uri="{FF2B5EF4-FFF2-40B4-BE49-F238E27FC236}">
                <a16:creationId xmlns:a16="http://schemas.microsoft.com/office/drawing/2014/main" id="{10A5B1FC-54BC-959B-4050-EDFEFF381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8965" y="4255008"/>
            <a:ext cx="3167978" cy="316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creen Recording 2025-04-02 at 21.00.19">
            <a:hlinkClick r:id="" action="ppaction://media"/>
            <a:extLst>
              <a:ext uri="{FF2B5EF4-FFF2-40B4-BE49-F238E27FC236}">
                <a16:creationId xmlns:a16="http://schemas.microsoft.com/office/drawing/2014/main" id="{CD8AE186-435A-2592-68A2-367088FBBDC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68047" y="643466"/>
            <a:ext cx="5655905" cy="5571067"/>
          </a:xfrm>
          <a:prstGeom prst="rect">
            <a:avLst/>
          </a:prstGeom>
        </p:spPr>
      </p:pic>
      <p:pic>
        <p:nvPicPr>
          <p:cNvPr id="5" name="Picture 4" descr="A logo on a black background&#10;&#10;Description automatically generated">
            <a:extLst>
              <a:ext uri="{FF2B5EF4-FFF2-40B4-BE49-F238E27FC236}">
                <a16:creationId xmlns:a16="http://schemas.microsoft.com/office/drawing/2014/main" id="{8EA39FB7-9A9D-8086-54D2-3D957A93D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0309" y="487680"/>
            <a:ext cx="5252810" cy="525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0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623E99-D7CD-B2ED-F9AC-1831AD009313}"/>
              </a:ext>
            </a:extLst>
          </p:cNvPr>
          <p:cNvSpPr txBox="1"/>
          <p:nvPr/>
        </p:nvSpPr>
        <p:spPr>
          <a:xfrm>
            <a:off x="1954925" y="940022"/>
            <a:ext cx="84398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fa-IR" b="1" dirty="0">
                <a:solidFill>
                  <a:schemeClr val="accent2">
                    <a:lumMod val="75000"/>
                  </a:schemeClr>
                </a:solidFill>
              </a:rPr>
              <a:t>پارادوکس سیمپسون </a:t>
            </a:r>
            <a:r>
              <a:rPr lang="fa-IR" dirty="0"/>
              <a:t>به </a:t>
            </a:r>
            <a:r>
              <a:rPr lang="fa-IR" dirty="0" err="1"/>
              <a:t>پدیده‌ای</a:t>
            </a:r>
            <a:r>
              <a:rPr lang="fa-IR" dirty="0"/>
              <a:t> اشاره دارد که در آن ترکیب </a:t>
            </a:r>
            <a:r>
              <a:rPr lang="fa-IR" dirty="0" err="1"/>
              <a:t>گروه‌های</a:t>
            </a:r>
            <a:r>
              <a:rPr lang="fa-IR" dirty="0"/>
              <a:t> مختلف داده </a:t>
            </a:r>
            <a:r>
              <a:rPr lang="fa-IR" dirty="0" err="1"/>
              <a:t>می‌تواند</a:t>
            </a:r>
            <a:r>
              <a:rPr lang="fa-IR" dirty="0"/>
              <a:t> باعث شود روندهای جداگانه این </a:t>
            </a:r>
            <a:r>
              <a:rPr lang="fa-IR" dirty="0" err="1"/>
              <a:t>گروه‌ها</a:t>
            </a:r>
            <a:r>
              <a:rPr lang="fa-IR" dirty="0"/>
              <a:t> معکوس شده یا از بین بروند.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AF140FC3-8161-2D64-1915-FF0E8F15ACC1}"/>
              </a:ext>
            </a:extLst>
          </p:cNvPr>
          <p:cNvSpPr/>
          <p:nvPr/>
        </p:nvSpPr>
        <p:spPr>
          <a:xfrm>
            <a:off x="1702676" y="756745"/>
            <a:ext cx="8975834" cy="1030013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>
              <a:solidFill>
                <a:schemeClr val="tx1"/>
              </a:solidFill>
            </a:endParaRPr>
          </a:p>
        </p:txBody>
      </p:sp>
      <p:pic>
        <p:nvPicPr>
          <p:cNvPr id="7" name="Picture 6" descr="A logo on a black background&#10;&#10;Description automatically generated">
            <a:extLst>
              <a:ext uri="{FF2B5EF4-FFF2-40B4-BE49-F238E27FC236}">
                <a16:creationId xmlns:a16="http://schemas.microsoft.com/office/drawing/2014/main" id="{31010973-8F93-93B2-B895-D80BCE7E0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81" y="2548128"/>
            <a:ext cx="5521034" cy="552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10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4D3402CF-4155-B91E-7155-01CB77709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9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552" y="2777728"/>
            <a:ext cx="4743513" cy="397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graph with a line and a line&#10;&#10;AI-generated content may be incorrect.">
            <a:extLst>
              <a:ext uri="{FF2B5EF4-FFF2-40B4-BE49-F238E27FC236}">
                <a16:creationId xmlns:a16="http://schemas.microsoft.com/office/drawing/2014/main" id="{C3BCADE9-D6C3-6C4E-564A-2C4CB0A90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35" y="607822"/>
            <a:ext cx="6286500" cy="5422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3DECFA-52AD-7ABC-AC16-A5F291654E9F}"/>
              </a:ext>
            </a:extLst>
          </p:cNvPr>
          <p:cNvSpPr txBox="1"/>
          <p:nvPr/>
        </p:nvSpPr>
        <p:spPr>
          <a:xfrm>
            <a:off x="2773047" y="607822"/>
            <a:ext cx="147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dirty="0">
                <a:solidFill>
                  <a:srgbClr val="9EAE01"/>
                </a:solidFill>
              </a:rPr>
              <a:t>شیب خط : ۰.۳۹</a:t>
            </a:r>
            <a:endParaRPr lang="en-EE" dirty="0">
              <a:solidFill>
                <a:srgbClr val="9EAE01"/>
              </a:solidFill>
            </a:endParaRPr>
          </a:p>
        </p:txBody>
      </p:sp>
      <p:pic>
        <p:nvPicPr>
          <p:cNvPr id="7" name="Picture 6" descr="A logo on a black background&#10;&#10;Description automatically generated">
            <a:extLst>
              <a:ext uri="{FF2B5EF4-FFF2-40B4-BE49-F238E27FC236}">
                <a16:creationId xmlns:a16="http://schemas.microsoft.com/office/drawing/2014/main" id="{909C86C2-191A-0F5C-F449-D49D66723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4991" y="4596384"/>
            <a:ext cx="2412074" cy="241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8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colored dots and numbers&#10;&#10;AI-generated content may be incorrect.">
            <a:extLst>
              <a:ext uri="{FF2B5EF4-FFF2-40B4-BE49-F238E27FC236}">
                <a16:creationId xmlns:a16="http://schemas.microsoft.com/office/drawing/2014/main" id="{DB10E216-DA05-3F1B-7768-6A31B282A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501650"/>
            <a:ext cx="6299200" cy="585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BEDDC7-789C-089D-B612-4DB5B397388E}"/>
              </a:ext>
            </a:extLst>
          </p:cNvPr>
          <p:cNvSpPr txBox="1"/>
          <p:nvPr/>
        </p:nvSpPr>
        <p:spPr>
          <a:xfrm>
            <a:off x="5016375" y="501650"/>
            <a:ext cx="147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dirty="0">
                <a:solidFill>
                  <a:srgbClr val="9C84C9"/>
                </a:solidFill>
              </a:rPr>
              <a:t>شیب خط : ۰.۱۶</a:t>
            </a:r>
            <a:endParaRPr lang="en-EE" dirty="0">
              <a:solidFill>
                <a:srgbClr val="9C84C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FF37B4-5B35-13C8-944F-7DF0B8C02943}"/>
              </a:ext>
            </a:extLst>
          </p:cNvPr>
          <p:cNvSpPr txBox="1"/>
          <p:nvPr/>
        </p:nvSpPr>
        <p:spPr>
          <a:xfrm>
            <a:off x="6868703" y="501650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dirty="0">
                <a:solidFill>
                  <a:srgbClr val="FFBC84"/>
                </a:solidFill>
              </a:rPr>
              <a:t>شیب خط : ۰.۰۴ -</a:t>
            </a:r>
            <a:endParaRPr lang="en-EE" dirty="0">
              <a:solidFill>
                <a:srgbClr val="FFBC84"/>
              </a:solidFill>
            </a:endParaRPr>
          </a:p>
        </p:txBody>
      </p:sp>
      <p:pic>
        <p:nvPicPr>
          <p:cNvPr id="8" name="Picture 7" descr="A logo on a black background&#10;&#10;Description automatically generated">
            <a:extLst>
              <a:ext uri="{FF2B5EF4-FFF2-40B4-BE49-F238E27FC236}">
                <a16:creationId xmlns:a16="http://schemas.microsoft.com/office/drawing/2014/main" id="{7E6A8483-82AB-165A-FAB0-2F6D1D2B5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829" y="3230880"/>
            <a:ext cx="4301834" cy="430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0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logo on a black background&#10;&#10;Description automatically generated">
            <a:extLst>
              <a:ext uri="{FF2B5EF4-FFF2-40B4-BE49-F238E27FC236}">
                <a16:creationId xmlns:a16="http://schemas.microsoft.com/office/drawing/2014/main" id="{4DF02182-8CD5-4FAA-3CB6-6F04923CE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166" y="484632"/>
            <a:ext cx="5888737" cy="588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8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6619</TotalTime>
  <Words>86</Words>
  <Application>Microsoft Macintosh PowerPoint</Application>
  <PresentationFormat>Widescreen</PresentationFormat>
  <Paragraphs>15</Paragraphs>
  <Slides>8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Roboto</vt:lpstr>
      <vt:lpstr>Office Theme</vt:lpstr>
      <vt:lpstr>پارادوکس سیمپسون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Mohammadhossein Bagheri</dc:creator>
  <cp:lastModifiedBy>Mohammadhossein Bagheri</cp:lastModifiedBy>
  <cp:revision>46</cp:revision>
  <dcterms:created xsi:type="dcterms:W3CDTF">2024-11-14T17:21:55Z</dcterms:created>
  <dcterms:modified xsi:type="dcterms:W3CDTF">2025-04-07T19:41:19Z</dcterms:modified>
</cp:coreProperties>
</file>