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84C9"/>
    <a:srgbClr val="FFBC84"/>
    <a:srgbClr val="9EA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5"/>
    <p:restoredTop sz="94565"/>
  </p:normalViewPr>
  <p:slideViewPr>
    <p:cSldViewPr snapToGrid="0">
      <p:cViewPr varScale="1">
        <p:scale>
          <a:sx n="121" d="100"/>
          <a:sy n="121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14-0730-C549-8775-022000231614}" type="datetimeFigureOut">
              <a:rPr lang="en-EE" smtClean="0"/>
              <a:t>15.05.2025</a:t>
            </a:fld>
            <a:endParaRPr lang="en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9929-4663-9E4B-80F4-8F7DCE85EEA0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664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1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18018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15.05.2025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789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15.05.2025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6579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15.05.2025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428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15.05.2025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493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15.05.2025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692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15.05.2025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56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15.05.2025</a:t>
            </a:fld>
            <a:endParaRPr lang="en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172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15.05.2025</a:t>
            </a:fld>
            <a:endParaRPr lang="en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262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15.05.2025</a:t>
            </a:fld>
            <a:endParaRPr lang="en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1576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15.05.2025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226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15.05.2025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79904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6BA7478-A19A-9540-9A96-0C096A7C5D2F}" type="datetimeFigureOut">
              <a:rPr lang="en-EE" smtClean="0"/>
              <a:t>15.05.2025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2010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ov"/><Relationship Id="rId1" Type="http://schemas.microsoft.com/office/2007/relationships/media" Target="../media/media3.mov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A3171-FD04-01F0-D7AA-96A371FA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4318" y="647982"/>
            <a:ext cx="5200379" cy="3566160"/>
          </a:xfrm>
        </p:spPr>
        <p:txBody>
          <a:bodyPr anchor="b"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sz="4000" dirty="0"/>
              <a:t>تفسیر مدل</a:t>
            </a:r>
            <a:endParaRPr lang="en-E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931F0-0BC9-6CF2-E581-31B43DD5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51578" y="4554098"/>
            <a:ext cx="6785783" cy="1572768"/>
          </a:xfrm>
        </p:spPr>
        <p:txBody>
          <a:bodyPr>
            <a:normAutofit/>
          </a:bodyPr>
          <a:lstStyle/>
          <a:p>
            <a:r>
              <a:rPr lang="en-US" sz="2800" dirty="0"/>
              <a:t>Interpreting the Model </a:t>
            </a:r>
            <a:endParaRPr lang="en-GB" sz="28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ED2E5-4EB0-56EF-135C-4D723B9B8348}"/>
              </a:ext>
            </a:extLst>
          </p:cNvPr>
          <p:cNvSpPr txBox="1"/>
          <p:nvPr/>
        </p:nvSpPr>
        <p:spPr>
          <a:xfrm>
            <a:off x="1534510" y="1219199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فصل چهارم – درس چهاردهم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897BA-7716-F8B7-A96E-D40D0AFAF08C}"/>
              </a:ext>
            </a:extLst>
          </p:cNvPr>
          <p:cNvSpPr txBox="1"/>
          <p:nvPr/>
        </p:nvSpPr>
        <p:spPr>
          <a:xfrm>
            <a:off x="7090583" y="6293543"/>
            <a:ext cx="303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نام فصل : ساخت مدل های </a:t>
            </a:r>
            <a:r>
              <a:rPr lang="fa-IR" dirty="0" err="1"/>
              <a:t>رگرسیونی</a:t>
            </a:r>
            <a:endParaRPr lang="en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BA73-FEEE-8CDC-5CCE-F4ACCAB13C05}"/>
              </a:ext>
            </a:extLst>
          </p:cNvPr>
          <p:cNvSpPr txBox="1"/>
          <p:nvPr/>
        </p:nvSpPr>
        <p:spPr>
          <a:xfrm>
            <a:off x="10373932" y="6298473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/>
              <a:t>دوره تحلیل داده</a:t>
            </a:r>
            <a:endParaRPr lang="en-E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DB5B8-F01E-7193-8857-5854BFE81E05}"/>
              </a:ext>
            </a:extLst>
          </p:cNvPr>
          <p:cNvSpPr txBox="1"/>
          <p:nvPr/>
        </p:nvSpPr>
        <p:spPr>
          <a:xfrm>
            <a:off x="414912" y="6378168"/>
            <a:ext cx="153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AD403-D9EC-2E56-0052-5FD330DFB65F}"/>
              </a:ext>
            </a:extLst>
          </p:cNvPr>
          <p:cNvSpPr txBox="1"/>
          <p:nvPr/>
        </p:nvSpPr>
        <p:spPr>
          <a:xfrm>
            <a:off x="2289157" y="6368586"/>
            <a:ext cx="396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Chapter: </a:t>
            </a:r>
            <a:r>
              <a:rPr lang="en-GB" sz="1800" b="0" i="0" dirty="0">
                <a:effectLst/>
                <a:latin typeface="Roboto" panose="02000000000000000000" pitchFamily="2" charset="0"/>
              </a:rPr>
              <a:t>Building Regression Models</a:t>
            </a:r>
            <a:endParaRPr lang="en-EE" dirty="0"/>
          </a:p>
        </p:txBody>
      </p:sp>
      <p:pic>
        <p:nvPicPr>
          <p:cNvPr id="11" name="Picture 10" descr="A logo on a black background&#10;&#10;Description automatically generated">
            <a:extLst>
              <a:ext uri="{FF2B5EF4-FFF2-40B4-BE49-F238E27FC236}">
                <a16:creationId xmlns:a16="http://schemas.microsoft.com/office/drawing/2014/main" id="{10A4E5C9-3ACB-4D76-D01F-CD681249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957" y="0"/>
            <a:ext cx="7422986" cy="7422986"/>
          </a:xfrm>
          <a:prstGeom prst="rect">
            <a:avLst/>
          </a:prstGeom>
        </p:spPr>
      </p:pic>
      <p:pic>
        <p:nvPicPr>
          <p:cNvPr id="13" name="Picture 12" descr="A green and white logo&#10;&#10;AI-generated content may be incorrect.">
            <a:extLst>
              <a:ext uri="{FF2B5EF4-FFF2-40B4-BE49-F238E27FC236}">
                <a16:creationId xmlns:a16="http://schemas.microsoft.com/office/drawing/2014/main" id="{7F8CC7DB-120E-225F-6C8D-9ED1844D6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453" y="5960100"/>
            <a:ext cx="825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3673578-872C-87E6-9470-4522DEB04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77160"/>
            <a:ext cx="8361680" cy="418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91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7231809F-ADFC-00AB-08BC-C725B4E8F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1" y="718898"/>
            <a:ext cx="6315096" cy="5420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35AC1E-D18A-006B-430C-2AF9E5AA9D28}"/>
              </a:ext>
            </a:extLst>
          </p:cNvPr>
          <p:cNvSpPr txBox="1"/>
          <p:nvPr/>
        </p:nvSpPr>
        <p:spPr>
          <a:xfrm>
            <a:off x="5062943" y="2292294"/>
            <a:ext cx="1667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=110 +130 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E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0E82D-7F58-FBA4-F93B-4B6FA4C12DFD}"/>
              </a:ext>
            </a:extLst>
          </p:cNvPr>
          <p:cNvSpPr txBox="1"/>
          <p:nvPr/>
        </p:nvSpPr>
        <p:spPr>
          <a:xfrm>
            <a:off x="8012946" y="718898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>
                <a:cs typeface="+mj-cs"/>
              </a:rPr>
              <a:t>افزایش ۱۳۰ هزار دلاری به </a:t>
            </a:r>
            <a:r>
              <a:rPr lang="fa-IR" dirty="0" err="1">
                <a:cs typeface="+mj-cs"/>
              </a:rPr>
              <a:t>ازای</a:t>
            </a:r>
            <a:r>
              <a:rPr lang="fa-IR" dirty="0">
                <a:cs typeface="+mj-cs"/>
              </a:rPr>
              <a:t> هر اتاق اضافی</a:t>
            </a:r>
            <a:endParaRPr lang="en-EE" dirty="0"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96293-D8D9-0CFB-D937-D22C72A969E2}"/>
              </a:ext>
            </a:extLst>
          </p:cNvPr>
          <p:cNvSpPr txBox="1"/>
          <p:nvPr/>
        </p:nvSpPr>
        <p:spPr>
          <a:xfrm>
            <a:off x="6730387" y="1913281"/>
            <a:ext cx="54489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دلیل قیمت بیشتر در خانه های ۴ خوابه نسبت به ۳ خوابه این است که :</a:t>
            </a:r>
          </a:p>
          <a:p>
            <a:pPr marL="0" algn="r" defTabSz="457200" rtl="1" eaLnBrk="1" latinLnBrk="0" hangingPunct="1"/>
            <a:br>
              <a:rPr lang="fa-IR" dirty="0"/>
            </a:br>
            <a:r>
              <a:rPr lang="fa-IR" dirty="0"/>
              <a:t>۱- خانه های ۴ خوابه بزرگتر هستند </a:t>
            </a:r>
          </a:p>
          <a:p>
            <a:pPr marL="0" algn="r" defTabSz="457200" rtl="1" eaLnBrk="1" latinLnBrk="0" hangingPunct="1"/>
            <a:r>
              <a:rPr lang="fa-IR" dirty="0"/>
              <a:t>۲- خانه های ۴ سرویس های بهداشتی بیشتری دارند. </a:t>
            </a:r>
          </a:p>
          <a:p>
            <a:pPr marL="0" algn="r" defTabSz="457200" rtl="1" eaLnBrk="1" latinLnBrk="0" hangingPunct="1"/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2EDD67-4034-1C5A-4493-BA84BF4BEE41}"/>
              </a:ext>
            </a:extLst>
          </p:cNvPr>
          <p:cNvSpPr txBox="1"/>
          <p:nvPr/>
        </p:nvSpPr>
        <p:spPr>
          <a:xfrm>
            <a:off x="6952435" y="4395523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برای دیدن تاثیر تعداد اتاق ها ما باید بقیه متغیر ها را </a:t>
            </a:r>
            <a:r>
              <a:rPr lang="fa-IR" dirty="0">
                <a:solidFill>
                  <a:srgbClr val="FFC000"/>
                </a:solidFill>
              </a:rPr>
              <a:t>کنترل</a:t>
            </a:r>
            <a:r>
              <a:rPr lang="fa-IR" dirty="0"/>
              <a:t> کنیم </a:t>
            </a:r>
            <a:endParaRPr lang="en-EE" dirty="0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B2682B42-6880-61E8-1B2F-84645CF276C4}"/>
              </a:ext>
            </a:extLst>
          </p:cNvPr>
          <p:cNvSpPr/>
          <p:nvPr/>
        </p:nvSpPr>
        <p:spPr>
          <a:xfrm>
            <a:off x="7005006" y="4215659"/>
            <a:ext cx="5004896" cy="680021"/>
          </a:xfrm>
          <a:prstGeom prst="frame">
            <a:avLst>
              <a:gd name="adj1" fmla="val 689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E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4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BEC4-25A9-B773-6917-DE364BC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/>
              <a:t>متغیر کنترلی                               </a:t>
            </a:r>
            <a:r>
              <a:rPr lang="en-US" dirty="0"/>
              <a:t>Control Variable</a:t>
            </a:r>
            <a:r>
              <a:rPr lang="fa-IR" dirty="0"/>
              <a:t>    </a:t>
            </a:r>
            <a:endParaRPr lang="en-EE" dirty="0"/>
          </a:p>
        </p:txBody>
      </p:sp>
      <p:pic>
        <p:nvPicPr>
          <p:cNvPr id="5" name="Picture 4" descr="A graph with blue lines and numbers&#10;&#10;AI-generated content may be incorrect.">
            <a:extLst>
              <a:ext uri="{FF2B5EF4-FFF2-40B4-BE49-F238E27FC236}">
                <a16:creationId xmlns:a16="http://schemas.microsoft.com/office/drawing/2014/main" id="{9666D75C-D90C-5863-B83D-7E33EEB82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75" y="1422400"/>
            <a:ext cx="4902429" cy="528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EE0AC5-3A4D-3124-4DB1-7849CA390CF6}"/>
              </a:ext>
            </a:extLst>
          </p:cNvPr>
          <p:cNvSpPr txBox="1"/>
          <p:nvPr/>
        </p:nvSpPr>
        <p:spPr>
          <a:xfrm>
            <a:off x="3352800" y="1422400"/>
            <a:ext cx="150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b="1" dirty="0">
                <a:solidFill>
                  <a:schemeClr val="bg1"/>
                </a:solidFill>
                <a:cs typeface="Calibri" panose="020F0502020204030204" pitchFamily="34" charset="0"/>
              </a:rPr>
              <a:t>2 Bathrooms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394FE7-A0AD-30E9-4371-CF5141B52D82}"/>
              </a:ext>
            </a:extLst>
          </p:cNvPr>
          <p:cNvSpPr txBox="1"/>
          <p:nvPr/>
        </p:nvSpPr>
        <p:spPr>
          <a:xfrm>
            <a:off x="6004560" y="2082800"/>
            <a:ext cx="556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ضریب منفی نشان می دهد که با ثابت بودن سایر </a:t>
            </a:r>
            <a:r>
              <a:rPr lang="fa-IR" dirty="0" err="1"/>
              <a:t>متغیرها</a:t>
            </a:r>
            <a:r>
              <a:rPr lang="fa-IR" dirty="0"/>
              <a:t> (مساحت و سرویس بهداشتی) قیمت خانه به </a:t>
            </a:r>
            <a:r>
              <a:rPr lang="fa-IR" dirty="0" err="1"/>
              <a:t>ازای</a:t>
            </a:r>
            <a:r>
              <a:rPr lang="fa-IR" dirty="0"/>
              <a:t> هر اتاق اضافی کاهش می باید.  </a:t>
            </a:r>
            <a:endParaRPr lang="en-EE" dirty="0"/>
          </a:p>
        </p:txBody>
      </p:sp>
      <p:pic>
        <p:nvPicPr>
          <p:cNvPr id="3" name="Picture 2" descr="A logo on a black background&#10;&#10;Description automatically generated">
            <a:extLst>
              <a:ext uri="{FF2B5EF4-FFF2-40B4-BE49-F238E27FC236}">
                <a16:creationId xmlns:a16="http://schemas.microsoft.com/office/drawing/2014/main" id="{12A8D91F-37CC-55FC-3C64-EE2FF6B70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295" y="4318338"/>
            <a:ext cx="3104647" cy="310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9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creen Recording 2025-05-14 at 00.46.05">
            <a:hlinkClick r:id="" action="ppaction://media"/>
            <a:extLst>
              <a:ext uri="{FF2B5EF4-FFF2-40B4-BE49-F238E27FC236}">
                <a16:creationId xmlns:a16="http://schemas.microsoft.com/office/drawing/2014/main" id="{30422BD7-B7DD-43B4-106D-A780665B4DB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7910" y="568960"/>
            <a:ext cx="5176590" cy="5990590"/>
          </a:xfrm>
          <a:prstGeom prst="rect">
            <a:avLst/>
          </a:prstGeom>
        </p:spPr>
      </p:pic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6167268C-70EF-F292-DBB7-DDEBDFA83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2295" y="4318338"/>
            <a:ext cx="3104647" cy="310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6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8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creen Recording 2025-05-14 at 00.59.30">
            <a:hlinkClick r:id="" action="ppaction://media"/>
            <a:extLst>
              <a:ext uri="{FF2B5EF4-FFF2-40B4-BE49-F238E27FC236}">
                <a16:creationId xmlns:a16="http://schemas.microsoft.com/office/drawing/2014/main" id="{41CF8532-8F3E-1D42-AB04-C3AA03ABC01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90853" y="957738"/>
            <a:ext cx="5810294" cy="4942523"/>
          </a:xfrm>
          <a:prstGeom prst="rect">
            <a:avLst/>
          </a:prstGeom>
        </p:spPr>
      </p:pic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7D26D244-08FF-72A1-43D0-1D631DC42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2295" y="4318338"/>
            <a:ext cx="3104647" cy="310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8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1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creen Recording 2025-05-14 at 01.14.13">
            <a:hlinkClick r:id="" action="ppaction://media"/>
            <a:extLst>
              <a:ext uri="{FF2B5EF4-FFF2-40B4-BE49-F238E27FC236}">
                <a16:creationId xmlns:a16="http://schemas.microsoft.com/office/drawing/2014/main" id="{557B5D23-B66B-6EE8-28F9-57B87D02972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86258" y="622458"/>
            <a:ext cx="5419483" cy="56130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B418A-BC34-A042-18C2-7D4BD5160467}"/>
              </a:ext>
            </a:extLst>
          </p:cNvPr>
          <p:cNvSpPr txBox="1"/>
          <p:nvPr/>
        </p:nvSpPr>
        <p:spPr>
          <a:xfrm>
            <a:off x="6930887" y="622458"/>
            <a:ext cx="143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b="1" dirty="0">
                <a:solidFill>
                  <a:schemeClr val="bg1"/>
                </a:solidFill>
                <a:cs typeface="Calibri" panose="020F0502020204030204" pitchFamily="34" charset="0"/>
              </a:rPr>
              <a:t>3 Bedrooms</a:t>
            </a:r>
          </a:p>
        </p:txBody>
      </p:sp>
      <p:pic>
        <p:nvPicPr>
          <p:cNvPr id="3" name="Picture 2" descr="A logo on a black background&#10;&#10;Description automatically generated">
            <a:extLst>
              <a:ext uri="{FF2B5EF4-FFF2-40B4-BE49-F238E27FC236}">
                <a16:creationId xmlns:a16="http://schemas.microsoft.com/office/drawing/2014/main" id="{B9EFA678-19C4-535C-FFFE-58F8A6DCB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2295" y="4318338"/>
            <a:ext cx="3104647" cy="310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8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B479C0F-82CD-FFBA-84DD-561328BA3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78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11268</TotalTime>
  <Words>127</Words>
  <Application>Microsoft Macintosh PowerPoint</Application>
  <PresentationFormat>Widescreen</PresentationFormat>
  <Paragraphs>18</Paragraphs>
  <Slides>8</Slides>
  <Notes>1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Roboto</vt:lpstr>
      <vt:lpstr>Times New Roman</vt:lpstr>
      <vt:lpstr>Office Theme</vt:lpstr>
      <vt:lpstr>تفسیر مدل</vt:lpstr>
      <vt:lpstr>PowerPoint Presentation</vt:lpstr>
      <vt:lpstr>PowerPoint Presentation</vt:lpstr>
      <vt:lpstr>متغیر کنترلی                               Control Variable  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Mohammadhossein Bagheri</dc:creator>
  <cp:lastModifiedBy>Farzaneh Zareei</cp:lastModifiedBy>
  <cp:revision>75</cp:revision>
  <dcterms:created xsi:type="dcterms:W3CDTF">2024-11-14T17:21:55Z</dcterms:created>
  <dcterms:modified xsi:type="dcterms:W3CDTF">2025-05-15T20:15:48Z</dcterms:modified>
</cp:coreProperties>
</file>