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84C9"/>
    <a:srgbClr val="FFBC84"/>
    <a:srgbClr val="9EAE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413"/>
    <p:restoredTop sz="94574"/>
  </p:normalViewPr>
  <p:slideViewPr>
    <p:cSldViewPr snapToGrid="0">
      <p:cViewPr>
        <p:scale>
          <a:sx n="62" d="100"/>
          <a:sy n="62" d="100"/>
        </p:scale>
        <p:origin x="1032" y="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05.05.2025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044" y="665653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4000" dirty="0"/>
              <a:t>ارزیابی مدل </a:t>
            </a:r>
            <a:r>
              <a:rPr lang="fa-IR" sz="4000" dirty="0" err="1"/>
              <a:t>رگرسیونی</a:t>
            </a:r>
            <a:endParaRPr lang="en-E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051578" y="4554098"/>
            <a:ext cx="6785783" cy="1572768"/>
          </a:xfrm>
        </p:spPr>
        <p:txBody>
          <a:bodyPr>
            <a:normAutofit/>
          </a:bodyPr>
          <a:lstStyle/>
          <a:p>
            <a:r>
              <a:rPr lang="en-GB" sz="2800" dirty="0"/>
              <a:t>Assess the </a:t>
            </a:r>
            <a:r>
              <a:rPr lang="en-US" sz="2800" dirty="0"/>
              <a:t>Regression </a:t>
            </a:r>
            <a:r>
              <a:rPr lang="en-GB" sz="2800" dirty="0"/>
              <a:t>Model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چهارم – درس یازدهم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090583" y="6293543"/>
            <a:ext cx="3034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ساخت مدل های </a:t>
            </a:r>
            <a:r>
              <a:rPr lang="fa-IR" dirty="0" err="1"/>
              <a:t>رگرسیونی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960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Building Regression Models</a:t>
            </a:r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0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7250-A0B1-603A-2EDF-479C9EEA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85" y="587863"/>
            <a:ext cx="10515600" cy="1325563"/>
          </a:xfrm>
        </p:spPr>
        <p:txBody>
          <a:bodyPr>
            <a:normAutofit fontScale="90000"/>
          </a:bodyPr>
          <a:lstStyle/>
          <a:p>
            <a:pPr algn="r" rtl="1">
              <a:spcBef>
                <a:spcPts val="375"/>
              </a:spcBef>
              <a:spcAft>
                <a:spcPts val="375"/>
              </a:spcAft>
            </a:pPr>
            <a:r>
              <a:rPr lang="fa-IR" b="0" i="0" dirty="0">
                <a:effectLst/>
                <a:latin typeface="Roboto" panose="02000000000000000000" pitchFamily="2" charset="0"/>
              </a:rPr>
              <a:t>هزینه یک خانه چقدر باید باشد؟</a:t>
            </a:r>
            <a:br>
              <a:rPr lang="fa-IR" b="0" i="0" dirty="0">
                <a:effectLst/>
                <a:latin typeface="Roboto" panose="02000000000000000000" pitchFamily="2" charset="0"/>
              </a:rPr>
            </a:br>
            <a:br>
              <a:rPr lang="fa-IR" dirty="0"/>
            </a:br>
            <a:endParaRPr lang="en-E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EE4BEE-2828-E2D9-8BFF-BAEA3F46E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31028"/>
            <a:ext cx="7053943" cy="3526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FA604B-639D-9DCE-8C34-CEE6ED9EE625}"/>
              </a:ext>
            </a:extLst>
          </p:cNvPr>
          <p:cNvSpPr txBox="1"/>
          <p:nvPr/>
        </p:nvSpPr>
        <p:spPr>
          <a:xfrm>
            <a:off x="519464" y="1260562"/>
            <a:ext cx="1835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y = -42 + 0.28x</a:t>
            </a:r>
            <a:r>
              <a:rPr lang="en-GB" sz="1200" dirty="0"/>
              <a:t>1</a:t>
            </a:r>
            <a:endParaRPr lang="en-EE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68A28-20B7-F253-6B26-72C5AC26E4D5}"/>
              </a:ext>
            </a:extLst>
          </p:cNvPr>
          <p:cNvSpPr txBox="1"/>
          <p:nvPr/>
        </p:nvSpPr>
        <p:spPr>
          <a:xfrm>
            <a:off x="494137" y="1933261"/>
            <a:ext cx="2871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y = -344 + 0.22x</a:t>
            </a:r>
            <a:r>
              <a:rPr lang="en-GB" sz="1200" dirty="0"/>
              <a:t>1 </a:t>
            </a:r>
            <a:r>
              <a:rPr lang="en-GB" sz="2000" dirty="0"/>
              <a:t>+ 0.87x</a:t>
            </a:r>
            <a:r>
              <a:rPr lang="en-GB" sz="1200" dirty="0"/>
              <a:t>2</a:t>
            </a:r>
            <a:endParaRPr lang="en-EE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F64240-0E9B-07D0-E610-F89415ECCDB5}"/>
              </a:ext>
            </a:extLst>
          </p:cNvPr>
          <p:cNvSpPr txBox="1"/>
          <p:nvPr/>
        </p:nvSpPr>
        <p:spPr>
          <a:xfrm>
            <a:off x="6515240" y="1275951"/>
            <a:ext cx="4876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اگر مساحت خانه </a:t>
            </a:r>
            <a:r>
              <a:rPr lang="en-GB" b="0" i="0" dirty="0">
                <a:effectLst/>
                <a:latin typeface="KaTeX_Main"/>
              </a:rPr>
              <a:t>1830ft2</a:t>
            </a:r>
            <a:r>
              <a:rPr lang="fa-IR" b="0" i="0" dirty="0">
                <a:effectLst/>
                <a:latin typeface="KaTeX_Main"/>
              </a:rPr>
              <a:t> </a:t>
            </a:r>
            <a:r>
              <a:rPr lang="fa-IR" dirty="0">
                <a:latin typeface="KaTeX_Main"/>
              </a:rPr>
              <a:t>باشد </a:t>
            </a:r>
            <a:r>
              <a:rPr lang="en-EE" b="0" i="0" dirty="0">
                <a:effectLst/>
                <a:latin typeface="Arial" panose="020B0604020202020204" pitchFamily="34" charset="0"/>
              </a:rPr>
              <a:t>،</a:t>
            </a:r>
            <a:r>
              <a:rPr lang="fa-IR" b="0" i="0" dirty="0">
                <a:effectLst/>
                <a:latin typeface="Arial" panose="020B0604020202020204" pitchFamily="34" charset="0"/>
              </a:rPr>
              <a:t> قیمت خانه چقدر باید باشد ؟</a:t>
            </a:r>
            <a:r>
              <a:rPr lang="fa-IR" dirty="0">
                <a:latin typeface="KaTeX_Main"/>
              </a:rPr>
              <a:t> 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928E01-F32A-66DF-012A-C87C83C34953}"/>
              </a:ext>
            </a:extLst>
          </p:cNvPr>
          <p:cNvSpPr txBox="1"/>
          <p:nvPr/>
        </p:nvSpPr>
        <p:spPr>
          <a:xfrm>
            <a:off x="4791596" y="1964039"/>
            <a:ext cx="665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اگر بدانیم قیمت متوسط کد های پستی خانه </a:t>
            </a:r>
            <a:r>
              <a:rPr lang="en-GB" dirty="0"/>
              <a:t>$470k</a:t>
            </a:r>
            <a:r>
              <a:rPr lang="fa-IR" dirty="0"/>
              <a:t> است</a:t>
            </a:r>
            <a:r>
              <a:rPr lang="en-EE" b="0" i="0" dirty="0">
                <a:effectLst/>
                <a:latin typeface="Arial" panose="020B0604020202020204" pitchFamily="34" charset="0"/>
              </a:rPr>
              <a:t> ،</a:t>
            </a:r>
            <a:r>
              <a:rPr lang="fa-IR" b="0" i="0" dirty="0">
                <a:effectLst/>
                <a:latin typeface="Arial" panose="020B0604020202020204" pitchFamily="34" charset="0"/>
              </a:rPr>
              <a:t> قیمت خانه چقدر باید باشد ؟</a:t>
            </a:r>
            <a:r>
              <a:rPr lang="fa-IR" dirty="0"/>
              <a:t> </a:t>
            </a:r>
            <a:endParaRPr lang="en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EFBC6E-F683-7F55-142E-1C79296B3DAD}"/>
              </a:ext>
            </a:extLst>
          </p:cNvPr>
          <p:cNvSpPr txBox="1"/>
          <p:nvPr/>
        </p:nvSpPr>
        <p:spPr>
          <a:xfrm>
            <a:off x="2355223" y="1260562"/>
            <a:ext cx="10102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EE" sz="2000" dirty="0"/>
              <a:t>≈</a:t>
            </a:r>
            <a:r>
              <a:rPr lang="fa-IR" sz="2000" dirty="0"/>
              <a:t> </a:t>
            </a:r>
            <a:r>
              <a:rPr lang="en-EE" sz="2000" dirty="0"/>
              <a:t>470.4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808F0A-46C3-F71E-926B-6CE7983D322A}"/>
              </a:ext>
            </a:extLst>
          </p:cNvPr>
          <p:cNvSpPr txBox="1"/>
          <p:nvPr/>
        </p:nvSpPr>
        <p:spPr>
          <a:xfrm>
            <a:off x="3208042" y="1959445"/>
            <a:ext cx="1146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EE" sz="2000" dirty="0"/>
              <a:t>≈</a:t>
            </a:r>
            <a:r>
              <a:rPr lang="fa-IR" sz="2000" dirty="0"/>
              <a:t> </a:t>
            </a:r>
            <a:r>
              <a:rPr lang="en-EE" sz="2000" dirty="0"/>
              <a:t>923.38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A66DB1-EE10-74F0-F8D9-1E971C2939D2}"/>
              </a:ext>
            </a:extLst>
          </p:cNvPr>
          <p:cNvSpPr txBox="1"/>
          <p:nvPr/>
        </p:nvSpPr>
        <p:spPr>
          <a:xfrm>
            <a:off x="519464" y="3098140"/>
            <a:ext cx="2084225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GB" sz="1200" dirty="0"/>
              <a:t>X</a:t>
            </a:r>
            <a:r>
              <a:rPr lang="en-GB" sz="1100" dirty="0"/>
              <a:t>1</a:t>
            </a:r>
            <a:r>
              <a:rPr lang="fa-IR" sz="900" dirty="0"/>
              <a:t> </a:t>
            </a:r>
            <a:r>
              <a:rPr lang="fa-IR" sz="1400" dirty="0"/>
              <a:t>مساحت</a:t>
            </a:r>
            <a:r>
              <a:rPr lang="fa-IR" sz="900" dirty="0"/>
              <a:t> </a:t>
            </a:r>
            <a:r>
              <a:rPr lang="fa-IR" sz="1200" dirty="0"/>
              <a:t>=</a:t>
            </a:r>
            <a:r>
              <a:rPr lang="fa-IR" sz="900" dirty="0"/>
              <a:t> </a:t>
            </a:r>
          </a:p>
          <a:p>
            <a:pPr marL="0" algn="l" defTabSz="457200" eaLnBrk="1" latinLnBrk="0" hangingPunct="1"/>
            <a:endParaRPr lang="fa-IR" sz="900" dirty="0"/>
          </a:p>
          <a:p>
            <a:pPr marL="0" algn="l" defTabSz="457200" eaLnBrk="1" latinLnBrk="0" hangingPunct="1"/>
            <a:r>
              <a:rPr lang="en-GB" sz="1200" dirty="0"/>
              <a:t>X</a:t>
            </a:r>
            <a:r>
              <a:rPr lang="en-GB" sz="1100" dirty="0"/>
              <a:t>2</a:t>
            </a:r>
            <a:r>
              <a:rPr lang="fa-IR" sz="900" dirty="0"/>
              <a:t> </a:t>
            </a:r>
            <a:r>
              <a:rPr lang="fa-IR" sz="1400" dirty="0"/>
              <a:t>قیمت متوسط کد های پستی </a:t>
            </a:r>
            <a:r>
              <a:rPr lang="fa-IR" sz="1100" dirty="0"/>
              <a:t>=</a:t>
            </a:r>
            <a:r>
              <a:rPr lang="fa-IR" sz="900" dirty="0"/>
              <a:t> </a:t>
            </a:r>
            <a:endParaRPr lang="en-EE" sz="1200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9B7C3B3A-6417-464A-5B1C-EFA2322BC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68" y="3977990"/>
            <a:ext cx="3836881" cy="38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6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6" grpId="0"/>
      <p:bldP spid="7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4-29 at 00.16.05">
            <a:hlinkClick r:id="" action="ppaction://media"/>
            <a:extLst>
              <a:ext uri="{FF2B5EF4-FFF2-40B4-BE49-F238E27FC236}">
                <a16:creationId xmlns:a16="http://schemas.microsoft.com/office/drawing/2014/main" id="{F8CA3DF2-87D0-8EBE-C6E7-E3723EDFBA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0993" y="307861"/>
            <a:ext cx="5009717" cy="6242277"/>
          </a:xfrm>
          <a:prstGeom prst="rect">
            <a:avLst/>
          </a:prstGeom>
        </p:spPr>
      </p:pic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B05E0250-C50A-AF6B-50A9-3F31A60B5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53568" y="3977990"/>
            <a:ext cx="3836881" cy="38368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93DE0D-FF4B-EF23-9C61-BDFAC9F06C13}"/>
              </a:ext>
            </a:extLst>
          </p:cNvPr>
          <p:cNvSpPr txBox="1"/>
          <p:nvPr/>
        </p:nvSpPr>
        <p:spPr>
          <a:xfrm>
            <a:off x="6656417" y="1077685"/>
            <a:ext cx="5054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کدام ترکیب از متغیر ها بهترین پیش بینی قیمت را به همراه دارد؟</a:t>
            </a:r>
            <a:endParaRPr lang="en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45AA04-192D-8E19-5D48-D00105328160}"/>
              </a:ext>
            </a:extLst>
          </p:cNvPr>
          <p:cNvSpPr txBox="1"/>
          <p:nvPr/>
        </p:nvSpPr>
        <p:spPr>
          <a:xfrm>
            <a:off x="5666014" y="2066172"/>
            <a:ext cx="6259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برای ارزیابی اینکه چگونه یک مدل </a:t>
            </a:r>
            <a:r>
              <a:rPr lang="fa-IR" dirty="0" err="1"/>
              <a:t>رگرسیون</a:t>
            </a:r>
            <a:r>
              <a:rPr lang="fa-IR" dirty="0"/>
              <a:t> خطی </a:t>
            </a:r>
            <a:r>
              <a:rPr lang="fa-IR" dirty="0" err="1"/>
              <a:t>چندگانه</a:t>
            </a:r>
            <a:r>
              <a:rPr lang="fa-IR" dirty="0"/>
              <a:t> داده ها را پیش بینی می کند، باید یک مدل پایه برای مقایسه با آن تعریف کنیم.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3612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14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8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7E3FBB-1B75-6408-BE41-FB9B2CC5E596}"/>
              </a:ext>
            </a:extLst>
          </p:cNvPr>
          <p:cNvSpPr txBox="1"/>
          <p:nvPr/>
        </p:nvSpPr>
        <p:spPr>
          <a:xfrm>
            <a:off x="7886399" y="876691"/>
            <a:ext cx="30700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بدون متغیر مستقل (مدل پایه)</a:t>
            </a:r>
            <a:endParaRPr lang="en-EE" sz="2400" dirty="0"/>
          </a:p>
        </p:txBody>
      </p:sp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id="{8484DAD9-3ACF-F7EF-31EB-31654E213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96" y="626124"/>
            <a:ext cx="4426549" cy="5605752"/>
          </a:xfrm>
          <a:prstGeom prst="rect">
            <a:avLst/>
          </a:prstGeom>
        </p:spPr>
      </p:pic>
      <p:pic>
        <p:nvPicPr>
          <p:cNvPr id="9" name="Picture 8" descr="A graph with orange dots&#10;&#10;AI-generated content may be incorrect.">
            <a:extLst>
              <a:ext uri="{FF2B5EF4-FFF2-40B4-BE49-F238E27FC236}">
                <a16:creationId xmlns:a16="http://schemas.microsoft.com/office/drawing/2014/main" id="{8037CEDC-EB9B-57BC-CE3B-F28732C6D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096" y="626124"/>
            <a:ext cx="4426549" cy="56057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ECE472E-9013-7C72-70C7-3B3E4881E68A}"/>
              </a:ext>
            </a:extLst>
          </p:cNvPr>
          <p:cNvSpPr txBox="1"/>
          <p:nvPr/>
        </p:nvSpPr>
        <p:spPr>
          <a:xfrm>
            <a:off x="8444245" y="1481435"/>
            <a:ext cx="2512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داشتن یک متغیر مستقل</a:t>
            </a:r>
            <a:endParaRPr lang="en-EE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10A085-BD16-A930-28FB-4D7355BB55A1}"/>
              </a:ext>
            </a:extLst>
          </p:cNvPr>
          <p:cNvSpPr txBox="1"/>
          <p:nvPr/>
        </p:nvSpPr>
        <p:spPr>
          <a:xfrm>
            <a:off x="6412278" y="2890158"/>
            <a:ext cx="4063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sz="2400" dirty="0"/>
              <a:t>میانگین </a:t>
            </a:r>
            <a:r>
              <a:rPr lang="fa-IR" sz="2400" dirty="0" err="1"/>
              <a:t>مربعات</a:t>
            </a:r>
            <a:r>
              <a:rPr lang="fa-IR" sz="2400" dirty="0"/>
              <a:t> خطا تقریبا نصف شد. </a:t>
            </a:r>
            <a:endParaRPr lang="en-EE" sz="2400" dirty="0"/>
          </a:p>
        </p:txBody>
      </p:sp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BC7D1F78-26F7-9CBA-F7F6-CF33B528A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68" y="3977990"/>
            <a:ext cx="3836881" cy="38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09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E5BDD-9D67-66D4-50AD-C0FFC503E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ضریب تعیین  </a:t>
            </a:r>
            <a:r>
              <a:rPr lang="en-US" dirty="0"/>
              <a:t> </a:t>
            </a:r>
            <a:r>
              <a:rPr lang="fa-IR" dirty="0"/>
              <a:t>  </a:t>
            </a:r>
            <a:r>
              <a:rPr lang="en-US" dirty="0"/>
              <a:t>      </a:t>
            </a:r>
            <a:r>
              <a:rPr lang="fa-IR" dirty="0"/>
              <a:t> </a:t>
            </a:r>
            <a:r>
              <a:rPr lang="en-US" dirty="0"/>
              <a:t>Coefficient of Determination </a:t>
            </a:r>
            <a:r>
              <a:rPr lang="fa-IR" dirty="0"/>
              <a:t>                     </a:t>
            </a:r>
            <a:endParaRPr lang="en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359824-6458-1EE1-87B6-C4B01431F3B3}"/>
                  </a:ext>
                </a:extLst>
              </p:cNvPr>
              <p:cNvSpPr txBox="1"/>
              <p:nvPr/>
            </p:nvSpPr>
            <p:spPr>
              <a:xfrm>
                <a:off x="9862457" y="1992086"/>
                <a:ext cx="8416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b="0" dirty="0">
                    <a:effectLst/>
                  </a:rPr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28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EE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359824-6458-1EE1-87B6-C4B01431F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2457" y="1992086"/>
                <a:ext cx="841641" cy="523220"/>
              </a:xfrm>
              <a:prstGeom prst="rect">
                <a:avLst/>
              </a:prstGeom>
              <a:blipFill>
                <a:blip r:embed="rId2"/>
                <a:stretch>
                  <a:fillRect l="-5970" t="-11628" b="-30233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B971193-804E-6FE4-70AB-D373A28E750A}"/>
              </a:ext>
            </a:extLst>
          </p:cNvPr>
          <p:cNvSpPr txBox="1"/>
          <p:nvPr/>
        </p:nvSpPr>
        <p:spPr>
          <a:xfrm>
            <a:off x="4049647" y="2069030"/>
            <a:ext cx="5812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درصد کاهش میانگین </a:t>
            </a:r>
            <a:r>
              <a:rPr lang="fa-IR" dirty="0" err="1"/>
              <a:t>مربعات</a:t>
            </a:r>
            <a:r>
              <a:rPr lang="fa-IR" dirty="0"/>
              <a:t> خطا (</a:t>
            </a:r>
            <a:r>
              <a:rPr lang="en-US" dirty="0"/>
              <a:t>MSE</a:t>
            </a:r>
            <a:r>
              <a:rPr lang="fa-IR" dirty="0"/>
              <a:t>) بین میانگین و </a:t>
            </a:r>
            <a:r>
              <a:rPr lang="fa-IR" dirty="0" err="1"/>
              <a:t>رگرسیون</a:t>
            </a:r>
            <a:r>
              <a:rPr lang="fa-IR" dirty="0"/>
              <a:t> خطی </a:t>
            </a:r>
            <a:endParaRPr lang="en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14527-9DBA-00BD-C409-24CD374FFC5C}"/>
                  </a:ext>
                </a:extLst>
              </p:cNvPr>
              <p:cNvSpPr txBox="1"/>
              <p:nvPr/>
            </p:nvSpPr>
            <p:spPr>
              <a:xfrm>
                <a:off x="5095726" y="2816704"/>
                <a:ext cx="2000548" cy="3934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EE" dirty="0"/>
                  <a:t>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E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13300−67600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133000</m:t>
                        </m:r>
                      </m:den>
                    </m:f>
                  </m:oMath>
                </a14:m>
                <a:r>
                  <a:rPr lang="en-EE" dirty="0"/>
                  <a:t> = 0.49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6014527-9DBA-00BD-C409-24CD374FFC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5726" y="2816704"/>
                <a:ext cx="2000548" cy="393441"/>
              </a:xfrm>
              <a:prstGeom prst="rect">
                <a:avLst/>
              </a:prstGeom>
              <a:blipFill>
                <a:blip r:embed="rId3"/>
                <a:stretch>
                  <a:fillRect l="-7595" t="-6250" r="-6329" b="-21875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7788FC-BC40-B19F-64A6-E23BA1C1707A}"/>
                  </a:ext>
                </a:extLst>
              </p:cNvPr>
              <p:cNvSpPr txBox="1"/>
              <p:nvPr/>
            </p:nvSpPr>
            <p:spPr>
              <a:xfrm>
                <a:off x="1246634" y="1992086"/>
                <a:ext cx="2259528" cy="5252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en-EE" dirty="0"/>
                  <a:t>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E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𝑚𝑜𝑑𝑒𝑙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𝑡h𝑒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𝑚𝑜𝑑𝑒</m:t>
                        </m:r>
                      </m:den>
                    </m:f>
                  </m:oMath>
                </a14:m>
                <a:endParaRPr lang="en-E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7788FC-BC40-B19F-64A6-E23BA1C17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634" y="1992086"/>
                <a:ext cx="2259528" cy="525272"/>
              </a:xfrm>
              <a:prstGeom prst="rect">
                <a:avLst/>
              </a:prstGeom>
              <a:blipFill>
                <a:blip r:embed="rId4"/>
                <a:stretch>
                  <a:fillRect l="-1685" b="-6977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851A0B-8DB9-EAAD-B9BA-006F07C8AE87}"/>
                  </a:ext>
                </a:extLst>
              </p:cNvPr>
              <p:cNvSpPr txBox="1"/>
              <p:nvPr/>
            </p:nvSpPr>
            <p:spPr>
              <a:xfrm>
                <a:off x="4596079" y="3888827"/>
                <a:ext cx="6108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algn="r" defTabSz="457200" rtl="1" eaLnBrk="1" latinLnBrk="0" hangingPunct="1"/>
                <a:r>
                  <a:rPr lang="fa-IR" dirty="0"/>
                  <a:t>برای مدلی که قیمت را به طور کامل پیش ‌بینی کرده باشد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8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a-IR" dirty="0"/>
                  <a:t> چه مقداری است؟</a:t>
                </a:r>
                <a:endParaRPr lang="en-E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851A0B-8DB9-EAAD-B9BA-006F07C8A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6079" y="3888827"/>
                <a:ext cx="6108019" cy="369332"/>
              </a:xfrm>
              <a:prstGeom prst="rect">
                <a:avLst/>
              </a:prstGeom>
              <a:blipFill>
                <a:blip r:embed="rId5"/>
                <a:stretch>
                  <a:fillRect t="-13333" r="-830" b="-23333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2CFBA8-C4BF-9A95-051C-6FB6048EE83B}"/>
                  </a:ext>
                </a:extLst>
              </p:cNvPr>
              <p:cNvSpPr txBox="1"/>
              <p:nvPr/>
            </p:nvSpPr>
            <p:spPr>
              <a:xfrm>
                <a:off x="3362695" y="3888827"/>
                <a:ext cx="8309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algn="l" defTabSz="457200" eaLnBrk="1" latinLnBrk="0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8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a-IR" dirty="0"/>
                  <a:t> = ۱</a:t>
                </a:r>
                <a:endParaRPr lang="en-E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D2CFBA8-C4BF-9A95-051C-6FB6048EE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95" y="3888827"/>
                <a:ext cx="830933" cy="369332"/>
              </a:xfrm>
              <a:prstGeom prst="rect">
                <a:avLst/>
              </a:prstGeom>
              <a:blipFill>
                <a:blip r:embed="rId6"/>
                <a:stretch>
                  <a:fillRect t="-13333" r="-4478" b="-23333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188997-D401-B66B-0211-26A71D40EC53}"/>
                  </a:ext>
                </a:extLst>
              </p:cNvPr>
              <p:cNvSpPr txBox="1"/>
              <p:nvPr/>
            </p:nvSpPr>
            <p:spPr>
              <a:xfrm>
                <a:off x="5480937" y="4475944"/>
                <a:ext cx="5223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:r>
                  <a:rPr lang="fa-IR" dirty="0"/>
                  <a:t>پس هر چقدر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800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1800" b="0" i="1" dirty="0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a-IR" dirty="0"/>
                  <a:t> بیشتر شود</a:t>
                </a:r>
                <a:r>
                  <a:rPr lang="en-EE" dirty="0">
                    <a:latin typeface="Arial" panose="020B0604020202020204" pitchFamily="34" charset="0"/>
                  </a:rPr>
                  <a:t>،</a:t>
                </a:r>
                <a:r>
                  <a:rPr lang="fa-IR" dirty="0"/>
                  <a:t> پیش بینی های ما بهبود پیدا میکند .  </a:t>
                </a:r>
                <a:endParaRPr lang="en-E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D188997-D401-B66B-0211-26A71D40E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937" y="4475944"/>
                <a:ext cx="5223161" cy="369332"/>
              </a:xfrm>
              <a:prstGeom prst="rect">
                <a:avLst/>
              </a:prstGeom>
              <a:blipFill>
                <a:blip r:embed="rId7"/>
                <a:stretch>
                  <a:fillRect t="-10000" r="-1214" b="-23333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8824542C-2C14-F47A-099E-DA696CF6C9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3568" y="3977990"/>
            <a:ext cx="3836881" cy="38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83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732FBC26-6B73-CD7A-A514-B1782711E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3568" y="3977990"/>
            <a:ext cx="3836881" cy="3836881"/>
          </a:xfrm>
          <a:prstGeom prst="rect">
            <a:avLst/>
          </a:prstGeom>
        </p:spPr>
      </p:pic>
      <p:pic>
        <p:nvPicPr>
          <p:cNvPr id="6" name="Screen Recording 2025-04-29 at 22.05.16">
            <a:hlinkClick r:id="" action="ppaction://media"/>
            <a:extLst>
              <a:ext uri="{FF2B5EF4-FFF2-40B4-BE49-F238E27FC236}">
                <a16:creationId xmlns:a16="http://schemas.microsoft.com/office/drawing/2014/main" id="{0B780DFE-8D4B-16EC-73AB-28AC8A4B065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3846764" y="586198"/>
            <a:ext cx="4498471" cy="568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60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716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26A88EA-33A2-5FAA-02F4-1A1DDCFB5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986" y="2017986"/>
            <a:ext cx="9680027" cy="484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98BBA1D9-F4E6-30C4-1C09-3EAC091E4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568" y="3977990"/>
            <a:ext cx="3836881" cy="383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864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9512</TotalTime>
  <Words>219</Words>
  <Application>Microsoft Macintosh PowerPoint</Application>
  <PresentationFormat>Widescreen</PresentationFormat>
  <Paragraphs>31</Paragraphs>
  <Slides>7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KaTeX_Main</vt:lpstr>
      <vt:lpstr>Roboto</vt:lpstr>
      <vt:lpstr>Office Theme</vt:lpstr>
      <vt:lpstr>ارزیابی مدل رگرسیونی</vt:lpstr>
      <vt:lpstr>هزینه یک خانه چقدر باید باشد؟  </vt:lpstr>
      <vt:lpstr>PowerPoint Presentation</vt:lpstr>
      <vt:lpstr>PowerPoint Presentation</vt:lpstr>
      <vt:lpstr>ضریب تعیین            Coefficient of Determination                  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Farzaneh Zareei</cp:lastModifiedBy>
  <cp:revision>65</cp:revision>
  <dcterms:created xsi:type="dcterms:W3CDTF">2024-11-14T17:21:55Z</dcterms:created>
  <dcterms:modified xsi:type="dcterms:W3CDTF">2025-05-05T16:42:33Z</dcterms:modified>
</cp:coreProperties>
</file>