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2" r:id="rId4"/>
    <p:sldId id="266" r:id="rId5"/>
    <p:sldId id="263" r:id="rId6"/>
    <p:sldId id="273" r:id="rId7"/>
    <p:sldId id="274" r:id="rId8"/>
    <p:sldId id="275" r:id="rId9"/>
    <p:sldId id="276" r:id="rId10"/>
    <p:sldId id="267" r:id="rId11"/>
    <p:sldId id="258" r:id="rId12"/>
    <p:sldId id="259" r:id="rId13"/>
    <p:sldId id="260" r:id="rId14"/>
    <p:sldId id="261" r:id="rId15"/>
    <p:sldId id="262" r:id="rId16"/>
    <p:sldId id="265" r:id="rId17"/>
    <p:sldId id="264" r:id="rId18"/>
    <p:sldId id="277" r:id="rId19"/>
    <p:sldId id="278" r:id="rId20"/>
    <p:sldId id="279" r:id="rId21"/>
    <p:sldId id="280" r:id="rId22"/>
    <p:sldId id="281" r:id="rId23"/>
    <p:sldId id="283" r:id="rId24"/>
    <p:sldId id="284" r:id="rId25"/>
    <p:sldId id="282"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24" autoAdjust="0"/>
  </p:normalViewPr>
  <p:slideViewPr>
    <p:cSldViewPr>
      <p:cViewPr varScale="1">
        <p:scale>
          <a:sx n="69" d="100"/>
          <a:sy n="69" d="100"/>
        </p:scale>
        <p:origin x="-1434" y="-102"/>
      </p:cViewPr>
      <p:guideLst>
        <p:guide orient="horz" pos="2160"/>
        <p:guide pos="2880"/>
      </p:guideLst>
    </p:cSldViewPr>
  </p:slideViewPr>
  <p:outlineViewPr>
    <p:cViewPr>
      <p:scale>
        <a:sx n="33" d="100"/>
        <a:sy n="33" d="100"/>
      </p:scale>
      <p:origin x="0" y="136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098B61-DCF6-42A5-8D8C-BD443F3050B5}"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098B61-DCF6-42A5-8D8C-BD443F3050B5}"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098B61-DCF6-42A5-8D8C-BD443F3050B5}"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098B61-DCF6-42A5-8D8C-BD443F3050B5}"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098B61-DCF6-42A5-8D8C-BD443F3050B5}"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098B61-DCF6-42A5-8D8C-BD443F3050B5}"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098B61-DCF6-42A5-8D8C-BD443F3050B5}"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098B61-DCF6-42A5-8D8C-BD443F3050B5}"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98B61-DCF6-42A5-8D8C-BD443F3050B5}"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098B61-DCF6-42A5-8D8C-BD443F3050B5}"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098B61-DCF6-42A5-8D8C-BD443F3050B5}"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79A0FC-2AD7-4199-970D-8AFDB839A5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98B61-DCF6-42A5-8D8C-BD443F3050B5}"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9A0FC-2AD7-4199-970D-8AFDB839A5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noAutofit/>
          </a:bodyPr>
          <a:lstStyle/>
          <a:p>
            <a:r>
              <a:rPr lang="fa-IR" sz="2400" dirty="0" smtClean="0"/>
              <a:t>یکی از آیاتی که درباره هوش انسان و قدرت‌های او اشاره دارد، آیه ۳۰ از سوره الرعد است: "فَأَمَّا الَّذِينَ آمَنُوا فَزَادَتْهُمْ هُدًى وَآمَنُوا بِالْقَوْلِ وَمِنْهُمْ مَنْ يَسْتَمِعُونَ إِلَى الْقَوْلِ ۖ فَأَنْظُرْ كَيْفَ يُوصَفُونَ" "پس امّا کسانی که ایمان آورده‌اند، هدایتشان افزونیافت و به کلمه ایمان آوردند؛ و برخی از آنان هستند که به کلمه گوش می‌دهند؛ پس ببین که چگونه توصیف می‌شوند."</a:t>
            </a:r>
            <a:br>
              <a:rPr lang="fa-IR" sz="2400" dirty="0" smtClean="0"/>
            </a:br>
            <a:r>
              <a:rPr lang="fa-IR" sz="2400" dirty="0" smtClean="0"/>
              <a:t/>
            </a:r>
            <a:br>
              <a:rPr lang="fa-IR" sz="2400" dirty="0" smtClean="0"/>
            </a:br>
            <a:endParaRPr lang="en-US" sz="2400" dirty="0"/>
          </a:p>
        </p:txBody>
      </p:sp>
      <p:sp>
        <p:nvSpPr>
          <p:cNvPr id="3" name="Subtitle 2"/>
          <p:cNvSpPr>
            <a:spLocks noGrp="1"/>
          </p:cNvSpPr>
          <p:nvPr>
            <p:ph type="subTitle" idx="1"/>
          </p:nvPr>
        </p:nvSpPr>
        <p:spPr>
          <a:xfrm>
            <a:off x="0" y="2895600"/>
            <a:ext cx="8686800" cy="3733800"/>
          </a:xfrm>
        </p:spPr>
        <p:txBody>
          <a:bodyPr>
            <a:normAutofit/>
          </a:bodyPr>
          <a:lstStyle/>
          <a:p>
            <a:r>
              <a:rPr lang="fa-IR" dirty="0" smtClean="0"/>
              <a:t>این آیه به اهمیت ایمان، هدایت و شناخت در افزایش قدرت و هوش انسان اشاره دارد. انسان با ایمان به کلمه و هدایت الهی، قدرت‌های خود را بیشتر کشف و توسعه می‌دهد و به سمت رشد و پیشرفت حرکت می‌کند.</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772400" cy="1362075"/>
          </a:xfrm>
        </p:spPr>
        <p:txBody>
          <a:bodyPr/>
          <a:lstStyle/>
          <a:p>
            <a:r>
              <a:rPr lang="en-US" dirty="0" smtClean="0"/>
              <a:t>CHAT GPT (OPEN AI)</a:t>
            </a:r>
            <a:endParaRPr lang="en-US" dirty="0"/>
          </a:p>
        </p:txBody>
      </p:sp>
      <p:sp>
        <p:nvSpPr>
          <p:cNvPr id="3" name="TextBox 2"/>
          <p:cNvSpPr txBox="1"/>
          <p:nvPr/>
        </p:nvSpPr>
        <p:spPr>
          <a:xfrm>
            <a:off x="762000" y="2057400"/>
            <a:ext cx="7848600" cy="400110"/>
          </a:xfrm>
          <a:prstGeom prst="rect">
            <a:avLst/>
          </a:prstGeom>
          <a:noFill/>
        </p:spPr>
        <p:txBody>
          <a:bodyPr wrap="square" rtlCol="0">
            <a:spAutoFit/>
          </a:bodyPr>
          <a:lstStyle/>
          <a:p>
            <a:pPr algn="r" rtl="1"/>
            <a:r>
              <a:rPr lang="en-US" sz="2000" b="1" dirty="0" err="1"/>
              <a:t>ChatGPT</a:t>
            </a:r>
            <a:r>
              <a:rPr lang="en-US" sz="2000" dirty="0"/>
              <a:t> </a:t>
            </a:r>
            <a:r>
              <a:rPr lang="ar-SA" sz="2000" dirty="0"/>
              <a:t>مخفف عبارت</a:t>
            </a:r>
            <a:r>
              <a:rPr lang="en-US" sz="2000" dirty="0"/>
              <a:t> “</a:t>
            </a:r>
            <a:r>
              <a:rPr lang="en-US" sz="2000" b="1" dirty="0"/>
              <a:t>Chat Generative Pre-trained </a:t>
            </a:r>
            <a:r>
              <a:rPr lang="en-US" sz="2000" dirty="0"/>
              <a:t>Transformer” </a:t>
            </a:r>
            <a:endParaRPr lang="fa-IR" sz="2000" dirty="0" smtClean="0"/>
          </a:p>
        </p:txBody>
      </p:sp>
      <p:pic>
        <p:nvPicPr>
          <p:cNvPr id="4" name="Picture 3" descr="images.jpg"/>
          <p:cNvPicPr>
            <a:picLocks noChangeAspect="1"/>
          </p:cNvPicPr>
          <p:nvPr/>
        </p:nvPicPr>
        <p:blipFill>
          <a:blip r:embed="rId2" cstate="print"/>
          <a:stretch>
            <a:fillRect/>
          </a:stretch>
        </p:blipFill>
        <p:spPr>
          <a:xfrm>
            <a:off x="0" y="2590800"/>
            <a:ext cx="9144000" cy="426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jpg"/>
          <p:cNvPicPr>
            <a:picLocks noChangeAspect="1"/>
          </p:cNvPicPr>
          <p:nvPr/>
        </p:nvPicPr>
        <p:blipFill>
          <a:blip r:embed="rId2" cstate="print"/>
          <a:stretch>
            <a:fillRect/>
          </a:stretch>
        </p:blipFill>
        <p:spPr>
          <a:xfrm>
            <a:off x="0" y="2514600"/>
            <a:ext cx="2743200" cy="4343400"/>
          </a:xfrm>
          <a:prstGeom prst="rect">
            <a:avLst/>
          </a:prstGeom>
        </p:spPr>
      </p:pic>
      <p:pic>
        <p:nvPicPr>
          <p:cNvPr id="7" name="Picture 6" descr="Untitled.jpg"/>
          <p:cNvPicPr>
            <a:picLocks noChangeAspect="1"/>
          </p:cNvPicPr>
          <p:nvPr/>
        </p:nvPicPr>
        <p:blipFill>
          <a:blip r:embed="rId3" cstate="print"/>
          <a:stretch>
            <a:fillRect/>
          </a:stretch>
        </p:blipFill>
        <p:spPr>
          <a:xfrm>
            <a:off x="3505200" y="2514600"/>
            <a:ext cx="5029200" cy="4343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43000"/>
          </a:xfrm>
        </p:spPr>
        <p:txBody>
          <a:bodyPr>
            <a:noAutofit/>
          </a:bodyPr>
          <a:lstStyle/>
          <a:p>
            <a:pPr rtl="1"/>
            <a:r>
              <a:rPr lang="fa-IR" sz="5400" dirty="0" smtClean="0"/>
              <a:t>انواع </a:t>
            </a:r>
            <a:r>
              <a:rPr lang="en-US" sz="5400" dirty="0" smtClean="0"/>
              <a:t>CHAT GPT</a:t>
            </a:r>
            <a:endParaRPr lang="en-US" sz="5400" dirty="0"/>
          </a:p>
        </p:txBody>
      </p:sp>
      <p:pic>
        <p:nvPicPr>
          <p:cNvPr id="3" name="Picture 2" descr="Untitled.jpg"/>
          <p:cNvPicPr>
            <a:picLocks noChangeAspect="1"/>
          </p:cNvPicPr>
          <p:nvPr/>
        </p:nvPicPr>
        <p:blipFill>
          <a:blip r:embed="rId2" cstate="print"/>
          <a:stretch>
            <a:fillRect/>
          </a:stretch>
        </p:blipFill>
        <p:spPr>
          <a:xfrm>
            <a:off x="0" y="2819400"/>
            <a:ext cx="9144000" cy="4038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8229600" cy="1143000"/>
          </a:xfrm>
        </p:spPr>
        <p:txBody>
          <a:bodyPr>
            <a:noAutofit/>
          </a:bodyPr>
          <a:lstStyle/>
          <a:p>
            <a:pPr algn="r" rtl="1"/>
            <a:r>
              <a:rPr lang="en-US" sz="2800" b="1" dirty="0" smtClean="0"/>
              <a:t>DALL·E</a:t>
            </a:r>
            <a:r>
              <a:rPr lang="fa-IR" sz="2800" dirty="0"/>
              <a:t>:</a:t>
            </a:r>
            <a:r>
              <a:rPr lang="en-US" sz="2800" dirty="0" smtClean="0"/>
              <a:t/>
            </a:r>
            <a:br>
              <a:rPr lang="en-US" sz="2800" dirty="0" smtClean="0"/>
            </a:br>
            <a:r>
              <a:rPr lang="fa-IR" sz="2800" dirty="0" smtClean="0"/>
              <a:t>این مدل قادر به تولید و ویرایش تصاویر با توجه به پیش‌نمایش زبان طبیعی است</a:t>
            </a:r>
            <a:br>
              <a:rPr lang="fa-IR" sz="2800" dirty="0" smtClean="0"/>
            </a:br>
            <a:r>
              <a:rPr lang="en-US" sz="2800" b="1" dirty="0" smtClean="0"/>
              <a:t>Whisper</a:t>
            </a:r>
            <a:r>
              <a:rPr lang="en-US" sz="2800" dirty="0" smtClean="0"/>
              <a:t>:</a:t>
            </a:r>
            <a:br>
              <a:rPr lang="en-US" sz="2800" dirty="0" smtClean="0"/>
            </a:br>
            <a:r>
              <a:rPr lang="fa-IR" sz="2800" dirty="0" smtClean="0"/>
              <a:t>این مدل قادر به تبدیل صدا به متن است</a:t>
            </a:r>
            <a:br>
              <a:rPr lang="fa-IR" sz="2800" dirty="0" smtClean="0"/>
            </a:br>
            <a:r>
              <a:rPr lang="en-US" sz="2800" b="1" dirty="0" smtClean="0"/>
              <a:t>Embeddings</a:t>
            </a:r>
            <a:r>
              <a:rPr lang="en-US" sz="2800" dirty="0" smtClean="0"/>
              <a:t>:</a:t>
            </a:r>
            <a:br>
              <a:rPr lang="en-US" sz="2800" dirty="0" smtClean="0"/>
            </a:br>
            <a:r>
              <a:rPr lang="fa-IR" sz="2800" dirty="0" smtClean="0"/>
              <a:t>مجموعه‌ای از مدل‌ها که متن را به یک فرم عددی تبدیل می‌کنند</a:t>
            </a:r>
            <a:br>
              <a:rPr lang="fa-IR" sz="2800" dirty="0" smtClean="0"/>
            </a:br>
            <a:r>
              <a:rPr lang="en-US" sz="2800" b="1" dirty="0" smtClean="0"/>
              <a:t>Moderation</a:t>
            </a:r>
            <a:r>
              <a:rPr lang="en-US" sz="2800" dirty="0" smtClean="0"/>
              <a:t>:</a:t>
            </a:r>
            <a:br>
              <a:rPr lang="en-US" sz="2800" dirty="0" smtClean="0"/>
            </a:br>
            <a:r>
              <a:rPr lang="fa-IR" sz="2800" dirty="0" smtClean="0"/>
              <a:t>مدلی که با تنظیم دقیق، قادر به تشخیص متن‌های حساس یا ناامن است</a:t>
            </a:r>
            <a:br>
              <a:rPr lang="fa-IR" sz="2800" dirty="0" smtClean="0"/>
            </a:br>
            <a:r>
              <a:rPr lang="fa-IR" sz="2800" b="1" dirty="0" smtClean="0"/>
              <a:t>مدل‌های دیگر</a:t>
            </a:r>
            <a:r>
              <a:rPr lang="fa-IR" sz="2800" dirty="0" smtClean="0"/>
              <a:t>:</a:t>
            </a:r>
            <a:br>
              <a:rPr lang="fa-IR" sz="2800" dirty="0" smtClean="0"/>
            </a:br>
            <a:r>
              <a:rPr lang="en-US" sz="2800" dirty="0" err="1" smtClean="0"/>
              <a:t>OpenAI</a:t>
            </a:r>
            <a:r>
              <a:rPr lang="en-US" sz="2800" dirty="0" smtClean="0"/>
              <a:t> </a:t>
            </a:r>
            <a:r>
              <a:rPr lang="fa-IR" sz="2800" dirty="0" smtClean="0"/>
              <a:t>مدل‌های دیگری نیز منتشر کرده است که شامل </a:t>
            </a:r>
            <a:r>
              <a:rPr lang="en-US" sz="2800" b="1" dirty="0" smtClean="0"/>
              <a:t>Point-E</a:t>
            </a:r>
            <a:r>
              <a:rPr lang="en-US" sz="2800" dirty="0" smtClean="0"/>
              <a:t>، </a:t>
            </a:r>
            <a:r>
              <a:rPr lang="en-US" sz="2800" b="1" dirty="0" smtClean="0"/>
              <a:t>Jukebox</a:t>
            </a:r>
            <a:r>
              <a:rPr lang="en-US" sz="2800" dirty="0" smtClean="0"/>
              <a:t> </a:t>
            </a:r>
            <a:r>
              <a:rPr lang="fa-IR" sz="2800" dirty="0" smtClean="0"/>
              <a:t>و </a:t>
            </a:r>
            <a:r>
              <a:rPr lang="en-US" sz="2800" b="1" dirty="0" smtClean="0"/>
              <a:t>CLIP</a:t>
            </a:r>
            <a:r>
              <a:rPr lang="en-US" sz="2800" dirty="0" smtClean="0"/>
              <a:t> </a:t>
            </a:r>
            <a:r>
              <a:rPr lang="fa-IR" sz="2800" dirty="0" smtClean="0"/>
              <a:t>می‌شوند</a:t>
            </a:r>
            <a:br>
              <a:rPr lang="fa-IR" sz="2800" dirty="0" smtClean="0"/>
            </a:br>
            <a:r>
              <a:rPr lang="fa-IR" sz="2800" dirty="0" smtClean="0"/>
              <a:t>برای مقایسه قابلیت‌ها، قیمت‌ها و به‌روزرسانی‌های مداوم مدل‌ها، به صفحه‌ی مدل‌ها در مستندات </a:t>
            </a:r>
            <a:r>
              <a:rPr lang="en-US" sz="2800" dirty="0" err="1" smtClean="0"/>
              <a:t>OpenAI</a:t>
            </a:r>
            <a:r>
              <a:rPr lang="en-US" sz="2800" dirty="0" smtClean="0"/>
              <a:t> </a:t>
            </a:r>
            <a:r>
              <a:rPr lang="fa-IR" sz="2800" dirty="0" smtClean="0"/>
              <a:t>مراجعه کنید</a:t>
            </a:r>
            <a:br>
              <a:rPr lang="fa-IR" sz="2800" dirty="0" smtClean="0"/>
            </a:b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1905000" cy="1143000"/>
          </a:xfrm>
        </p:spPr>
        <p:txBody>
          <a:bodyPr>
            <a:noAutofit/>
          </a:bodyPr>
          <a:lstStyle/>
          <a:p>
            <a:pPr algn="r" rtl="1"/>
            <a:r>
              <a:rPr lang="en-US" sz="3600" dirty="0" smtClean="0"/>
              <a:t>copilot</a:t>
            </a:r>
            <a:endParaRPr lang="en-US" sz="3600" dirty="0"/>
          </a:p>
        </p:txBody>
      </p:sp>
      <p:sp>
        <p:nvSpPr>
          <p:cNvPr id="3" name="Title 1"/>
          <p:cNvSpPr txBox="1">
            <a:spLocks/>
          </p:cNvSpPr>
          <p:nvPr/>
        </p:nvSpPr>
        <p:spPr>
          <a:xfrm>
            <a:off x="6477000" y="5715000"/>
            <a:ext cx="1905000" cy="1143000"/>
          </a:xfrm>
          <a:prstGeom prst="rect">
            <a:avLst/>
          </a:prstGeom>
        </p:spPr>
        <p:txBody>
          <a:bodyPr vert="horz" lIns="91440" tIns="45720" rIns="91440" bIns="45720" rtlCol="0" anchor="ctr">
            <a:no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lang="fa-IR" sz="3600" dirty="0" smtClean="0">
                <a:latin typeface="+mj-lt"/>
                <a:ea typeface="+mj-ea"/>
                <a:cs typeface="+mj-cs"/>
              </a:rPr>
              <a:t>کمک خلبان</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 name="Picture 3" descr="Untitled.jpg"/>
          <p:cNvPicPr>
            <a:picLocks noChangeAspect="1"/>
          </p:cNvPicPr>
          <p:nvPr/>
        </p:nvPicPr>
        <p:blipFill>
          <a:blip r:embed="rId2" cstate="print"/>
          <a:stretch>
            <a:fillRect/>
          </a:stretch>
        </p:blipFill>
        <p:spPr>
          <a:xfrm>
            <a:off x="5105400" y="2438400"/>
            <a:ext cx="4572000" cy="3429000"/>
          </a:xfrm>
          <a:prstGeom prst="rect">
            <a:avLst/>
          </a:prstGeom>
        </p:spPr>
      </p:pic>
      <p:pic>
        <p:nvPicPr>
          <p:cNvPr id="5" name="Picture 4" descr="Untitled.jpg"/>
          <p:cNvPicPr>
            <a:picLocks noChangeAspect="1"/>
          </p:cNvPicPr>
          <p:nvPr/>
        </p:nvPicPr>
        <p:blipFill>
          <a:blip r:embed="rId3" cstate="print"/>
          <a:stretch>
            <a:fillRect/>
          </a:stretch>
        </p:blipFill>
        <p:spPr>
          <a:xfrm>
            <a:off x="0" y="2819400"/>
            <a:ext cx="5486400" cy="40394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Autofit/>
          </a:bodyPr>
          <a:lstStyle/>
          <a:p>
            <a:pPr algn="r" rtl="1"/>
            <a:r>
              <a:rPr lang="fa-IR" sz="2400" b="1" dirty="0" smtClean="0"/>
              <a:t>هوش مصنوعی </a:t>
            </a:r>
            <a:r>
              <a:rPr lang="en-US" sz="2400" b="1" dirty="0" smtClean="0"/>
              <a:t>Copilot</a:t>
            </a:r>
            <a:r>
              <a:rPr lang="en-US" sz="2400" dirty="0" smtClean="0"/>
              <a:t> </a:t>
            </a:r>
            <a:r>
              <a:rPr lang="fa-IR" sz="2400" dirty="0" smtClean="0"/>
              <a:t>یک ابزار توسعه‌یافته توسط </a:t>
            </a:r>
            <a:r>
              <a:rPr lang="fa-IR" sz="2400" b="1" dirty="0" smtClean="0"/>
              <a:t>مایکروسافت</a:t>
            </a:r>
            <a:r>
              <a:rPr lang="fa-IR" sz="2400" dirty="0" smtClean="0"/>
              <a:t> است که به کاربران در اکوسیستم محصولات مایکروسافت کمک می‌کند. این دستیار با استفاده از آخرین نسخه از فناوری </a:t>
            </a:r>
            <a:r>
              <a:rPr lang="en-US" sz="2400" b="1" dirty="0" err="1" smtClean="0"/>
              <a:t>OpenAI</a:t>
            </a:r>
            <a:r>
              <a:rPr lang="en-US" sz="2400" b="1" dirty="0" smtClean="0"/>
              <a:t> LLM</a:t>
            </a:r>
            <a:r>
              <a:rPr lang="en-US" sz="2400" dirty="0" smtClean="0"/>
              <a:t> </a:t>
            </a:r>
            <a:r>
              <a:rPr lang="fa-IR" sz="2400" dirty="0" smtClean="0"/>
              <a:t>توسعه یافته است و به متخصصان اجازه می‌دهد تا هوش مصنوعی مولد را در جریان کار روزمره‌شان بیاورند.</a:t>
            </a:r>
            <a:br>
              <a:rPr lang="fa-IR" sz="2400" dirty="0" smtClean="0"/>
            </a:br>
            <a:r>
              <a:rPr lang="fa-IR" sz="2400" dirty="0" smtClean="0"/>
              <a:t/>
            </a:r>
            <a:br>
              <a:rPr lang="fa-IR" sz="2400" dirty="0" smtClean="0"/>
            </a:br>
            <a:endParaRPr lang="en-US" sz="2400" dirty="0"/>
          </a:p>
        </p:txBody>
      </p:sp>
      <p:pic>
        <p:nvPicPr>
          <p:cNvPr id="3" name="Picture 2" descr="Untitled.jpg"/>
          <p:cNvPicPr>
            <a:picLocks noChangeAspect="1"/>
          </p:cNvPicPr>
          <p:nvPr/>
        </p:nvPicPr>
        <p:blipFill>
          <a:blip r:embed="rId2" cstate="print"/>
          <a:stretch>
            <a:fillRect/>
          </a:stretch>
        </p:blipFill>
        <p:spPr>
          <a:xfrm>
            <a:off x="1143000" y="2286000"/>
            <a:ext cx="6629400" cy="4572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noAutofit/>
          </a:bodyPr>
          <a:lstStyle/>
          <a:p>
            <a:pPr algn="r" rtl="1"/>
            <a:r>
              <a:rPr lang="fa-IR" sz="8000" dirty="0" smtClean="0"/>
              <a:t>هوش مصنوعی با پایتون</a:t>
            </a:r>
            <a:endParaRPr lang="en-US" sz="8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noAutofit/>
          </a:bodyPr>
          <a:lstStyle/>
          <a:p>
            <a:pPr rtl="1"/>
            <a:r>
              <a:rPr lang="ar-SA" sz="3600" dirty="0" smtClean="0"/>
              <a:t>قطعا! پایتون دارای یک اکوسیستم غنی از کتابخانه ها است که به طور گسترده ای برای وظایف هوش مصنوعی</a:t>
            </a:r>
            <a:r>
              <a:rPr lang="en-US" sz="3600" dirty="0" smtClean="0"/>
              <a:t> (AI) </a:t>
            </a:r>
            <a:r>
              <a:rPr lang="ar-SA" sz="3600" dirty="0" smtClean="0"/>
              <a:t>و یادگیری ماشین</a:t>
            </a:r>
            <a:r>
              <a:rPr lang="en-US" sz="3600" dirty="0" smtClean="0"/>
              <a:t> (ML) </a:t>
            </a:r>
            <a:r>
              <a:rPr lang="ar-SA" sz="3600" dirty="0" smtClean="0"/>
              <a:t>استفاده می شود. در اینجا برخی از بهترین کتابخانه های پایتون برای</a:t>
            </a:r>
            <a:r>
              <a:rPr lang="en-US" sz="3600" dirty="0" smtClean="0"/>
              <a:t> AI </a:t>
            </a:r>
            <a:r>
              <a:rPr lang="ar-SA" sz="3600" dirty="0" smtClean="0"/>
              <a:t>و</a:t>
            </a:r>
            <a:r>
              <a:rPr lang="en-US" sz="3600" dirty="0" smtClean="0"/>
              <a:t> ML </a:t>
            </a:r>
            <a:r>
              <a:rPr lang="ar-SA" sz="3600" dirty="0" smtClean="0"/>
              <a:t>وجود دارد</a:t>
            </a:r>
            <a:r>
              <a:rPr lang="en-US" sz="3600" dirty="0" smtClean="0"/>
              <a:t>:</a:t>
            </a:r>
            <a:br>
              <a:rPr lang="en-US" sz="3600" dirty="0" smtClean="0"/>
            </a:b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228600"/>
            <a:ext cx="1905000" cy="381000"/>
          </a:xfrm>
        </p:spPr>
        <p:txBody>
          <a:bodyPr>
            <a:normAutofit fontScale="90000"/>
          </a:bodyPr>
          <a:lstStyle/>
          <a:p>
            <a:r>
              <a:rPr lang="en-US" dirty="0" err="1" smtClean="0">
                <a:solidFill>
                  <a:srgbClr val="7030A0"/>
                </a:solidFill>
              </a:rPr>
              <a:t>numpy</a:t>
            </a:r>
            <a:endParaRPr lang="en-US" dirty="0">
              <a:solidFill>
                <a:srgbClr val="7030A0"/>
              </a:solidFill>
            </a:endParaRPr>
          </a:p>
        </p:txBody>
      </p:sp>
      <p:pic>
        <p:nvPicPr>
          <p:cNvPr id="3" name="Picture 2" descr="هوش مصنوعی.png"/>
          <p:cNvPicPr>
            <a:picLocks noChangeAspect="1"/>
          </p:cNvPicPr>
          <p:nvPr/>
        </p:nvPicPr>
        <p:blipFill>
          <a:blip r:embed="rId2" cstate="print"/>
          <a:stretch>
            <a:fillRect/>
          </a:stretch>
        </p:blipFill>
        <p:spPr>
          <a:xfrm>
            <a:off x="0" y="762000"/>
            <a:ext cx="9144000" cy="6096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152400"/>
            <a:ext cx="1600200" cy="563562"/>
          </a:xfrm>
        </p:spPr>
        <p:txBody>
          <a:bodyPr>
            <a:normAutofit fontScale="90000"/>
          </a:bodyPr>
          <a:lstStyle/>
          <a:p>
            <a:r>
              <a:rPr lang="en-US" dirty="0" err="1" smtClean="0"/>
              <a:t>SciPy</a:t>
            </a:r>
            <a:endParaRPr lang="en-US" dirty="0"/>
          </a:p>
        </p:txBody>
      </p:sp>
      <p:sp>
        <p:nvSpPr>
          <p:cNvPr id="3" name="TextBox 2"/>
          <p:cNvSpPr txBox="1"/>
          <p:nvPr/>
        </p:nvSpPr>
        <p:spPr>
          <a:xfrm>
            <a:off x="0" y="838200"/>
            <a:ext cx="9144000" cy="5262979"/>
          </a:xfrm>
          <a:prstGeom prst="rect">
            <a:avLst/>
          </a:prstGeom>
          <a:noFill/>
        </p:spPr>
        <p:txBody>
          <a:bodyPr wrap="square" rtlCol="0">
            <a:spAutoFit/>
          </a:bodyPr>
          <a:lstStyle/>
          <a:p>
            <a:pPr algn="just" rtl="1"/>
            <a:r>
              <a:rPr lang="fa-IR" sz="2400" dirty="0" smtClean="0"/>
              <a:t>یکی از این کتابخانه‌ها، </a:t>
            </a:r>
            <a:r>
              <a:rPr lang="en-US" sz="2400" b="1" dirty="0" err="1" smtClean="0"/>
              <a:t>SciPy</a:t>
            </a:r>
            <a:r>
              <a:rPr lang="en-US" sz="2400" dirty="0" smtClean="0"/>
              <a:t>، </a:t>
            </a:r>
            <a:r>
              <a:rPr lang="fa-IR" sz="2400" dirty="0" smtClean="0"/>
              <a:t>برای محاسبات علمی و فنی بسیار مفید است. این کتابخانه شامل انواع الگوریتم‌های بهینه‌سازی است که می‌توانید برای حل مسائل بهینه‌سازی در حوزه‌های مختلف مانند مهندسی، اقتصاد، مدیریت و غیره استفاده کنید</a:t>
            </a:r>
            <a:r>
              <a:rPr lang="fa-IR" sz="2400" baseline="30000" dirty="0" smtClean="0"/>
              <a:t>.</a:t>
            </a:r>
            <a:r>
              <a:rPr lang="fa-IR" sz="2400" dirty="0" smtClean="0"/>
              <a:t> همچنین، </a:t>
            </a:r>
            <a:r>
              <a:rPr lang="en-US" sz="2400" dirty="0" err="1" smtClean="0"/>
              <a:t>SciPy</a:t>
            </a:r>
            <a:r>
              <a:rPr lang="en-US" sz="2400" dirty="0" smtClean="0"/>
              <a:t> </a:t>
            </a:r>
            <a:r>
              <a:rPr lang="fa-IR" sz="2400" dirty="0" smtClean="0"/>
              <a:t>امکان انتگرال‌گیری عددی و تجزیه‌وتحلیل تابع‌های ریاضی را نیز فراهم می‌کند این کتابخانه با استفاده از </a:t>
            </a:r>
            <a:r>
              <a:rPr lang="en-US" sz="2400" dirty="0" err="1" smtClean="0"/>
              <a:t>NumPy</a:t>
            </a:r>
            <a:r>
              <a:rPr lang="en-US" sz="2400" dirty="0" smtClean="0"/>
              <a:t> </a:t>
            </a:r>
            <a:r>
              <a:rPr lang="fa-IR" sz="2400" dirty="0" smtClean="0"/>
              <a:t>ساخته شده و به عنوان یکی از ابزارهای کلیدی در حوزه هوش مصنوعی و یادگیری ماشین شناخته می‌شود.</a:t>
            </a:r>
          </a:p>
          <a:p>
            <a:pPr algn="r" rtl="1"/>
            <a:r>
              <a:rPr lang="fa-IR" sz="2400" dirty="0" smtClean="0"/>
              <a:t>یک مثال ساده از استفاده از </a:t>
            </a:r>
            <a:r>
              <a:rPr lang="en-US" sz="2400" dirty="0" err="1" smtClean="0"/>
              <a:t>SciPy</a:t>
            </a:r>
            <a:r>
              <a:rPr lang="en-US" sz="2400" dirty="0" smtClean="0"/>
              <a:t> </a:t>
            </a:r>
            <a:r>
              <a:rPr lang="fa-IR" sz="2400" dirty="0" smtClean="0"/>
              <a:t>برای آوزش (</a:t>
            </a:r>
            <a:r>
              <a:rPr lang="en-US" sz="2400" dirty="0" smtClean="0"/>
              <a:t>optimization)، </a:t>
            </a:r>
            <a:r>
              <a:rPr lang="fa-IR" sz="2400" dirty="0" smtClean="0"/>
              <a:t>بهینه‌سازی تابع معادله‌ی کوادراتیک را در نظر بگیرید. در این مثال، ما می‌خواهیم مقدار کمینه تابع زیر را پیدا کنیم:</a:t>
            </a:r>
          </a:p>
          <a:p>
            <a:pPr algn="r" rtl="1"/>
            <a:r>
              <a:rPr lang="fa-IR" sz="2400" dirty="0" smtClean="0"/>
              <a:t>[ </a:t>
            </a:r>
            <a:r>
              <a:rPr lang="en-US" sz="2400" dirty="0" smtClean="0"/>
              <a:t>f(x) = x^2 + 5x + 6 ]</a:t>
            </a:r>
          </a:p>
          <a:p>
            <a:pPr algn="r" rtl="1"/>
            <a:r>
              <a:rPr lang="fa-IR" sz="2400" dirty="0" smtClean="0"/>
              <a:t>برای این منظور، از تابع </a:t>
            </a:r>
            <a:r>
              <a:rPr lang="en-US" sz="2400" dirty="0" err="1" smtClean="0"/>
              <a:t>minimize_scalar</a:t>
            </a:r>
            <a:r>
              <a:rPr lang="en-US" sz="2400" dirty="0" smtClean="0"/>
              <a:t> </a:t>
            </a:r>
            <a:r>
              <a:rPr lang="fa-IR" sz="2400" dirty="0" smtClean="0"/>
              <a:t>در </a:t>
            </a:r>
            <a:r>
              <a:rPr lang="en-US" sz="2400" dirty="0" err="1" smtClean="0"/>
              <a:t>SciPy</a:t>
            </a:r>
            <a:r>
              <a:rPr lang="en-US" sz="2400" dirty="0" smtClean="0"/>
              <a:t> </a:t>
            </a:r>
            <a:r>
              <a:rPr lang="fa-IR" sz="2400" dirty="0" smtClean="0"/>
              <a:t>استفاده می‌کنیم. کد زیر نمونه‌ای از این عملیات را نشان می‌دهد:</a:t>
            </a:r>
          </a:p>
          <a:p>
            <a:pPr algn="just" rtl="1"/>
            <a:endParaRPr lang="fa-IR" sz="2400" dirty="0" smtClean="0"/>
          </a:p>
          <a:p>
            <a:pPr algn="just" rtl="1"/>
            <a:endParaRPr lang="en-US" sz="2400" dirty="0"/>
          </a:p>
        </p:txBody>
      </p:sp>
      <p:pic>
        <p:nvPicPr>
          <p:cNvPr id="4" name="Picture 3" descr="th.jpg"/>
          <p:cNvPicPr>
            <a:picLocks noChangeAspect="1"/>
          </p:cNvPicPr>
          <p:nvPr/>
        </p:nvPicPr>
        <p:blipFill>
          <a:blip r:embed="rId2" cstate="print"/>
          <a:stretch>
            <a:fillRect/>
          </a:stretch>
        </p:blipFill>
        <p:spPr>
          <a:xfrm>
            <a:off x="381000" y="228600"/>
            <a:ext cx="3048000" cy="51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0"/>
            <a:ext cx="3448380" cy="584775"/>
          </a:xfrm>
          <a:prstGeom prst="rect">
            <a:avLst/>
          </a:prstGeom>
          <a:noFill/>
        </p:spPr>
        <p:txBody>
          <a:bodyPr wrap="none" rtlCol="0">
            <a:spAutoFit/>
          </a:bodyPr>
          <a:lstStyle/>
          <a:p>
            <a:r>
              <a:rPr lang="ar-SA" sz="3200" dirty="0"/>
              <a:t>هوش مصنوعی چیست </a:t>
            </a:r>
            <a:r>
              <a:rPr lang="ar-SA" sz="3200" dirty="0" smtClean="0"/>
              <a:t>؟</a:t>
            </a:r>
            <a:endParaRPr lang="en-US" sz="3200" b="1" dirty="0"/>
          </a:p>
        </p:txBody>
      </p:sp>
      <p:sp>
        <p:nvSpPr>
          <p:cNvPr id="5" name="TextBox 4"/>
          <p:cNvSpPr txBox="1"/>
          <p:nvPr/>
        </p:nvSpPr>
        <p:spPr>
          <a:xfrm>
            <a:off x="1828800" y="838200"/>
            <a:ext cx="5410200" cy="2677656"/>
          </a:xfrm>
          <a:prstGeom prst="rect">
            <a:avLst/>
          </a:prstGeom>
          <a:noFill/>
        </p:spPr>
        <p:txBody>
          <a:bodyPr wrap="square" rtlCol="0">
            <a:spAutoFit/>
          </a:bodyPr>
          <a:lstStyle/>
          <a:p>
            <a:r>
              <a:rPr lang="en-US" sz="3600" dirty="0"/>
              <a:t>artificial </a:t>
            </a:r>
            <a:r>
              <a:rPr lang="en-US" sz="3600" dirty="0" smtClean="0"/>
              <a:t>intelligence</a:t>
            </a:r>
            <a:r>
              <a:rPr lang="fa-IR" sz="3600" dirty="0" smtClean="0"/>
              <a:t/>
            </a:r>
            <a:br>
              <a:rPr lang="fa-IR" sz="3600" dirty="0" smtClean="0"/>
            </a:br>
            <a:endParaRPr lang="fa-IR" sz="3600" dirty="0" smtClean="0"/>
          </a:p>
          <a:p>
            <a:pPr algn="ctr"/>
            <a:r>
              <a:rPr lang="en-US" sz="9600" dirty="0" smtClean="0"/>
              <a:t>AI</a:t>
            </a:r>
            <a:endParaRPr lang="en-US" sz="9600" dirty="0"/>
          </a:p>
        </p:txBody>
      </p:sp>
      <p:pic>
        <p:nvPicPr>
          <p:cNvPr id="6" name="Picture 5" descr="Untitled.jpg"/>
          <p:cNvPicPr>
            <a:picLocks noChangeAspect="1"/>
          </p:cNvPicPr>
          <p:nvPr/>
        </p:nvPicPr>
        <p:blipFill>
          <a:blip r:embed="rId2" cstate="print"/>
          <a:stretch>
            <a:fillRect/>
          </a:stretch>
        </p:blipFill>
        <p:spPr>
          <a:xfrm>
            <a:off x="4724400" y="3352800"/>
            <a:ext cx="4419600" cy="3505200"/>
          </a:xfrm>
          <a:prstGeom prst="rect">
            <a:avLst/>
          </a:prstGeom>
        </p:spPr>
      </p:pic>
      <p:pic>
        <p:nvPicPr>
          <p:cNvPr id="7" name="Picture 6" descr="Untitled.jpg"/>
          <p:cNvPicPr>
            <a:picLocks noChangeAspect="1"/>
          </p:cNvPicPr>
          <p:nvPr/>
        </p:nvPicPr>
        <p:blipFill>
          <a:blip r:embed="rId3" cstate="print"/>
          <a:stretch>
            <a:fillRect/>
          </a:stretch>
        </p:blipFill>
        <p:spPr>
          <a:xfrm>
            <a:off x="0" y="3352800"/>
            <a:ext cx="4724400" cy="3505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pn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152400"/>
            <a:ext cx="2667000" cy="1317625"/>
          </a:xfrm>
        </p:spPr>
        <p:txBody>
          <a:bodyPr>
            <a:normAutofit fontScale="90000"/>
          </a:bodyPr>
          <a:lstStyle/>
          <a:p>
            <a:r>
              <a:rPr lang="en-US" b="1" dirty="0" err="1" smtClean="0"/>
              <a:t>Scikit</a:t>
            </a:r>
            <a:r>
              <a:rPr lang="en-US" b="1" dirty="0" smtClean="0"/>
              <a:t>-Learn</a:t>
            </a:r>
            <a:endParaRPr lang="en-US" dirty="0"/>
          </a:p>
        </p:txBody>
      </p:sp>
      <p:sp>
        <p:nvSpPr>
          <p:cNvPr id="3" name="Subtitle 2"/>
          <p:cNvSpPr>
            <a:spLocks noGrp="1"/>
          </p:cNvSpPr>
          <p:nvPr>
            <p:ph type="subTitle" idx="1"/>
          </p:nvPr>
        </p:nvSpPr>
        <p:spPr>
          <a:xfrm>
            <a:off x="0" y="1524000"/>
            <a:ext cx="8991600" cy="5029200"/>
          </a:xfrm>
        </p:spPr>
        <p:txBody>
          <a:bodyPr>
            <a:noAutofit/>
          </a:bodyPr>
          <a:lstStyle/>
          <a:p>
            <a:pPr algn="r" rtl="1"/>
            <a:r>
              <a:rPr lang="en-US" sz="2400" b="1" dirty="0" err="1" smtClean="0">
                <a:solidFill>
                  <a:srgbClr val="7030A0"/>
                </a:solidFill>
              </a:rPr>
              <a:t>Scikit</a:t>
            </a:r>
            <a:r>
              <a:rPr lang="en-US" sz="2400" b="1" dirty="0" smtClean="0">
                <a:solidFill>
                  <a:srgbClr val="7030A0"/>
                </a:solidFill>
              </a:rPr>
              <a:t>-Learn</a:t>
            </a:r>
            <a:r>
              <a:rPr lang="en-US" sz="2400" dirty="0" smtClean="0">
                <a:solidFill>
                  <a:srgbClr val="7030A0"/>
                </a:solidFill>
              </a:rPr>
              <a:t> </a:t>
            </a:r>
            <a:r>
              <a:rPr lang="fa-IR" sz="2400" dirty="0" smtClean="0">
                <a:solidFill>
                  <a:srgbClr val="7030A0"/>
                </a:solidFill>
              </a:rPr>
              <a:t>یک کتابخانه متن‌باز برای یادگیری ماشین در زبان پایتون است. این کتابخانه برای اجرای الگوریتم‌های یادگیری ماشین طراحی شده است و ابزارهای مختلفی برای پیش‌پردازش داده، انتخاب مدل، ارزیابی مدل، و تنظیم پارامترها فراهم می‌کند</a:t>
            </a:r>
            <a:r>
              <a:rPr lang="fa-IR" sz="2400" baseline="30000" dirty="0" smtClean="0">
                <a:solidFill>
                  <a:srgbClr val="7030A0"/>
                </a:solidFill>
              </a:rPr>
              <a:t>.</a:t>
            </a:r>
            <a:r>
              <a:rPr lang="fa-IR" sz="2400" dirty="0" smtClean="0">
                <a:solidFill>
                  <a:srgbClr val="7030A0"/>
                </a:solidFill>
              </a:rPr>
              <a:t> از جمله الگوریتم‌هایی که در این کتابخانه موجود است، می‌توان به طبقه‌بندی، رگرسیون، خوشه‌بندی، جنگل‌های تصادفی و الگوریتم‌های ارتقا شیب اشاره کرد</a:t>
            </a:r>
            <a:r>
              <a:rPr lang="fa-IR" sz="2400" baseline="30000" dirty="0" smtClean="0">
                <a:solidFill>
                  <a:srgbClr val="7030A0"/>
                </a:solidFill>
              </a:rPr>
              <a:t>.</a:t>
            </a:r>
            <a:r>
              <a:rPr lang="fa-IR" sz="2400" dirty="0" smtClean="0">
                <a:solidFill>
                  <a:srgbClr val="7030A0"/>
                </a:solidFill>
              </a:rPr>
              <a:t> </a:t>
            </a:r>
            <a:r>
              <a:rPr lang="en-US" sz="2400" dirty="0" err="1" smtClean="0">
                <a:solidFill>
                  <a:srgbClr val="7030A0"/>
                </a:solidFill>
              </a:rPr>
              <a:t>Scikit</a:t>
            </a:r>
            <a:r>
              <a:rPr lang="en-US" sz="2400" dirty="0" smtClean="0">
                <a:solidFill>
                  <a:srgbClr val="7030A0"/>
                </a:solidFill>
              </a:rPr>
              <a:t>-Learn </a:t>
            </a:r>
            <a:r>
              <a:rPr lang="fa-IR" sz="2400" dirty="0" smtClean="0">
                <a:solidFill>
                  <a:srgbClr val="7030A0"/>
                </a:solidFill>
              </a:rPr>
              <a:t>با کتابخانه‌های علمی معروفی مانند </a:t>
            </a:r>
            <a:r>
              <a:rPr lang="en-US" sz="2400" dirty="0" err="1" smtClean="0">
                <a:solidFill>
                  <a:srgbClr val="7030A0"/>
                </a:solidFill>
              </a:rPr>
              <a:t>NumPy</a:t>
            </a:r>
            <a:r>
              <a:rPr lang="en-US" sz="2400" dirty="0" smtClean="0">
                <a:solidFill>
                  <a:srgbClr val="7030A0"/>
                </a:solidFill>
              </a:rPr>
              <a:t> </a:t>
            </a:r>
            <a:r>
              <a:rPr lang="fa-IR" sz="2400" dirty="0" smtClean="0">
                <a:solidFill>
                  <a:srgbClr val="7030A0"/>
                </a:solidFill>
              </a:rPr>
              <a:t>و </a:t>
            </a:r>
            <a:r>
              <a:rPr lang="en-US" sz="2400" dirty="0" err="1" smtClean="0">
                <a:solidFill>
                  <a:srgbClr val="7030A0"/>
                </a:solidFill>
              </a:rPr>
              <a:t>SciPy</a:t>
            </a:r>
            <a:r>
              <a:rPr lang="en-US" sz="2400" dirty="0" smtClean="0">
                <a:solidFill>
                  <a:srgbClr val="7030A0"/>
                </a:solidFill>
              </a:rPr>
              <a:t> </a:t>
            </a:r>
            <a:r>
              <a:rPr lang="fa-IR" sz="2400" dirty="0" smtClean="0">
                <a:solidFill>
                  <a:srgbClr val="7030A0"/>
                </a:solidFill>
              </a:rPr>
              <a:t>هماهنگی دارد و ابزارهای مفیدی برای تسهیل استفاده از الگوریتم‌های یادگیری ماشین فراهم می‌کند.</a:t>
            </a:r>
          </a:p>
          <a:p>
            <a:pPr algn="r" rtl="1"/>
            <a:r>
              <a:rPr lang="fa-IR" sz="2400" dirty="0" smtClean="0">
                <a:solidFill>
                  <a:srgbClr val="7030A0"/>
                </a:solidFill>
              </a:rPr>
              <a:t>حالا بیایید با یک مثال ساده از استفاده از </a:t>
            </a:r>
            <a:r>
              <a:rPr lang="en-US" sz="2400" dirty="0" err="1" smtClean="0">
                <a:solidFill>
                  <a:srgbClr val="7030A0"/>
                </a:solidFill>
              </a:rPr>
              <a:t>Scikit</a:t>
            </a:r>
            <a:r>
              <a:rPr lang="en-US" sz="2400" dirty="0" smtClean="0">
                <a:solidFill>
                  <a:srgbClr val="7030A0"/>
                </a:solidFill>
              </a:rPr>
              <a:t>-Learn </a:t>
            </a:r>
            <a:r>
              <a:rPr lang="fa-IR" sz="2400" dirty="0" smtClean="0">
                <a:solidFill>
                  <a:srgbClr val="7030A0"/>
                </a:solidFill>
              </a:rPr>
              <a:t>برای آموزش یک مدل طبقه‌بندی آشنا شویم. فرض کنید می‌خواهیم یک مدل ساده </a:t>
            </a:r>
            <a:r>
              <a:rPr lang="en-US" sz="2400" dirty="0" smtClean="0">
                <a:solidFill>
                  <a:srgbClr val="7030A0"/>
                </a:solidFill>
              </a:rPr>
              <a:t>SVM (</a:t>
            </a:r>
            <a:r>
              <a:rPr lang="fa-IR" sz="2400" dirty="0" smtClean="0">
                <a:solidFill>
                  <a:srgbClr val="7030A0"/>
                </a:solidFill>
              </a:rPr>
              <a:t>ماشین بردار پشتیبان) را با استفاده از این کتابخانه آموزش دهیم. در این مثال، ما داده‌هایی را داریم که دارای دو ویژگی هستند و باید آن‌ها را به دو دسته‌ی مختلف (برچسب‌ها) تقسیم کنیم. کد زیر نمونه‌ای از این عملیات را نشان می‌دهد:</a:t>
            </a:r>
          </a:p>
          <a:p>
            <a:pPr algn="r" rtl="1"/>
            <a:endParaRPr lang="en-US" sz="2400" dirty="0">
              <a:solidFill>
                <a:srgbClr val="7030A0"/>
              </a:solidFill>
            </a:endParaRPr>
          </a:p>
        </p:txBody>
      </p:sp>
      <p:pic>
        <p:nvPicPr>
          <p:cNvPr id="4" name="Picture 3" descr="th.png"/>
          <p:cNvPicPr>
            <a:picLocks noChangeAspect="1"/>
          </p:cNvPicPr>
          <p:nvPr/>
        </p:nvPicPr>
        <p:blipFill>
          <a:blip r:embed="rId2" cstate="print"/>
          <a:stretch>
            <a:fillRect/>
          </a:stretch>
        </p:blipFill>
        <p:spPr>
          <a:xfrm>
            <a:off x="0" y="0"/>
            <a:ext cx="3049232" cy="164849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Scikit</a:t>
            </a:r>
            <a:r>
              <a:rPr lang="en-US" b="1" dirty="0" smtClean="0"/>
              <a:t>-Learn</a:t>
            </a:r>
            <a:endParaRPr lang="en-US" dirty="0"/>
          </a:p>
        </p:txBody>
      </p:sp>
      <p:pic>
        <p:nvPicPr>
          <p:cNvPr id="4" name="Picture 3" descr="th.png"/>
          <p:cNvPicPr>
            <a:picLocks noChangeAspect="1"/>
          </p:cNvPicPr>
          <p:nvPr/>
        </p:nvPicPr>
        <p:blipFill>
          <a:blip r:embed="rId2" cstate="print"/>
          <a:stretch>
            <a:fillRect/>
          </a:stretch>
        </p:blipFill>
        <p:spPr>
          <a:xfrm>
            <a:off x="0" y="0"/>
            <a:ext cx="3049232" cy="1648491"/>
          </a:xfrm>
          <a:prstGeom prst="rect">
            <a:avLst/>
          </a:prstGeom>
        </p:spPr>
      </p:pic>
      <p:pic>
        <p:nvPicPr>
          <p:cNvPr id="7" name="Content Placeholder 6" descr="th.png"/>
          <p:cNvPicPr>
            <a:picLocks noGrp="1" noChangeAspect="1"/>
          </p:cNvPicPr>
          <p:nvPr>
            <p:ph idx="1"/>
          </p:nvPr>
        </p:nvPicPr>
        <p:blipFill>
          <a:blip r:embed="rId3" cstate="print"/>
          <a:stretch>
            <a:fillRect/>
          </a:stretch>
        </p:blipFill>
        <p:spPr>
          <a:xfrm>
            <a:off x="0" y="1295400"/>
            <a:ext cx="9144000" cy="55626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4" y="5571416"/>
            <a:ext cx="5462302" cy="964803"/>
          </a:xfrm>
        </p:spPr>
        <p:txBody>
          <a:bodyPr/>
          <a:lstStyle/>
          <a:p>
            <a:endParaRPr lang="en-US" dirty="0"/>
          </a:p>
        </p:txBody>
      </p:sp>
      <p:sp>
        <p:nvSpPr>
          <p:cNvPr id="3" name="Text Placeholder 2"/>
          <p:cNvSpPr>
            <a:spLocks noGrp="1"/>
          </p:cNvSpPr>
          <p:nvPr>
            <p:ph type="body" idx="1"/>
          </p:nvPr>
        </p:nvSpPr>
        <p:spPr>
          <a:xfrm>
            <a:off x="914400" y="381000"/>
            <a:ext cx="7772400" cy="1500187"/>
          </a:xfrm>
        </p:spPr>
        <p:txBody>
          <a:bodyPr>
            <a:noAutofit/>
          </a:bodyPr>
          <a:lstStyle/>
          <a:p>
            <a:pPr lvl="0"/>
            <a:r>
              <a:rPr lang="en-US" sz="2800" b="1" dirty="0" smtClean="0">
                <a:solidFill>
                  <a:schemeClr val="tx1"/>
                </a:solidFill>
              </a:rPr>
              <a:t>Pandas</a:t>
            </a:r>
            <a:r>
              <a:rPr lang="en-US" sz="2800" dirty="0" smtClean="0">
                <a:solidFill>
                  <a:schemeClr val="tx1"/>
                </a:solidFill>
              </a:rPr>
              <a:t>:</a:t>
            </a:r>
            <a:endParaRPr lang="en-US" sz="1200" dirty="0" smtClean="0">
              <a:solidFill>
                <a:schemeClr val="tx1"/>
              </a:solidFill>
            </a:endParaRPr>
          </a:p>
          <a:p>
            <a:pPr lvl="1"/>
            <a:r>
              <a:rPr lang="ar-SA" sz="2400" dirty="0" smtClean="0">
                <a:solidFill>
                  <a:schemeClr val="tx1"/>
                </a:solidFill>
              </a:rPr>
              <a:t>این کتابخانه برای دست‌کاری و تجزیه‌وتحلیل داده‌ها بسیار قدرتمند است</a:t>
            </a:r>
            <a:r>
              <a:rPr lang="en-US" sz="2400" dirty="0" smtClean="0">
                <a:solidFill>
                  <a:schemeClr val="tx1"/>
                </a:solidFill>
              </a:rPr>
              <a:t>.</a:t>
            </a:r>
            <a:endParaRPr lang="en-US" sz="1100" dirty="0" smtClean="0">
              <a:solidFill>
                <a:schemeClr val="tx1"/>
              </a:solidFill>
            </a:endParaRPr>
          </a:p>
          <a:p>
            <a:endParaRPr lang="en-US" sz="2800" dirty="0">
              <a:solidFill>
                <a:schemeClr val="tx1"/>
              </a:solidFill>
            </a:endParaRPr>
          </a:p>
        </p:txBody>
      </p:sp>
      <p:pic>
        <p:nvPicPr>
          <p:cNvPr id="1027" name="Picture 3"/>
          <p:cNvPicPr>
            <a:picLocks noChangeAspect="1" noChangeArrowheads="1"/>
          </p:cNvPicPr>
          <p:nvPr/>
        </p:nvPicPr>
        <p:blipFill>
          <a:blip r:embed="rId2" cstate="print"/>
          <a:srcRect/>
          <a:stretch>
            <a:fillRect/>
          </a:stretch>
        </p:blipFill>
        <p:spPr bwMode="auto">
          <a:xfrm>
            <a:off x="0" y="1752600"/>
            <a:ext cx="9144000" cy="632984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lvl="0"/>
            <a:r>
              <a:rPr lang="en-US" sz="3200" b="1" dirty="0" err="1" smtClean="0"/>
              <a:t>Matplotlib</a:t>
            </a:r>
            <a:r>
              <a:rPr lang="en-US" sz="3200" dirty="0" smtClean="0"/>
              <a:t> </a:t>
            </a:r>
            <a:r>
              <a:rPr lang="ar-SA" sz="3200" dirty="0" smtClean="0"/>
              <a:t>و </a:t>
            </a:r>
            <a:r>
              <a:rPr lang="en-US" sz="3200" b="1" dirty="0" err="1" smtClean="0"/>
              <a:t>Seaborn</a:t>
            </a:r>
            <a:r>
              <a:rPr lang="en-US" sz="3200" dirty="0" smtClean="0"/>
              <a:t>:</a:t>
            </a:r>
            <a:r>
              <a:rPr lang="en-US" sz="1400" dirty="0" smtClean="0"/>
              <a:t/>
            </a:r>
            <a:br>
              <a:rPr lang="en-US" sz="1400" dirty="0" smtClean="0"/>
            </a:br>
            <a:r>
              <a:rPr lang="ar-SA" sz="2800" dirty="0" smtClean="0"/>
              <a:t>این دو کتابخانه برای مصورسازی داده‌ها و رسم نمودارها مورد استفاده قرار می‌گیرند</a:t>
            </a:r>
            <a:r>
              <a:rPr lang="en-US" sz="2800" dirty="0" smtClean="0"/>
              <a:t>.</a:t>
            </a:r>
            <a:r>
              <a:rPr lang="en-US" sz="1200" dirty="0" smtClean="0"/>
              <a:t/>
            </a:r>
            <a:br>
              <a:rPr lang="en-US" sz="1200" dirty="0" smtClean="0"/>
            </a:br>
            <a:r>
              <a:rPr lang="en-US" sz="3200" b="1" dirty="0" err="1" smtClean="0"/>
              <a:t>TensorFlow</a:t>
            </a:r>
            <a:r>
              <a:rPr lang="en-US" sz="3200" dirty="0" smtClean="0"/>
              <a:t> </a:t>
            </a:r>
            <a:r>
              <a:rPr lang="ar-SA" sz="3200" dirty="0" smtClean="0"/>
              <a:t>و </a:t>
            </a:r>
            <a:r>
              <a:rPr lang="en-US" sz="3200" b="1" dirty="0" err="1" smtClean="0"/>
              <a:t>Keras</a:t>
            </a:r>
            <a:r>
              <a:rPr lang="en-US" sz="3200" dirty="0" smtClean="0"/>
              <a:t>:</a:t>
            </a:r>
            <a:r>
              <a:rPr lang="en-US" sz="1400" dirty="0" smtClean="0"/>
              <a:t/>
            </a:r>
            <a:br>
              <a:rPr lang="en-US" sz="1400" dirty="0" smtClean="0"/>
            </a:br>
            <a:r>
              <a:rPr lang="ar-SA" sz="2800" dirty="0" smtClean="0"/>
              <a:t>این کتابخانه‌ها برای یادگیری عمیق و پیاده‌سازی شبکه‌های عصبی مورد استفاده قرار می‌گیرند</a:t>
            </a:r>
            <a:r>
              <a:rPr lang="en-US" sz="2800" dirty="0" smtClean="0"/>
              <a:t>.</a:t>
            </a:r>
            <a:r>
              <a:rPr lang="en-US" sz="1200" dirty="0" smtClean="0"/>
              <a:t/>
            </a:r>
            <a:br>
              <a:rPr lang="en-US" sz="1200" dirty="0" smtClean="0"/>
            </a:br>
            <a:endParaRPr lang="en-US" sz="2800" dirty="0"/>
          </a:p>
        </p:txBody>
      </p:sp>
      <p:sp>
        <p:nvSpPr>
          <p:cNvPr id="3" name="Subtitle 2"/>
          <p:cNvSpPr>
            <a:spLocks noGrp="1"/>
          </p:cNvSpPr>
          <p:nvPr>
            <p:ph type="subTitle" idx="1"/>
          </p:nvPr>
        </p:nvSpPr>
        <p:spPr/>
        <p:txBody>
          <a:bodyPr>
            <a:normAutofit/>
          </a:bodyPr>
          <a:lstStyle/>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roop</a:t>
            </a: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447800"/>
            <a:ext cx="9143999" cy="5105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362075"/>
          </a:xfrm>
        </p:spPr>
        <p:txBody>
          <a:bodyPr/>
          <a:lstStyle/>
          <a:p>
            <a:pPr algn="just" rtl="1"/>
            <a:r>
              <a:rPr lang="fa-IR" dirty="0" smtClean="0"/>
              <a:t>تاریخچه هوش مصنوعی پیش از </a:t>
            </a:r>
            <a:r>
              <a:rPr lang="en-US" dirty="0" smtClean="0"/>
              <a:t>chat </a:t>
            </a:r>
            <a:r>
              <a:rPr lang="en-US" dirty="0" err="1" smtClean="0"/>
              <a:t>gpt</a:t>
            </a:r>
            <a:endParaRPr lang="en-US" dirty="0"/>
          </a:p>
        </p:txBody>
      </p:sp>
      <p:pic>
        <p:nvPicPr>
          <p:cNvPr id="4" name="Picture 3" descr="Untitled.jpg"/>
          <p:cNvPicPr>
            <a:picLocks noChangeAspect="1"/>
          </p:cNvPicPr>
          <p:nvPr/>
        </p:nvPicPr>
        <p:blipFill>
          <a:blip r:embed="rId2" cstate="print"/>
          <a:stretch>
            <a:fillRect/>
          </a:stretch>
        </p:blipFill>
        <p:spPr>
          <a:xfrm>
            <a:off x="685800" y="1447800"/>
            <a:ext cx="3429000" cy="4419600"/>
          </a:xfrm>
          <a:prstGeom prst="rect">
            <a:avLst/>
          </a:prstGeom>
        </p:spPr>
      </p:pic>
      <p:sp>
        <p:nvSpPr>
          <p:cNvPr id="5" name="TextBox 4"/>
          <p:cNvSpPr txBox="1"/>
          <p:nvPr/>
        </p:nvSpPr>
        <p:spPr>
          <a:xfrm>
            <a:off x="5181600" y="2286000"/>
            <a:ext cx="2514600" cy="646331"/>
          </a:xfrm>
          <a:prstGeom prst="rect">
            <a:avLst/>
          </a:prstGeom>
          <a:noFill/>
        </p:spPr>
        <p:txBody>
          <a:bodyPr wrap="square" rtlCol="0">
            <a:spAutoFit/>
          </a:bodyPr>
          <a:lstStyle/>
          <a:p>
            <a:r>
              <a:rPr lang="fa-IR" sz="3600" dirty="0"/>
              <a:t>آلن تورینگ</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1362075"/>
          </a:xfrm>
        </p:spPr>
        <p:txBody>
          <a:bodyPr/>
          <a:lstStyle/>
          <a:p>
            <a:pPr algn="r" rtl="1"/>
            <a:r>
              <a:rPr lang="fa-IR" dirty="0" smtClean="0"/>
              <a:t>تاریخچه هوش مصنوعی پیش از </a:t>
            </a:r>
            <a:r>
              <a:rPr lang="en-US" dirty="0" smtClean="0"/>
              <a:t>chat </a:t>
            </a:r>
            <a:r>
              <a:rPr lang="en-US" dirty="0" err="1" smtClean="0"/>
              <a:t>gpt</a:t>
            </a:r>
            <a:endParaRPr lang="en-US" dirty="0"/>
          </a:p>
        </p:txBody>
      </p:sp>
      <p:pic>
        <p:nvPicPr>
          <p:cNvPr id="4" name="Picture 3" descr="Untitled.jpg"/>
          <p:cNvPicPr>
            <a:picLocks noChangeAspect="1"/>
          </p:cNvPicPr>
          <p:nvPr/>
        </p:nvPicPr>
        <p:blipFill>
          <a:blip r:embed="rId2" cstate="print"/>
          <a:stretch>
            <a:fillRect/>
          </a:stretch>
        </p:blipFill>
        <p:spPr>
          <a:xfrm>
            <a:off x="304800" y="1752600"/>
            <a:ext cx="4343400" cy="4800600"/>
          </a:xfrm>
          <a:prstGeom prst="rect">
            <a:avLst/>
          </a:prstGeom>
        </p:spPr>
      </p:pic>
      <p:sp>
        <p:nvSpPr>
          <p:cNvPr id="5" name="TextBox 4"/>
          <p:cNvSpPr txBox="1"/>
          <p:nvPr/>
        </p:nvSpPr>
        <p:spPr>
          <a:xfrm>
            <a:off x="5334000" y="3200400"/>
            <a:ext cx="3331361" cy="830997"/>
          </a:xfrm>
          <a:prstGeom prst="rect">
            <a:avLst/>
          </a:prstGeom>
          <a:noFill/>
        </p:spPr>
        <p:txBody>
          <a:bodyPr wrap="none" rtlCol="0">
            <a:spAutoFit/>
          </a:bodyPr>
          <a:lstStyle/>
          <a:p>
            <a:r>
              <a:rPr lang="fa-IR" sz="4800" dirty="0"/>
              <a:t>جان </a:t>
            </a:r>
            <a:r>
              <a:rPr lang="fa-IR" sz="4800" dirty="0" smtClean="0"/>
              <a:t>مک‌ کارتی</a:t>
            </a:r>
            <a:endParaRPr 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772400" cy="1362075"/>
          </a:xfrm>
        </p:spPr>
        <p:txBody>
          <a:bodyPr/>
          <a:lstStyle/>
          <a:p>
            <a:pPr algn="r" rtl="1"/>
            <a:r>
              <a:rPr lang="fa-IR" dirty="0" smtClean="0"/>
              <a:t>تاریخچه هوش مصنوعی پیش از </a:t>
            </a:r>
            <a:r>
              <a:rPr lang="en-US" dirty="0" smtClean="0"/>
              <a:t>chat </a:t>
            </a:r>
            <a:r>
              <a:rPr lang="en-US" dirty="0" err="1" smtClean="0"/>
              <a:t>gpt</a:t>
            </a:r>
            <a:endParaRPr lang="en-US" dirty="0"/>
          </a:p>
        </p:txBody>
      </p:sp>
      <p:pic>
        <p:nvPicPr>
          <p:cNvPr id="4" name="Picture 3" descr="Untitled.jpg"/>
          <p:cNvPicPr>
            <a:picLocks noChangeAspect="1"/>
          </p:cNvPicPr>
          <p:nvPr/>
        </p:nvPicPr>
        <p:blipFill>
          <a:blip r:embed="rId2" cstate="print"/>
          <a:stretch>
            <a:fillRect/>
          </a:stretch>
        </p:blipFill>
        <p:spPr>
          <a:xfrm>
            <a:off x="762000" y="1981200"/>
            <a:ext cx="2794000" cy="4089400"/>
          </a:xfrm>
          <a:prstGeom prst="rect">
            <a:avLst/>
          </a:prstGeom>
        </p:spPr>
      </p:pic>
      <p:sp>
        <p:nvSpPr>
          <p:cNvPr id="5" name="TextBox 4"/>
          <p:cNvSpPr txBox="1"/>
          <p:nvPr/>
        </p:nvSpPr>
        <p:spPr>
          <a:xfrm>
            <a:off x="5181600" y="3505200"/>
            <a:ext cx="2627642" cy="646331"/>
          </a:xfrm>
          <a:prstGeom prst="rect">
            <a:avLst/>
          </a:prstGeom>
          <a:noFill/>
        </p:spPr>
        <p:txBody>
          <a:bodyPr wrap="none" rtlCol="0">
            <a:spAutoFit/>
          </a:bodyPr>
          <a:lstStyle/>
          <a:p>
            <a:r>
              <a:rPr lang="fa-IR" sz="3600" dirty="0"/>
              <a:t>هربرت سایمون </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362075"/>
          </a:xfrm>
        </p:spPr>
        <p:txBody>
          <a:bodyPr>
            <a:noAutofit/>
          </a:bodyPr>
          <a:lstStyle/>
          <a:p>
            <a:r>
              <a:rPr lang="fa-IR" sz="7200" dirty="0"/>
              <a:t>تعاریف هوش مصنوعی</a:t>
            </a:r>
            <a:br>
              <a:rPr lang="fa-IR" sz="7200" dirty="0"/>
            </a:br>
            <a:r>
              <a:rPr lang="fa-IR" sz="7200" b="0" dirty="0"/>
              <a:t/>
            </a:r>
            <a:br>
              <a:rPr lang="fa-IR" sz="7200" b="0" dirty="0"/>
            </a:br>
            <a:endParaRPr lang="en-US" sz="7200" dirty="0"/>
          </a:p>
        </p:txBody>
      </p:sp>
      <p:pic>
        <p:nvPicPr>
          <p:cNvPr id="5" name="Picture 4" descr="Untitled.jpg"/>
          <p:cNvPicPr>
            <a:picLocks noChangeAspect="1"/>
          </p:cNvPicPr>
          <p:nvPr/>
        </p:nvPicPr>
        <p:blipFill>
          <a:blip r:embed="rId2" cstate="print"/>
          <a:stretch>
            <a:fillRect/>
          </a:stretch>
        </p:blipFill>
        <p:spPr>
          <a:xfrm>
            <a:off x="0" y="1905000"/>
            <a:ext cx="9144000"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362075"/>
          </a:xfrm>
        </p:spPr>
        <p:txBody>
          <a:bodyPr>
            <a:noAutofit/>
          </a:bodyPr>
          <a:lstStyle/>
          <a:p>
            <a:r>
              <a:rPr lang="fa-IR" sz="7200" dirty="0"/>
              <a:t>تعاریف هوش مصنوعی</a:t>
            </a:r>
            <a:br>
              <a:rPr lang="fa-IR" sz="7200" dirty="0"/>
            </a:br>
            <a:r>
              <a:rPr lang="fa-IR" sz="7200" b="0" dirty="0"/>
              <a:t/>
            </a:r>
            <a:br>
              <a:rPr lang="fa-IR" sz="7200" b="0" dirty="0"/>
            </a:br>
            <a:endParaRPr lang="en-US" sz="7200" dirty="0"/>
          </a:p>
        </p:txBody>
      </p:sp>
      <p:pic>
        <p:nvPicPr>
          <p:cNvPr id="6" name="Picture 5" descr="OIG2.BrUJy6.jpg"/>
          <p:cNvPicPr>
            <a:picLocks noChangeAspect="1"/>
          </p:cNvPicPr>
          <p:nvPr/>
        </p:nvPicPr>
        <p:blipFill>
          <a:blip r:embed="rId2" cstate="print"/>
          <a:stretch>
            <a:fillRect/>
          </a:stretch>
        </p:blipFill>
        <p:spPr>
          <a:xfrm>
            <a:off x="0" y="1447800"/>
            <a:ext cx="9144000" cy="5410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362075"/>
          </a:xfrm>
        </p:spPr>
        <p:txBody>
          <a:bodyPr>
            <a:noAutofit/>
          </a:bodyPr>
          <a:lstStyle/>
          <a:p>
            <a:r>
              <a:rPr lang="fa-IR" sz="7200" dirty="0"/>
              <a:t>تعاریف هوش مصنوعی</a:t>
            </a:r>
            <a:br>
              <a:rPr lang="fa-IR" sz="7200" dirty="0"/>
            </a:br>
            <a:r>
              <a:rPr lang="fa-IR" sz="7200" b="0" dirty="0"/>
              <a:t/>
            </a:r>
            <a:br>
              <a:rPr lang="fa-IR" sz="7200" b="0" dirty="0"/>
            </a:br>
            <a:endParaRPr lang="en-US" sz="7200" dirty="0"/>
          </a:p>
        </p:txBody>
      </p:sp>
      <p:pic>
        <p:nvPicPr>
          <p:cNvPr id="3" name="Picture 2" descr="OIG2.GYO8UTHf7s6.jpg"/>
          <p:cNvPicPr>
            <a:picLocks noChangeAspect="1"/>
          </p:cNvPicPr>
          <p:nvPr/>
        </p:nvPicPr>
        <p:blipFill>
          <a:blip r:embed="rId2" cstate="print"/>
          <a:stretch>
            <a:fillRect/>
          </a:stretch>
        </p:blipFill>
        <p:spPr>
          <a:xfrm>
            <a:off x="0" y="1295400"/>
            <a:ext cx="9144000" cy="5562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362075"/>
          </a:xfrm>
        </p:spPr>
        <p:txBody>
          <a:bodyPr>
            <a:noAutofit/>
          </a:bodyPr>
          <a:lstStyle/>
          <a:p>
            <a:r>
              <a:rPr lang="fa-IR" sz="7200" dirty="0"/>
              <a:t>تعاریف هوش مصنوعی</a:t>
            </a:r>
            <a:br>
              <a:rPr lang="fa-IR" sz="7200" dirty="0"/>
            </a:br>
            <a:r>
              <a:rPr lang="fa-IR" sz="7200" b="0" dirty="0"/>
              <a:t/>
            </a:r>
            <a:br>
              <a:rPr lang="fa-IR" sz="7200" b="0" dirty="0"/>
            </a:br>
            <a:endParaRPr lang="en-US" sz="7200" dirty="0"/>
          </a:p>
        </p:txBody>
      </p:sp>
      <p:pic>
        <p:nvPicPr>
          <p:cNvPr id="4" name="Picture 3" descr="OIG2.jpg"/>
          <p:cNvPicPr>
            <a:picLocks noChangeAspect="1"/>
          </p:cNvPicPr>
          <p:nvPr/>
        </p:nvPicPr>
        <p:blipFill>
          <a:blip r:embed="rId2" cstate="print"/>
          <a:stretch>
            <a:fillRect/>
          </a:stretch>
        </p:blipFill>
        <p:spPr>
          <a:xfrm>
            <a:off x="0" y="1600200"/>
            <a:ext cx="9143999" cy="52577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2700</TotalTime>
  <Words>442</Words>
  <Application>Microsoft Office PowerPoint</Application>
  <PresentationFormat>On-screen Show (4:3)</PresentationFormat>
  <Paragraphs>38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یکی از آیاتی که درباره هوش انسان و قدرت‌های او اشاره دارد، آیه ۳۰ از سوره الرعد است: "فَأَمَّا الَّذِينَ آمَنُوا فَزَادَتْهُمْ هُدًى وَآمَنُوا بِالْقَوْلِ وَمِنْهُمْ مَنْ يَسْتَمِعُونَ إِلَى الْقَوْلِ ۖ فَأَنْظُرْ كَيْفَ يُوصَفُونَ" "پس امّا کسانی که ایمان آورده‌اند، هدایتشان افزونیافت و به کلمه ایمان آوردند؛ و برخی از آنان هستند که به کلمه گوش می‌دهند؛ پس ببین که چگونه توصیف می‌شوند."  </vt:lpstr>
      <vt:lpstr>Slide 2</vt:lpstr>
      <vt:lpstr>تاریخچه هوش مصنوعی پیش از chat gpt</vt:lpstr>
      <vt:lpstr>تاریخچه هوش مصنوعی پیش از chat gpt</vt:lpstr>
      <vt:lpstr>تاریخچه هوش مصنوعی پیش از chat gpt</vt:lpstr>
      <vt:lpstr>تعاریف هوش مصنوعی  </vt:lpstr>
      <vt:lpstr>تعاریف هوش مصنوعی  </vt:lpstr>
      <vt:lpstr>تعاریف هوش مصنوعی  </vt:lpstr>
      <vt:lpstr>تعاریف هوش مصنوعی  </vt:lpstr>
      <vt:lpstr>CHAT GPT (OPEN AI)</vt:lpstr>
      <vt:lpstr>Slide 11</vt:lpstr>
      <vt:lpstr>انواع CHAT GPT</vt:lpstr>
      <vt:lpstr>DALL·E: این مدل قادر به تولید و ویرایش تصاویر با توجه به پیش‌نمایش زبان طبیعی است Whisper: این مدل قادر به تبدیل صدا به متن است Embeddings: مجموعه‌ای از مدل‌ها که متن را به یک فرم عددی تبدیل می‌کنند Moderation: مدلی که با تنظیم دقیق، قادر به تشخیص متن‌های حساس یا ناامن است مدل‌های دیگر: OpenAI مدل‌های دیگری نیز منتشر کرده است که شامل Point-E، Jukebox و CLIP می‌شوند برای مقایسه قابلیت‌ها، قیمت‌ها و به‌روزرسانی‌های مداوم مدل‌ها، به صفحه‌ی مدل‌ها در مستندات OpenAI مراجعه کنید </vt:lpstr>
      <vt:lpstr>copilot</vt:lpstr>
      <vt:lpstr>هوش مصنوعی Copilot یک ابزار توسعه‌یافته توسط مایکروسافت است که به کاربران در اکوسیستم محصولات مایکروسافت کمک می‌کند. این دستیار با استفاده از آخرین نسخه از فناوری OpenAI LLM توسعه یافته است و به متخصصان اجازه می‌دهد تا هوش مصنوعی مولد را در جریان کار روزمره‌شان بیاورند.  </vt:lpstr>
      <vt:lpstr>هوش مصنوعی با پایتون</vt:lpstr>
      <vt:lpstr>قطعا! پایتون دارای یک اکوسیستم غنی از کتابخانه ها است که به طور گسترده ای برای وظایف هوش مصنوعی (AI) و یادگیری ماشین (ML) استفاده می شود. در اینجا برخی از بهترین کتابخانه های پایتون برای AI و ML وجود دارد: </vt:lpstr>
      <vt:lpstr>numpy</vt:lpstr>
      <vt:lpstr>SciPy</vt:lpstr>
      <vt:lpstr>Slide 20</vt:lpstr>
      <vt:lpstr>Scikit-Learn</vt:lpstr>
      <vt:lpstr>Scikit-Learn</vt:lpstr>
      <vt:lpstr>Slide 23</vt:lpstr>
      <vt:lpstr>Matplotlib و Seaborn: این دو کتابخانه برای مصورسازی داده‌ها و رسم نمودارها مورد استفاده قرار می‌گیرند. TensorFlow و Keras: این کتابخانه‌ها برای یادگیری عمیق و پیاده‌سازی شبکه‌های عصبی مورد استفاده قرار می‌گیرند. </vt:lpstr>
      <vt:lpstr>roop</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یکی از آیاتی که درباره هوش انسان و قدرت‌های او اشاره دارد، آیه ۳۰ از سوره الرعد است: "فَأَمَّا الَّذِينَ آمَنُوا فَزَادَتْهُمْ هُدًى وَآمَنُوا بِالْقَوْلِ وَمِنْهُمْ مَنْ يَسْتَمِعُونَ إِلَى الْقَوْلِ ۖ فَأَنْظُرْ كَيْفَ يُوصَفُونَ" "پس امّا کسانی که ایمان آورده‌اند، هدایتشان افزونیافت و به کلمه ایمان آوردند؛ و برخی از آنان هستند که به کلمه گوش می‌دهند؛ پس ببین که چگونه توصیف می‌شوند."</dc:title>
  <dc:creator>hosein</dc:creator>
  <cp:lastModifiedBy>hosein</cp:lastModifiedBy>
  <cp:revision>85</cp:revision>
  <dcterms:created xsi:type="dcterms:W3CDTF">2024-03-23T16:59:19Z</dcterms:created>
  <dcterms:modified xsi:type="dcterms:W3CDTF">2024-04-08T14:33:15Z</dcterms:modified>
</cp:coreProperties>
</file>