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  <p:sldId id="268" r:id="rId9"/>
    <p:sldId id="261" r:id="rId10"/>
    <p:sldId id="260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3B1BE1-D7FF-4C47-A25D-351C10768BF6}" v="2107" dt="2025-09-13T20:44:50.969"/>
    <p1510:client id="{CB8C6076-244D-4287-93B7-14FC059E6FD7}" v="456" dt="2025-09-13T22:28:53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ommonly used chemical fertilizers (Chemical formula and percentage) -  Basic Agricultural Study">
            <a:extLst>
              <a:ext uri="{FF2B5EF4-FFF2-40B4-BE49-F238E27FC236}">
                <a16:creationId xmlns:a16="http://schemas.microsoft.com/office/drawing/2014/main" id="{B603E974-1597-A034-43E4-29205E4C0C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98" b="10032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8982F-93F6-6834-122A-81127AB2B5E2}"/>
              </a:ext>
            </a:extLst>
          </p:cNvPr>
          <p:cNvSpPr txBox="1"/>
          <p:nvPr/>
        </p:nvSpPr>
        <p:spPr>
          <a:xfrm>
            <a:off x="1718970" y="1126693"/>
            <a:ext cx="62260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Done by: Hussein Shiri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2F49-C7A1-C089-E4CD-2274E29E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7582620" cy="750469"/>
          </a:xfrm>
        </p:spPr>
        <p:txBody>
          <a:bodyPr>
            <a:normAutofit/>
          </a:bodyPr>
          <a:lstStyle/>
          <a:p>
            <a:r>
              <a:rPr lang="en-US" dirty="0"/>
              <a:t>Results for N2H2 using QSE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73AD4-D9BC-E190-704E-4B0EF38CD890}"/>
              </a:ext>
            </a:extLst>
          </p:cNvPr>
          <p:cNvSpPr txBox="1"/>
          <p:nvPr/>
        </p:nvSpPr>
        <p:spPr>
          <a:xfrm>
            <a:off x="174279" y="1017636"/>
            <a:ext cx="321667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Requires 12 qubits to simulate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5A173C8-C79A-EEC9-0DC1-561837CEB874}"/>
              </a:ext>
            </a:extLst>
          </p:cNvPr>
          <p:cNvSpPr/>
          <p:nvPr/>
        </p:nvSpPr>
        <p:spPr>
          <a:xfrm>
            <a:off x="3658659" y="1229264"/>
            <a:ext cx="1082842" cy="4010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5F2DE-B929-F7FB-AAB3-3B2D888A1FDB}"/>
              </a:ext>
            </a:extLst>
          </p:cNvPr>
          <p:cNvSpPr txBox="1"/>
          <p:nvPr/>
        </p:nvSpPr>
        <p:spPr>
          <a:xfrm>
            <a:off x="5048203" y="1017635"/>
            <a:ext cx="198021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Fix the first two orbitals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F64DE-AF2E-B4DA-1F87-3E58A3A10A7E}"/>
              </a:ext>
            </a:extLst>
          </p:cNvPr>
          <p:cNvSpPr txBox="1"/>
          <p:nvPr/>
        </p:nvSpPr>
        <p:spPr>
          <a:xfrm>
            <a:off x="8656920" y="1017636"/>
            <a:ext cx="321667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Requires 8 qubits to simulate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EAA06CA-0E5D-9EDF-EE57-FEE70B56C078}"/>
              </a:ext>
            </a:extLst>
          </p:cNvPr>
          <p:cNvSpPr/>
          <p:nvPr/>
        </p:nvSpPr>
        <p:spPr>
          <a:xfrm>
            <a:off x="7296131" y="1229263"/>
            <a:ext cx="1082842" cy="4010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21F4C-8AC3-6A31-972F-23E40E030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451857"/>
              </p:ext>
            </p:extLst>
          </p:nvPr>
        </p:nvGraphicFramePr>
        <p:xfrm>
          <a:off x="2342359" y="3986037"/>
          <a:ext cx="7387656" cy="268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552">
                  <a:extLst>
                    <a:ext uri="{9D8B030D-6E8A-4147-A177-3AD203B41FA5}">
                      <a16:colId xmlns:a16="http://schemas.microsoft.com/office/drawing/2014/main" val="2676793649"/>
                    </a:ext>
                  </a:extLst>
                </a:gridCol>
                <a:gridCol w="2462552">
                  <a:extLst>
                    <a:ext uri="{9D8B030D-6E8A-4147-A177-3AD203B41FA5}">
                      <a16:colId xmlns:a16="http://schemas.microsoft.com/office/drawing/2014/main" val="3071519276"/>
                    </a:ext>
                  </a:extLst>
                </a:gridCol>
                <a:gridCol w="2462552">
                  <a:extLst>
                    <a:ext uri="{9D8B030D-6E8A-4147-A177-3AD203B41FA5}">
                      <a16:colId xmlns:a16="http://schemas.microsoft.com/office/drawing/2014/main" val="1924912942"/>
                    </a:ext>
                  </a:extLst>
                </a:gridCol>
              </a:tblGrid>
              <a:tr h="885367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 vs 1st excited energy 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Aptos"/>
                        </a:rPr>
                        <a:t>Ground vs 2nd excited energy gap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54714"/>
                  </a:ext>
                </a:extLst>
              </a:tr>
              <a:tr h="885367">
                <a:tc>
                  <a:txBody>
                    <a:bodyPr/>
                    <a:lstStyle/>
                    <a:p>
                      <a:r>
                        <a:rPr lang="en-US" dirty="0"/>
                        <a:t>QSE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60974"/>
                  </a:ext>
                </a:extLst>
              </a:tr>
              <a:tr h="885367">
                <a:tc>
                  <a:txBody>
                    <a:bodyPr/>
                    <a:lstStyle/>
                    <a:p>
                      <a:r>
                        <a:rPr lang="en-US" dirty="0" err="1"/>
                        <a:t>Pyscf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1443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5202B8F-590D-CD7F-1E24-268214E396A9}"/>
              </a:ext>
            </a:extLst>
          </p:cNvPr>
          <p:cNvSpPr txBox="1"/>
          <p:nvPr/>
        </p:nvSpPr>
        <p:spPr>
          <a:xfrm>
            <a:off x="182905" y="2233961"/>
            <a:ext cx="740048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Finding the gap energy between 1st excited and ground state is far more important than the exact energy for the photocatalyst</a:t>
            </a:r>
          </a:p>
        </p:txBody>
      </p:sp>
      <p:pic>
        <p:nvPicPr>
          <p:cNvPr id="12" name="Picture 11" descr="N2H2 Lewis structure. N2H2 루이스 구조">
            <a:extLst>
              <a:ext uri="{FF2B5EF4-FFF2-40B4-BE49-F238E27FC236}">
                <a16:creationId xmlns:a16="http://schemas.microsoft.com/office/drawing/2014/main" id="{CED871B7-D1A3-E494-C55E-4B44D0BD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049" y="2238734"/>
            <a:ext cx="3439602" cy="12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4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14DB57-8722-5EFD-733F-D0135F604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EF28B5E-CE4E-09F7-89B9-9480B448F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8BDBE-CCD6-AC03-BB72-F04CCB00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40" y="262787"/>
            <a:ext cx="5652862" cy="4441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Future directions</a:t>
            </a:r>
            <a:endParaRPr lang="en-US" sz="6000" kern="1200" dirty="0"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C9AFF2-0913-476C-3C8B-62D06D4CB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914260F-636B-A5B2-1389-8F9A7AB62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35DA22-0049-CC7E-AE1A-7D60CCC2E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B5CE20B-DF16-C306-BF63-750633E9B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sultant quantum computing researcher in a tech clipart | Premium  AI-generated image">
            <a:extLst>
              <a:ext uri="{FF2B5EF4-FFF2-40B4-BE49-F238E27FC236}">
                <a16:creationId xmlns:a16="http://schemas.microsoft.com/office/drawing/2014/main" id="{74BDDC4D-EA0D-EE0C-3C1E-11C6F419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8C2DA-228E-DCF1-BD28-D369D85D82D4}"/>
              </a:ext>
            </a:extLst>
          </p:cNvPr>
          <p:cNvSpPr txBox="1"/>
          <p:nvPr/>
        </p:nvSpPr>
        <p:spPr>
          <a:xfrm>
            <a:off x="132045" y="575851"/>
            <a:ext cx="521746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Accuracy was good but chemical reactions require higher accuracy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8F2C14-F78A-E435-D4A4-BB7E320B0E0D}"/>
              </a:ext>
            </a:extLst>
          </p:cNvPr>
          <p:cNvSpPr txBox="1"/>
          <p:nvPr/>
        </p:nvSpPr>
        <p:spPr>
          <a:xfrm>
            <a:off x="126294" y="2884856"/>
            <a:ext cx="521746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Access to HPC devices to run for complex molecules and more accuracy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8C89FD8B-E8B7-1E2F-65DE-D1AACF1E7695}"/>
              </a:ext>
            </a:extLst>
          </p:cNvPr>
          <p:cNvSpPr/>
          <p:nvPr/>
        </p:nvSpPr>
        <p:spPr>
          <a:xfrm>
            <a:off x="2387341" y="2135914"/>
            <a:ext cx="427463" cy="5018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52500373-D83B-6B6C-1F0D-E2C0C07726BD}"/>
              </a:ext>
            </a:extLst>
          </p:cNvPr>
          <p:cNvSpPr/>
          <p:nvPr/>
        </p:nvSpPr>
        <p:spPr>
          <a:xfrm>
            <a:off x="2387340" y="4522555"/>
            <a:ext cx="427463" cy="5018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D962E4-D02D-87DB-44A5-96578460621B}"/>
              </a:ext>
            </a:extLst>
          </p:cNvPr>
          <p:cNvSpPr txBox="1"/>
          <p:nvPr/>
        </p:nvSpPr>
        <p:spPr>
          <a:xfrm>
            <a:off x="120543" y="5208236"/>
            <a:ext cx="521746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Studying the effect of noise in noisy simulators and real hardware</a:t>
            </a:r>
          </a:p>
        </p:txBody>
      </p:sp>
    </p:spTree>
    <p:extLst>
      <p:ext uri="{BB962C8B-B14F-4D97-AF65-F5344CB8AC3E}">
        <p14:creationId xmlns:p14="http://schemas.microsoft.com/office/powerpoint/2010/main" val="59758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3E3A9-3F8F-1E65-7FE6-BBCD8A52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Thank You</a:t>
            </a:r>
            <a:endParaRPr lang="en-US" sz="66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mmonia - American Chemical Society">
            <a:extLst>
              <a:ext uri="{FF2B5EF4-FFF2-40B4-BE49-F238E27FC236}">
                <a16:creationId xmlns:a16="http://schemas.microsoft.com/office/drawing/2014/main" id="{F50B5861-4476-0E5D-CDB0-532B88BF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9" y="3246465"/>
            <a:ext cx="5188178" cy="3605784"/>
          </a:xfrm>
          <a:prstGeom prst="rect">
            <a:avLst/>
          </a:prstGeom>
        </p:spPr>
      </p:pic>
      <p:pic>
        <p:nvPicPr>
          <p:cNvPr id="4" name="Picture 3" descr="CAC Gas &amp; Instrumentation: Leaders in Specialty Gas Solutions. Occupational  Health &amp; Safety: Ammonia">
            <a:extLst>
              <a:ext uri="{FF2B5EF4-FFF2-40B4-BE49-F238E27FC236}">
                <a16:creationId xmlns:a16="http://schemas.microsoft.com/office/drawing/2014/main" id="{17A539DD-13B6-4C59-A42F-5610FA313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70" y="3590195"/>
            <a:ext cx="5614416" cy="3263379"/>
          </a:xfrm>
          <a:prstGeom prst="rect">
            <a:avLst/>
          </a:prstGeom>
        </p:spPr>
      </p:pic>
      <p:pic>
        <p:nvPicPr>
          <p:cNvPr id="7" name="Picture 6" descr="Consultant quantum computing researcher in a tech clipart | Premium  AI-generated image">
            <a:extLst>
              <a:ext uri="{FF2B5EF4-FFF2-40B4-BE49-F238E27FC236}">
                <a16:creationId xmlns:a16="http://schemas.microsoft.com/office/drawing/2014/main" id="{B36B98C2-665D-8E98-B51C-23EA8550C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" y="-5797"/>
            <a:ext cx="4257358" cy="303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8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8782-5329-5981-2C16-C45D1257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0515600" cy="1325563"/>
          </a:xfrm>
        </p:spPr>
        <p:txBody>
          <a:bodyPr/>
          <a:lstStyle/>
          <a:p>
            <a:r>
              <a:rPr lang="en-US" dirty="0"/>
              <a:t>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9983-73A7-C82E-14CF-774532D1E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98" y="1092380"/>
            <a:ext cx="10875033" cy="55590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       Sustainability goals</a:t>
            </a:r>
          </a:p>
          <a:p>
            <a:pPr marL="0" indent="0">
              <a:buNone/>
            </a:pPr>
            <a:r>
              <a:rPr lang="en-US" dirty="0"/>
              <a:t>       Chemistry and the atom</a:t>
            </a:r>
          </a:p>
          <a:p>
            <a:pPr marL="0" indent="0">
              <a:buNone/>
            </a:pPr>
            <a:r>
              <a:rPr lang="en-US" dirty="0"/>
              <a:t>       Problem statement + learn about Jack</a:t>
            </a:r>
          </a:p>
          <a:p>
            <a:pPr marL="0" indent="0">
              <a:buNone/>
            </a:pPr>
            <a:r>
              <a:rPr lang="en-US" dirty="0"/>
              <a:t>       Relation to the sustainability goals</a:t>
            </a:r>
          </a:p>
          <a:p>
            <a:pPr marL="0" indent="0">
              <a:buNone/>
            </a:pPr>
            <a:r>
              <a:rPr lang="en-US" dirty="0"/>
              <a:t>       SS-VQE &amp; QSE</a:t>
            </a:r>
          </a:p>
          <a:p>
            <a:pPr marL="0" indent="0">
              <a:buNone/>
            </a:pPr>
            <a:r>
              <a:rPr lang="en-US" dirty="0"/>
              <a:t>       Results for H2</a:t>
            </a:r>
          </a:p>
          <a:p>
            <a:pPr marL="0" indent="0">
              <a:buNone/>
            </a:pPr>
            <a:r>
              <a:rPr lang="en-US" dirty="0"/>
              <a:t>       Results for N2H2 Diazene</a:t>
            </a:r>
          </a:p>
          <a:p>
            <a:pPr marL="0" indent="0">
              <a:buNone/>
            </a:pPr>
            <a:r>
              <a:rPr lang="en-US" dirty="0"/>
              <a:t>       Future directions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152FD9D-971E-8B21-A30B-EDD2B22924A3}"/>
              </a:ext>
            </a:extLst>
          </p:cNvPr>
          <p:cNvSpPr/>
          <p:nvPr/>
        </p:nvSpPr>
        <p:spPr>
          <a:xfrm>
            <a:off x="111918" y="1218410"/>
            <a:ext cx="418352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92BD98D-3033-8309-942E-0578E2648C40}"/>
              </a:ext>
            </a:extLst>
          </p:cNvPr>
          <p:cNvSpPr/>
          <p:nvPr/>
        </p:nvSpPr>
        <p:spPr>
          <a:xfrm>
            <a:off x="111917" y="1721617"/>
            <a:ext cx="418352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E9F35DB-D4E8-362D-9198-C0298517311C}"/>
              </a:ext>
            </a:extLst>
          </p:cNvPr>
          <p:cNvSpPr/>
          <p:nvPr/>
        </p:nvSpPr>
        <p:spPr>
          <a:xfrm>
            <a:off x="111918" y="2239202"/>
            <a:ext cx="418352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DFECE85-7223-9981-8BA9-39A89373FAD0}"/>
              </a:ext>
            </a:extLst>
          </p:cNvPr>
          <p:cNvSpPr/>
          <p:nvPr/>
        </p:nvSpPr>
        <p:spPr>
          <a:xfrm>
            <a:off x="111917" y="2756787"/>
            <a:ext cx="418352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E7161A3-8294-9BC0-A9A6-2FF2643E1550}"/>
              </a:ext>
            </a:extLst>
          </p:cNvPr>
          <p:cNvSpPr/>
          <p:nvPr/>
        </p:nvSpPr>
        <p:spPr>
          <a:xfrm>
            <a:off x="111918" y="3303127"/>
            <a:ext cx="418352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FB787B3-FEF2-ACBC-0953-76335EB21ADC}"/>
              </a:ext>
            </a:extLst>
          </p:cNvPr>
          <p:cNvSpPr/>
          <p:nvPr/>
        </p:nvSpPr>
        <p:spPr>
          <a:xfrm>
            <a:off x="111918" y="3748824"/>
            <a:ext cx="418352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2732325-A388-F7EC-041B-AD2B6F93BAF6}"/>
              </a:ext>
            </a:extLst>
          </p:cNvPr>
          <p:cNvSpPr/>
          <p:nvPr/>
        </p:nvSpPr>
        <p:spPr>
          <a:xfrm>
            <a:off x="111918" y="4280788"/>
            <a:ext cx="418352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E63056-F250-34A9-1784-2A5C0474CAEA}"/>
              </a:ext>
            </a:extLst>
          </p:cNvPr>
          <p:cNvSpPr/>
          <p:nvPr/>
        </p:nvSpPr>
        <p:spPr>
          <a:xfrm>
            <a:off x="111917" y="4841504"/>
            <a:ext cx="418352" cy="25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B8974-65D3-3C2B-D9AD-6F13E71A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Sustainability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35979-CC98-2774-5AB0-ECC2739E0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a set of goals that aim to end poverty and protect the planet by 2030.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Video Competition Teaches the SDGs - Population Education">
            <a:extLst>
              <a:ext uri="{FF2B5EF4-FFF2-40B4-BE49-F238E27FC236}">
                <a16:creationId xmlns:a16="http://schemas.microsoft.com/office/drawing/2014/main" id="{6FF90459-E66E-0A77-05E9-960B23028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76" y="2633472"/>
            <a:ext cx="10063199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3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F81C-1D69-37BE-69F4-E98D178E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0515600" cy="937375"/>
          </a:xfrm>
        </p:spPr>
        <p:txBody>
          <a:bodyPr/>
          <a:lstStyle/>
          <a:p>
            <a:r>
              <a:rPr lang="en-US" dirty="0"/>
              <a:t>Chemistry and the atom</a:t>
            </a:r>
          </a:p>
        </p:txBody>
      </p:sp>
      <p:pic>
        <p:nvPicPr>
          <p:cNvPr id="4" name="Picture 3" descr="Understanding the Atom">
            <a:extLst>
              <a:ext uri="{FF2B5EF4-FFF2-40B4-BE49-F238E27FC236}">
                <a16:creationId xmlns:a16="http://schemas.microsoft.com/office/drawing/2014/main" id="{01BC3CD0-B681-C564-FBD0-BAE614DF8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" y="950523"/>
            <a:ext cx="7837097" cy="37061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C53E8-7FD5-A3D6-E039-877F43B3E035}"/>
              </a:ext>
            </a:extLst>
          </p:cNvPr>
          <p:cNvSpPr txBox="1"/>
          <p:nvPr/>
        </p:nvSpPr>
        <p:spPr>
          <a:xfrm>
            <a:off x="8039592" y="1021549"/>
            <a:ext cx="399539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Energy Gap:</a:t>
            </a:r>
            <a:r>
              <a:rPr lang="en-US" sz="2800" dirty="0"/>
              <a:t> Energy difference between the ground and excited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CC41E-C08A-03D6-D280-C24B68220478}"/>
              </a:ext>
            </a:extLst>
          </p:cNvPr>
          <p:cNvSpPr txBox="1"/>
          <p:nvPr/>
        </p:nvSpPr>
        <p:spPr>
          <a:xfrm>
            <a:off x="8039591" y="3278794"/>
            <a:ext cx="399539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Catalyst:</a:t>
            </a:r>
            <a:r>
              <a:rPr lang="en-US" sz="2800" dirty="0"/>
              <a:t> A substance that increases the rate of a chemical reaction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97922-271D-3DEB-84D1-EAC2B8172EB7}"/>
              </a:ext>
            </a:extLst>
          </p:cNvPr>
          <p:cNvSpPr txBox="1"/>
          <p:nvPr/>
        </p:nvSpPr>
        <p:spPr>
          <a:xfrm>
            <a:off x="405213" y="5061586"/>
            <a:ext cx="1137097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err="1"/>
              <a:t>PhotoCatalyst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40C28"/>
                </a:solidFill>
                <a:ea typeface="+mn-lt"/>
                <a:cs typeface="+mn-lt"/>
              </a:rPr>
              <a:t>a material that absorbs light to increase its energy level before transferring that energy to a responding substance to start a chemical reaction</a:t>
            </a:r>
          </a:p>
        </p:txBody>
      </p:sp>
    </p:spTree>
    <p:extLst>
      <p:ext uri="{BB962C8B-B14F-4D97-AF65-F5344CB8AC3E}">
        <p14:creationId xmlns:p14="http://schemas.microsoft.com/office/powerpoint/2010/main" val="423867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C97FE-9397-DE80-3929-F0BECFF3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40" y="262787"/>
            <a:ext cx="5652862" cy="4441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/>
              <a:t>Learn</a:t>
            </a:r>
            <a:r>
              <a:rPr lang="en-US" sz="6000" kern="1200" dirty="0">
                <a:latin typeface="+mj-lt"/>
                <a:ea typeface="+mj-ea"/>
                <a:cs typeface="+mj-cs"/>
              </a:rPr>
              <a:t> about Jack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sultant quantum computing researcher in a tech clipart | Premium  AI-generated image">
            <a:extLst>
              <a:ext uri="{FF2B5EF4-FFF2-40B4-BE49-F238E27FC236}">
                <a16:creationId xmlns:a16="http://schemas.microsoft.com/office/drawing/2014/main" id="{3A74869B-B53E-5C33-5BC1-A3901C25D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DBF24E-5E06-4CC3-A3D2-ABCAF9807443}"/>
              </a:ext>
            </a:extLst>
          </p:cNvPr>
          <p:cNvSpPr txBox="1"/>
          <p:nvPr/>
        </p:nvSpPr>
        <p:spPr>
          <a:xfrm>
            <a:off x="132045" y="575851"/>
            <a:ext cx="5217466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Works as a quantum chemistry researcher in a company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03C81-2CCE-66A9-BF65-EE389F063C5E}"/>
              </a:ext>
            </a:extLst>
          </p:cNvPr>
          <p:cNvSpPr txBox="1"/>
          <p:nvPr/>
        </p:nvSpPr>
        <p:spPr>
          <a:xfrm>
            <a:off x="126294" y="2367270"/>
            <a:ext cx="521746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Started his job this week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9ED65E5-7647-3A9F-2592-93250C07ECFD}"/>
              </a:ext>
            </a:extLst>
          </p:cNvPr>
          <p:cNvSpPr/>
          <p:nvPr/>
        </p:nvSpPr>
        <p:spPr>
          <a:xfrm>
            <a:off x="2387342" y="1718971"/>
            <a:ext cx="427463" cy="5018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22062-D952-92DC-D0EE-2FB9C89E5A0A}"/>
              </a:ext>
            </a:extLst>
          </p:cNvPr>
          <p:cNvSpPr txBox="1"/>
          <p:nvPr/>
        </p:nvSpPr>
        <p:spPr>
          <a:xfrm>
            <a:off x="140671" y="3776252"/>
            <a:ext cx="521746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Specific focus of designing new catalysts for chemical reactions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B84B232-7886-297A-1BC0-6DFFAB471021}"/>
              </a:ext>
            </a:extLst>
          </p:cNvPr>
          <p:cNvSpPr/>
          <p:nvPr/>
        </p:nvSpPr>
        <p:spPr>
          <a:xfrm>
            <a:off x="2387341" y="3127952"/>
            <a:ext cx="427463" cy="5018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A8FAC1A4-D453-8829-DA35-5A0E95ED1AFA}"/>
              </a:ext>
            </a:extLst>
          </p:cNvPr>
          <p:cNvSpPr/>
          <p:nvPr/>
        </p:nvSpPr>
        <p:spPr>
          <a:xfrm>
            <a:off x="2387340" y="5284555"/>
            <a:ext cx="427463" cy="5018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D3DFBD-4A5A-9D9E-DA95-3B32BA092397}"/>
              </a:ext>
            </a:extLst>
          </p:cNvPr>
          <p:cNvSpPr txBox="1"/>
          <p:nvPr/>
        </p:nvSpPr>
        <p:spPr>
          <a:xfrm>
            <a:off x="120543" y="5898349"/>
            <a:ext cx="5217466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1-2 % of annual energy on fertilizers production</a:t>
            </a:r>
          </a:p>
        </p:txBody>
      </p:sp>
    </p:spTree>
    <p:extLst>
      <p:ext uri="{BB962C8B-B14F-4D97-AF65-F5344CB8AC3E}">
        <p14:creationId xmlns:p14="http://schemas.microsoft.com/office/powerpoint/2010/main" val="103074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3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D8B9-823F-668F-B8D1-241244070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0515600" cy="67858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4EEF6-164E-7027-A812-F3DA5C43E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48" y="1207249"/>
            <a:ext cx="5620289" cy="139550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460A1B8-8A6C-4423-269D-6A05B9199452}"/>
              </a:ext>
            </a:extLst>
          </p:cNvPr>
          <p:cNvSpPr/>
          <p:nvPr/>
        </p:nvSpPr>
        <p:spPr>
          <a:xfrm rot="-1800000">
            <a:off x="5954496" y="1087003"/>
            <a:ext cx="909556" cy="2429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F588FAD-033A-8B04-89A2-68CC8C5BB02C}"/>
              </a:ext>
            </a:extLst>
          </p:cNvPr>
          <p:cNvSpPr/>
          <p:nvPr/>
        </p:nvSpPr>
        <p:spPr>
          <a:xfrm rot="-1800000">
            <a:off x="6543968" y="1920889"/>
            <a:ext cx="909556" cy="2429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D3619-DA15-7E6D-A7E6-7791628045FF}"/>
              </a:ext>
            </a:extLst>
          </p:cNvPr>
          <p:cNvSpPr txBox="1"/>
          <p:nvPr/>
        </p:nvSpPr>
        <p:spPr>
          <a:xfrm>
            <a:off x="7003526" y="701335"/>
            <a:ext cx="19514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Diazene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D52FE-58A2-56FF-45EC-9BF49C219CE6}"/>
              </a:ext>
            </a:extLst>
          </p:cNvPr>
          <p:cNvSpPr txBox="1"/>
          <p:nvPr/>
        </p:nvSpPr>
        <p:spPr>
          <a:xfrm>
            <a:off x="7564242" y="1477711"/>
            <a:ext cx="19514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Ammonia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AE60CE3-D259-714A-ECEA-616A720E8DD9}"/>
              </a:ext>
            </a:extLst>
          </p:cNvPr>
          <p:cNvSpPr/>
          <p:nvPr/>
        </p:nvSpPr>
        <p:spPr>
          <a:xfrm rot="-1800000">
            <a:off x="1626911" y="914473"/>
            <a:ext cx="909556" cy="2429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F4EA4-5F8E-FD29-A15F-DDACC124DE85}"/>
              </a:ext>
            </a:extLst>
          </p:cNvPr>
          <p:cNvSpPr txBox="1"/>
          <p:nvPr/>
        </p:nvSpPr>
        <p:spPr>
          <a:xfrm>
            <a:off x="2532166" y="643824"/>
            <a:ext cx="19514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Dinitrogen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14CB06-04E9-DD6E-60BC-A9EAC0216772}"/>
              </a:ext>
            </a:extLst>
          </p:cNvPr>
          <p:cNvSpPr txBox="1"/>
          <p:nvPr/>
        </p:nvSpPr>
        <p:spPr>
          <a:xfrm>
            <a:off x="576844" y="3433031"/>
            <a:ext cx="19514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Dinitrogen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12392C-C043-BECB-69C0-FBC08F650DCB}"/>
              </a:ext>
            </a:extLst>
          </p:cNvPr>
          <p:cNvSpPr txBox="1"/>
          <p:nvPr/>
        </p:nvSpPr>
        <p:spPr>
          <a:xfrm>
            <a:off x="4904431" y="3433033"/>
            <a:ext cx="19514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Diazene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D82EF5-E7FE-1EB9-7A51-C055B6B23B7C}"/>
              </a:ext>
            </a:extLst>
          </p:cNvPr>
          <p:cNvSpPr txBox="1"/>
          <p:nvPr/>
        </p:nvSpPr>
        <p:spPr>
          <a:xfrm>
            <a:off x="9275147" y="3433031"/>
            <a:ext cx="195146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/>
              <a:t>Ammonia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BED1AB3-4235-E09D-1A07-8DD9A898A77A}"/>
              </a:ext>
            </a:extLst>
          </p:cNvPr>
          <p:cNvSpPr/>
          <p:nvPr/>
        </p:nvSpPr>
        <p:spPr>
          <a:xfrm>
            <a:off x="3052909" y="3506672"/>
            <a:ext cx="1319560" cy="3159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031D0A5-8789-7FB5-A699-8F20D2B001EE}"/>
              </a:ext>
            </a:extLst>
          </p:cNvPr>
          <p:cNvSpPr/>
          <p:nvPr/>
        </p:nvSpPr>
        <p:spPr>
          <a:xfrm>
            <a:off x="7452381" y="3506671"/>
            <a:ext cx="1319560" cy="3159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3C1103CE-CA9F-2429-A584-157B3A08610B}"/>
              </a:ext>
            </a:extLst>
          </p:cNvPr>
          <p:cNvSpPr/>
          <p:nvPr/>
        </p:nvSpPr>
        <p:spPr>
          <a:xfrm>
            <a:off x="6040243" y="4181707"/>
            <a:ext cx="4404731" cy="169126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600C9-6CF5-EC23-1F5C-4AC10A8BDB4E}"/>
              </a:ext>
            </a:extLst>
          </p:cNvPr>
          <p:cNvSpPr txBox="1"/>
          <p:nvPr/>
        </p:nvSpPr>
        <p:spPr>
          <a:xfrm>
            <a:off x="2532164" y="5862804"/>
            <a:ext cx="947082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80% of annual Ammonia production is used in fertilizers</a:t>
            </a:r>
          </a:p>
          <a:p>
            <a:r>
              <a:rPr lang="en-US" sz="2400" b="1" dirty="0"/>
              <a:t>A Photocatalyst increases the rate and efficiency of this process</a:t>
            </a:r>
          </a:p>
        </p:txBody>
      </p:sp>
    </p:spTree>
    <p:extLst>
      <p:ext uri="{BB962C8B-B14F-4D97-AF65-F5344CB8AC3E}">
        <p14:creationId xmlns:p14="http://schemas.microsoft.com/office/powerpoint/2010/main" val="42779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48C5-BB21-D666-7A0F-0EFE5E95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0515600" cy="736092"/>
          </a:xfrm>
        </p:spPr>
        <p:txBody>
          <a:bodyPr/>
          <a:lstStyle/>
          <a:p>
            <a:r>
              <a:rPr lang="en-US" dirty="0"/>
              <a:t>Relation to sustainability goals</a:t>
            </a:r>
          </a:p>
        </p:txBody>
      </p:sp>
      <p:pic>
        <p:nvPicPr>
          <p:cNvPr id="4" name="Picture 3" descr="SDG 2 - Zero Hunger. UN Sustainable Development Goals">
            <a:extLst>
              <a:ext uri="{FF2B5EF4-FFF2-40B4-BE49-F238E27FC236}">
                <a16:creationId xmlns:a16="http://schemas.microsoft.com/office/drawing/2014/main" id="{45192009-3EFD-5012-1297-57AEC5D87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799" y="747174"/>
            <a:ext cx="6971760" cy="3048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10BBC-C412-6BD1-1905-735599FF213E}"/>
              </a:ext>
            </a:extLst>
          </p:cNvPr>
          <p:cNvSpPr txBox="1"/>
          <p:nvPr/>
        </p:nvSpPr>
        <p:spPr>
          <a:xfrm>
            <a:off x="2649" y="1668531"/>
            <a:ext cx="398101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More sustainable food production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AD5D394-98EA-69BA-268A-FE83820142D8}"/>
              </a:ext>
            </a:extLst>
          </p:cNvPr>
          <p:cNvSpPr/>
          <p:nvPr/>
        </p:nvSpPr>
        <p:spPr>
          <a:xfrm>
            <a:off x="4371474" y="1864894"/>
            <a:ext cx="721894" cy="5614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859F2-EF98-8CA2-68DF-AB5A22E8694F}"/>
              </a:ext>
            </a:extLst>
          </p:cNvPr>
          <p:cNvSpPr txBox="1"/>
          <p:nvPr/>
        </p:nvSpPr>
        <p:spPr>
          <a:xfrm>
            <a:off x="2649" y="4745285"/>
            <a:ext cx="398101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Less </a:t>
            </a:r>
            <a:r>
              <a:rPr lang="en-US" sz="2800" b="1" dirty="0" err="1"/>
              <a:t>emmition</a:t>
            </a:r>
            <a:r>
              <a:rPr lang="en-US" sz="2800" b="1" dirty="0"/>
              <a:t> of CO2 due to more efficient reactions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EFE5A6-4772-B059-6A22-0CDE35826D28}"/>
              </a:ext>
            </a:extLst>
          </p:cNvPr>
          <p:cNvSpPr/>
          <p:nvPr/>
        </p:nvSpPr>
        <p:spPr>
          <a:xfrm>
            <a:off x="4371473" y="5157308"/>
            <a:ext cx="721894" cy="5614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DG 2 - Zero hunger - Fondazione Compagnia di San Paolo">
            <a:extLst>
              <a:ext uri="{FF2B5EF4-FFF2-40B4-BE49-F238E27FC236}">
                <a16:creationId xmlns:a16="http://schemas.microsoft.com/office/drawing/2014/main" id="{BC07D8E1-0AFF-F462-7EAF-1CAD473E1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357" y="4025569"/>
            <a:ext cx="6944265" cy="283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92C64F-AAC0-5D50-59DB-FABB739EE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853ECC-E0C6-9D51-1AE6-C4FFF40F5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AD9E9-AABF-7E6C-4589-ADAAFABE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40" y="18373"/>
            <a:ext cx="5667239" cy="55914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/>
              <a:t>Algorithms</a:t>
            </a:r>
            <a:endParaRPr lang="en-US" sz="4800" kern="12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37511-0C82-EB3A-40E3-AB43025881B5}"/>
              </a:ext>
            </a:extLst>
          </p:cNvPr>
          <p:cNvSpPr txBox="1"/>
          <p:nvPr/>
        </p:nvSpPr>
        <p:spPr>
          <a:xfrm>
            <a:off x="132045" y="575851"/>
            <a:ext cx="1187418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Jack made his research and found two algorithms to try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E133B-5342-E0DD-8B9C-69BE71E3196D}"/>
              </a:ext>
            </a:extLst>
          </p:cNvPr>
          <p:cNvSpPr txBox="1"/>
          <p:nvPr/>
        </p:nvSpPr>
        <p:spPr>
          <a:xfrm>
            <a:off x="126294" y="2539798"/>
            <a:ext cx="521746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SS-VQE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A69554FF-1F4A-CA8D-4894-098E2227B0C8}"/>
              </a:ext>
            </a:extLst>
          </p:cNvPr>
          <p:cNvSpPr/>
          <p:nvPr/>
        </p:nvSpPr>
        <p:spPr>
          <a:xfrm rot="-2280000">
            <a:off x="3960119" y="1578866"/>
            <a:ext cx="1747227" cy="4581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935DFA96-167C-78C9-DC66-BBBD6B8A5787}"/>
              </a:ext>
            </a:extLst>
          </p:cNvPr>
          <p:cNvSpPr/>
          <p:nvPr/>
        </p:nvSpPr>
        <p:spPr>
          <a:xfrm rot="13200000">
            <a:off x="5576265" y="1574486"/>
            <a:ext cx="1675340" cy="4581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0BEA0B-F3AA-378F-86FC-4F3A99DD4F35}"/>
              </a:ext>
            </a:extLst>
          </p:cNvPr>
          <p:cNvSpPr txBox="1"/>
          <p:nvPr/>
        </p:nvSpPr>
        <p:spPr>
          <a:xfrm>
            <a:off x="6791637" y="2519670"/>
            <a:ext cx="521746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QSE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1F5A8BC-157E-002C-869C-26A486506F82}"/>
              </a:ext>
            </a:extLst>
          </p:cNvPr>
          <p:cNvSpPr/>
          <p:nvPr/>
        </p:nvSpPr>
        <p:spPr>
          <a:xfrm>
            <a:off x="2502360" y="3185461"/>
            <a:ext cx="427463" cy="5018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99F21EE-C7DA-B915-5C85-2BF7A0B10293}"/>
              </a:ext>
            </a:extLst>
          </p:cNvPr>
          <p:cNvSpPr/>
          <p:nvPr/>
        </p:nvSpPr>
        <p:spPr>
          <a:xfrm>
            <a:off x="2502359" y="4594441"/>
            <a:ext cx="427463" cy="5018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C3E37C-03A7-1681-2F4B-A1F4E987D596}"/>
              </a:ext>
            </a:extLst>
          </p:cNvPr>
          <p:cNvSpPr txBox="1"/>
          <p:nvPr/>
        </p:nvSpPr>
        <p:spPr>
          <a:xfrm>
            <a:off x="120543" y="3813632"/>
            <a:ext cx="521746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Subspace-Search VQE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C725C5-8F2B-699A-C182-534F4ACFD16E}"/>
              </a:ext>
            </a:extLst>
          </p:cNvPr>
          <p:cNvSpPr txBox="1"/>
          <p:nvPr/>
        </p:nvSpPr>
        <p:spPr>
          <a:xfrm>
            <a:off x="129169" y="5245616"/>
            <a:ext cx="521746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Finds both ground and excited states using a variational circuit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7C82F94-B596-18C7-3C7F-596CC0A55D02}"/>
              </a:ext>
            </a:extLst>
          </p:cNvPr>
          <p:cNvSpPr/>
          <p:nvPr/>
        </p:nvSpPr>
        <p:spPr>
          <a:xfrm>
            <a:off x="9196458" y="3179710"/>
            <a:ext cx="427463" cy="5018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6B8CFC-FC3D-844B-1B77-458D55BC0097}"/>
              </a:ext>
            </a:extLst>
          </p:cNvPr>
          <p:cNvSpPr txBox="1"/>
          <p:nvPr/>
        </p:nvSpPr>
        <p:spPr>
          <a:xfrm>
            <a:off x="6785886" y="3807881"/>
            <a:ext cx="521746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Quantum Subspace Expansion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2C6B8ED0-5FE0-F237-E2D2-9622879D4852}"/>
              </a:ext>
            </a:extLst>
          </p:cNvPr>
          <p:cNvSpPr/>
          <p:nvPr/>
        </p:nvSpPr>
        <p:spPr>
          <a:xfrm>
            <a:off x="9196457" y="4588690"/>
            <a:ext cx="427463" cy="5018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64BB03-8EEF-19EE-C596-EAD55D2B7D0B}"/>
              </a:ext>
            </a:extLst>
          </p:cNvPr>
          <p:cNvSpPr txBox="1"/>
          <p:nvPr/>
        </p:nvSpPr>
        <p:spPr>
          <a:xfrm>
            <a:off x="6780135" y="5239865"/>
            <a:ext cx="521746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/>
              <a:t>Finds the ground state energy using VQE then the excited after diagonalization</a:t>
            </a:r>
          </a:p>
        </p:txBody>
      </p:sp>
    </p:spTree>
    <p:extLst>
      <p:ext uri="{BB962C8B-B14F-4D97-AF65-F5344CB8AC3E}">
        <p14:creationId xmlns:p14="http://schemas.microsoft.com/office/powerpoint/2010/main" val="80395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31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58A9-72C3-79EE-485C-83D0DE3A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1"/>
            <a:ext cx="10515600" cy="707337"/>
          </a:xfrm>
        </p:spPr>
        <p:txBody>
          <a:bodyPr/>
          <a:lstStyle/>
          <a:p>
            <a:r>
              <a:rPr lang="en-US" dirty="0"/>
              <a:t>Results for H2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CAA4F-6FC2-3049-323D-0BD256C4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245" y="658213"/>
            <a:ext cx="7444416" cy="554157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0210DF-B26F-7876-53FD-2B786A045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30259"/>
              </p:ext>
            </p:extLst>
          </p:nvPr>
        </p:nvGraphicFramePr>
        <p:xfrm>
          <a:off x="-1150" y="1153697"/>
          <a:ext cx="45188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294">
                  <a:extLst>
                    <a:ext uri="{9D8B030D-6E8A-4147-A177-3AD203B41FA5}">
                      <a16:colId xmlns:a16="http://schemas.microsoft.com/office/drawing/2014/main" val="2676793649"/>
                    </a:ext>
                  </a:extLst>
                </a:gridCol>
                <a:gridCol w="1506294">
                  <a:extLst>
                    <a:ext uri="{9D8B030D-6E8A-4147-A177-3AD203B41FA5}">
                      <a16:colId xmlns:a16="http://schemas.microsoft.com/office/drawing/2014/main" val="3071519276"/>
                    </a:ext>
                  </a:extLst>
                </a:gridCol>
                <a:gridCol w="1506294">
                  <a:extLst>
                    <a:ext uri="{9D8B030D-6E8A-4147-A177-3AD203B41FA5}">
                      <a16:colId xmlns:a16="http://schemas.microsoft.com/office/drawing/2014/main" val="1924912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 excited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5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SS-VQE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6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Pyscf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1443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4676FA-EA28-5A98-7B5F-56AF67D81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06615"/>
              </p:ext>
            </p:extLst>
          </p:nvPr>
        </p:nvGraphicFramePr>
        <p:xfrm>
          <a:off x="-1151" y="3281545"/>
          <a:ext cx="45188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294">
                  <a:extLst>
                    <a:ext uri="{9D8B030D-6E8A-4147-A177-3AD203B41FA5}">
                      <a16:colId xmlns:a16="http://schemas.microsoft.com/office/drawing/2014/main" val="2676793649"/>
                    </a:ext>
                  </a:extLst>
                </a:gridCol>
                <a:gridCol w="1506294">
                  <a:extLst>
                    <a:ext uri="{9D8B030D-6E8A-4147-A177-3AD203B41FA5}">
                      <a16:colId xmlns:a16="http://schemas.microsoft.com/office/drawing/2014/main" val="3071519276"/>
                    </a:ext>
                  </a:extLst>
                </a:gridCol>
                <a:gridCol w="1506294">
                  <a:extLst>
                    <a:ext uri="{9D8B030D-6E8A-4147-A177-3AD203B41FA5}">
                      <a16:colId xmlns:a16="http://schemas.microsoft.com/office/drawing/2014/main" val="1924912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 excited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5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6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Pyscf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1443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3C52327-C750-0A4F-9E29-458562DF5448}"/>
              </a:ext>
            </a:extLst>
          </p:cNvPr>
          <p:cNvSpPr txBox="1"/>
          <p:nvPr/>
        </p:nvSpPr>
        <p:spPr>
          <a:xfrm>
            <a:off x="1094430" y="5776541"/>
            <a:ext cx="341795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All energies are in Hartree</a:t>
            </a:r>
          </a:p>
        </p:txBody>
      </p:sp>
    </p:spTree>
    <p:extLst>
      <p:ext uri="{BB962C8B-B14F-4D97-AF65-F5344CB8AC3E}">
        <p14:creationId xmlns:p14="http://schemas.microsoft.com/office/powerpoint/2010/main" val="35468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Outline:</vt:lpstr>
      <vt:lpstr>UN Sustainability Goals</vt:lpstr>
      <vt:lpstr>Chemistry and the atom</vt:lpstr>
      <vt:lpstr>Learn about Jack</vt:lpstr>
      <vt:lpstr>Problem Statement</vt:lpstr>
      <vt:lpstr>Relation to sustainability goals</vt:lpstr>
      <vt:lpstr>Algorithms</vt:lpstr>
      <vt:lpstr>Results for H2</vt:lpstr>
      <vt:lpstr>Results for N2H2 using QSE only</vt:lpstr>
      <vt:lpstr>Future directions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497</cp:revision>
  <dcterms:created xsi:type="dcterms:W3CDTF">2025-09-13T18:24:53Z</dcterms:created>
  <dcterms:modified xsi:type="dcterms:W3CDTF">2025-09-13T22:35:34Z</dcterms:modified>
</cp:coreProperties>
</file>