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4"/>
  </p:sldMasterIdLst>
  <p:notesMasterIdLst>
    <p:notesMasterId r:id="rId20"/>
  </p:notesMasterIdLst>
  <p:handoutMasterIdLst>
    <p:handoutMasterId r:id="rId21"/>
  </p:handoutMasterIdLst>
  <p:sldIdLst>
    <p:sldId id="553" r:id="rId5"/>
    <p:sldId id="567" r:id="rId6"/>
    <p:sldId id="568" r:id="rId7"/>
    <p:sldId id="569" r:id="rId8"/>
    <p:sldId id="570" r:id="rId9"/>
    <p:sldId id="572" r:id="rId10"/>
    <p:sldId id="574" r:id="rId11"/>
    <p:sldId id="575" r:id="rId12"/>
    <p:sldId id="576" r:id="rId13"/>
    <p:sldId id="580" r:id="rId14"/>
    <p:sldId id="582" r:id="rId15"/>
    <p:sldId id="581" r:id="rId16"/>
    <p:sldId id="577" r:id="rId17"/>
    <p:sldId id="579" r:id="rId18"/>
    <p:sldId id="56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8"/>
    <a:srgbClr val="000000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5428" autoAdjust="0"/>
  </p:normalViewPr>
  <p:slideViewPr>
    <p:cSldViewPr snapToGrid="0">
      <p:cViewPr varScale="1">
        <p:scale>
          <a:sx n="125" d="100"/>
          <a:sy n="125" d="100"/>
        </p:scale>
        <p:origin x="-120" y="-560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29/05/15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‹Nr.›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29/05/15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 smtClean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‹Nr.›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33" r:id="rId4"/>
    <p:sldLayoutId id="2147483837" r:id="rId5"/>
    <p:sldLayoutId id="2147483809" r:id="rId6"/>
    <p:sldLayoutId id="2147483839" r:id="rId7"/>
    <p:sldLayoutId id="2147483823" r:id="rId8"/>
    <p:sldLayoutId id="2147483824" r:id="rId9"/>
    <p:sldLayoutId id="214748382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Indoor Positioning System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Nico</a:t>
            </a:r>
            <a:r>
              <a:rPr lang="en-US" dirty="0" smtClean="0"/>
              <a:t> Hein </a:t>
            </a:r>
            <a:r>
              <a:rPr lang="en-US" b="0" dirty="0" smtClean="0"/>
              <a:t>/ 1</a:t>
            </a:r>
            <a:r>
              <a:rPr lang="en-US" b="0" baseline="30000" dirty="0" smtClean="0"/>
              <a:t>st</a:t>
            </a:r>
            <a:r>
              <a:rPr lang="en-US" b="0" dirty="0" smtClean="0"/>
              <a:t> Jun 2015 </a:t>
            </a:r>
          </a:p>
        </p:txBody>
      </p:sp>
    </p:spTree>
    <p:extLst>
      <p:ext uri="{BB962C8B-B14F-4D97-AF65-F5344CB8AC3E}">
        <p14:creationId xmlns:p14="http://schemas.microsoft.com/office/powerpoint/2010/main" val="263372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Experiment: </a:t>
            </a:r>
            <a:r>
              <a:rPr lang="en-GB" dirty="0" err="1" smtClean="0"/>
              <a:t>Sensordata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pic>
        <p:nvPicPr>
          <p:cNvPr id="12" name="Bild 11" descr="rot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982028"/>
            <a:ext cx="2953285" cy="3531551"/>
          </a:xfrm>
          <a:prstGeom prst="rect">
            <a:avLst/>
          </a:prstGeom>
        </p:spPr>
      </p:pic>
      <p:pic>
        <p:nvPicPr>
          <p:cNvPr id="11" name="Bild 10" descr="ed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51" y="970906"/>
            <a:ext cx="3599029" cy="358331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18160" y="680720"/>
            <a:ext cx="2078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Rotation beim gehen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936240" y="701040"/>
            <a:ext cx="1348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Kurve gehen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pic>
        <p:nvPicPr>
          <p:cNvPr id="15" name="Bild 14" descr="rotation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60" y="2032000"/>
            <a:ext cx="2613660" cy="261366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6289040" y="1706880"/>
            <a:ext cx="156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Gerätedrehung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731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Experiment: </a:t>
            </a:r>
            <a:r>
              <a:rPr lang="en-GB" dirty="0" err="1" smtClean="0"/>
              <a:t>Sensordata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pic>
        <p:nvPicPr>
          <p:cNvPr id="5" name="Bild 4" descr="stai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422264"/>
            <a:ext cx="4439920" cy="1629545"/>
          </a:xfrm>
          <a:prstGeom prst="rect">
            <a:avLst/>
          </a:prstGeom>
        </p:spPr>
      </p:pic>
      <p:pic>
        <p:nvPicPr>
          <p:cNvPr id="6" name="Bild 5" descr="ste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96" y="1452880"/>
            <a:ext cx="4499024" cy="155448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18160" y="1127760"/>
            <a:ext cx="1997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Stairs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or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fast </a:t>
            </a:r>
            <a:r>
              <a:rPr lang="de-DE" sz="1600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teps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765040" y="1127760"/>
            <a:ext cx="2077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Slow </a:t>
            </a:r>
            <a:r>
              <a:rPr lang="de-DE" sz="1600" dirty="0" err="1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tairs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or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steps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?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3307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magne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546100"/>
            <a:ext cx="3644900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Experiment: Magnetic Flux und </a:t>
            </a:r>
            <a:r>
              <a:rPr lang="en-GB" dirty="0" err="1" smtClean="0"/>
              <a:t>WiFi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pic>
        <p:nvPicPr>
          <p:cNvPr id="14" name="Bild 13" descr="wif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08" y="670560"/>
            <a:ext cx="3593083" cy="3811524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55600" y="4490720"/>
            <a:ext cx="646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  <a:sym typeface="Wingdings"/>
              </a:rPr>
              <a:t>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only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in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environments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with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steel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;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attantion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to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self-repeating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patterns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934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pic>
        <p:nvPicPr>
          <p:cNvPr id="5" name="Bild 4" descr="Final_Positioning_syst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8508" y="-1886955"/>
            <a:ext cx="3779179" cy="90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7953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 to know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31471" y="1290701"/>
            <a:ext cx="8119872" cy="31285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High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IPS</a:t>
            </a:r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privacy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independed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pPr lvl="2"/>
            <a:r>
              <a:rPr lang="de-DE" dirty="0" err="1" smtClean="0"/>
              <a:t>Costs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Use</a:t>
            </a:r>
            <a:r>
              <a:rPr lang="de-DE" dirty="0" smtClean="0"/>
              <a:t> Case not so </a:t>
            </a:r>
            <a:r>
              <a:rPr lang="de-DE" dirty="0" err="1" smtClean="0"/>
              <a:t>much</a:t>
            </a:r>
            <a:r>
              <a:rPr lang="de-DE" dirty="0" smtClean="0"/>
              <a:t> on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smtClean="0"/>
              <a:t>This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expensive </a:t>
            </a:r>
            <a:r>
              <a:rPr lang="de-DE" dirty="0" err="1" smtClean="0"/>
              <a:t>for</a:t>
            </a:r>
            <a:r>
              <a:rPr lang="de-DE" dirty="0" smtClean="0"/>
              <a:t> simple </a:t>
            </a:r>
            <a:r>
              <a:rPr lang="de-DE" dirty="0" err="1" smtClean="0"/>
              <a:t>proximity</a:t>
            </a:r>
            <a:r>
              <a:rPr lang="de-DE" dirty="0" smtClean="0"/>
              <a:t> </a:t>
            </a:r>
            <a:r>
              <a:rPr lang="de-DE" dirty="0" err="1" smtClean="0"/>
              <a:t>marketing</a:t>
            </a:r>
            <a:endParaRPr lang="de-DE" dirty="0" smtClean="0"/>
          </a:p>
          <a:p>
            <a:pPr lvl="2"/>
            <a:r>
              <a:rPr lang="de-DE" dirty="0" err="1"/>
              <a:t>m</a:t>
            </a:r>
            <a:r>
              <a:rPr lang="de-DE" dirty="0" err="1" smtClean="0"/>
              <a:t>ap</a:t>
            </a:r>
            <a:r>
              <a:rPr lang="de-DE" dirty="0" smtClean="0"/>
              <a:t> </a:t>
            </a:r>
            <a:r>
              <a:rPr lang="de-DE" dirty="0" err="1"/>
              <a:t>m</a:t>
            </a:r>
            <a:r>
              <a:rPr lang="de-DE" dirty="0" err="1" smtClean="0"/>
              <a:t>atching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Locata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independend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IPS</a:t>
            </a:r>
          </a:p>
          <a:p>
            <a:pPr lvl="2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371679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Indoor Positioning Use Cases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290701"/>
            <a:ext cx="8119872" cy="31285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dirty="0" smtClean="0"/>
              <a:t>General </a:t>
            </a:r>
            <a:r>
              <a:rPr lang="de-DE" dirty="0" err="1" smtClean="0"/>
              <a:t>Indoor</a:t>
            </a:r>
            <a:r>
              <a:rPr lang="de-DE" dirty="0" smtClean="0"/>
              <a:t> Navigation</a:t>
            </a:r>
          </a:p>
          <a:p>
            <a:pPr lvl="3"/>
            <a:r>
              <a:rPr lang="de-DE" dirty="0" smtClean="0"/>
              <a:t>Customer Assistance </a:t>
            </a:r>
            <a:r>
              <a:rPr lang="de-DE" dirty="0" err="1" smtClean="0"/>
              <a:t>and</a:t>
            </a:r>
            <a:r>
              <a:rPr lang="de-DE" dirty="0" smtClean="0"/>
              <a:t> Support</a:t>
            </a:r>
          </a:p>
          <a:p>
            <a:pPr lvl="3"/>
            <a:r>
              <a:rPr lang="de-DE" dirty="0" err="1" smtClean="0"/>
              <a:t>Indoor</a:t>
            </a:r>
            <a:r>
              <a:rPr lang="de-DE" dirty="0" smtClean="0"/>
              <a:t> Navigation </a:t>
            </a:r>
            <a:r>
              <a:rPr lang="de-DE" dirty="0" err="1" smtClean="0"/>
              <a:t>for</a:t>
            </a:r>
            <a:r>
              <a:rPr lang="de-DE" dirty="0" smtClean="0"/>
              <a:t> Blind </a:t>
            </a:r>
            <a:r>
              <a:rPr lang="de-DE" dirty="0" err="1" smtClean="0"/>
              <a:t>Peope</a:t>
            </a:r>
            <a:endParaRPr lang="de-DE" dirty="0" smtClean="0"/>
          </a:p>
          <a:p>
            <a:pPr lvl="3"/>
            <a:r>
              <a:rPr lang="de-DE" dirty="0" smtClean="0"/>
              <a:t>Navigation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Healthcare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Proximity</a:t>
            </a:r>
            <a:r>
              <a:rPr lang="de-DE" dirty="0" smtClean="0"/>
              <a:t> Marketing</a:t>
            </a:r>
          </a:p>
          <a:p>
            <a:pPr lvl="2"/>
            <a:r>
              <a:rPr lang="de-DE" dirty="0" err="1"/>
              <a:t>Personalized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</a:t>
            </a:r>
            <a:r>
              <a:rPr lang="de-DE" dirty="0" err="1"/>
              <a:t>Experiences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Location </a:t>
            </a:r>
            <a:r>
              <a:rPr lang="de-DE" dirty="0" err="1"/>
              <a:t>analytics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People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Robotics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Real Life </a:t>
            </a:r>
            <a:r>
              <a:rPr lang="de-DE" dirty="0" err="1"/>
              <a:t>Social</a:t>
            </a:r>
            <a:r>
              <a:rPr lang="de-DE" dirty="0"/>
              <a:t> Networks </a:t>
            </a:r>
          </a:p>
          <a:p>
            <a:pPr lvl="2"/>
            <a:r>
              <a:rPr lang="de-DE" dirty="0" err="1" smtClean="0"/>
              <a:t>GeoFencing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58622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Infrastructure vs. Independent Mode 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840670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38422"/>
              </p:ext>
            </p:extLst>
          </p:nvPr>
        </p:nvGraphicFramePr>
        <p:xfrm>
          <a:off x="306250" y="1783370"/>
          <a:ext cx="6096000" cy="1849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353831">
                <a:tc>
                  <a:txBody>
                    <a:bodyPr/>
                    <a:lstStyle/>
                    <a:p>
                      <a:r>
                        <a:rPr lang="de-DE" dirty="0" smtClean="0"/>
                        <a:t>Infrastructure Mode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Independent Mode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locates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itself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only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Radio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Non-Radio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55672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Acceptance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840670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31834" y="871279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de-DE" dirty="0"/>
              <a:t>T</a:t>
            </a:r>
            <a:r>
              <a:rPr lang="de-DE" dirty="0" smtClean="0"/>
              <a:t>he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concern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 smtClean="0"/>
              <a:t>privacy</a:t>
            </a:r>
            <a:r>
              <a:rPr lang="de-DE" dirty="0" smtClean="0"/>
              <a:t>... </a:t>
            </a: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342900" lvl="2" indent="-342900">
              <a:buAutoNum type="arabicPeriod"/>
            </a:pPr>
            <a:r>
              <a:rPr lang="de-DE" dirty="0" err="1" smtClean="0"/>
              <a:t>Adopt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“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design” </a:t>
            </a:r>
            <a:r>
              <a:rPr lang="de-DE" dirty="0" err="1"/>
              <a:t>approach</a:t>
            </a:r>
            <a:r>
              <a:rPr lang="de-DE" dirty="0"/>
              <a:t> </a:t>
            </a:r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 err="1"/>
              <a:t>Seek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’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</a:t>
            </a:r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, </a:t>
            </a:r>
            <a:r>
              <a:rPr lang="de-DE" dirty="0" err="1"/>
              <a:t>comprehensive</a:t>
            </a:r>
            <a:r>
              <a:rPr lang="de-DE" dirty="0"/>
              <a:t> mobile-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. </a:t>
            </a:r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/>
              <a:t>Update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regularly</a:t>
            </a:r>
            <a:r>
              <a:rPr lang="de-DE" dirty="0"/>
              <a:t>. </a:t>
            </a:r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 err="1"/>
              <a:t>inform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personal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you’re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why</a:t>
            </a:r>
            <a:endParaRPr lang="de-DE" dirty="0"/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 err="1"/>
              <a:t>spelling</a:t>
            </a:r>
            <a:r>
              <a:rPr lang="de-DE" dirty="0"/>
              <a:t> out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won’t</a:t>
            </a:r>
            <a:r>
              <a:rPr lang="de-DE" dirty="0"/>
              <a:t> </a:t>
            </a:r>
            <a:r>
              <a:rPr lang="de-DE" dirty="0" err="1" smtClean="0"/>
              <a:t>collect</a:t>
            </a:r>
            <a:endParaRPr lang="de-DE" dirty="0"/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personal </a:t>
            </a:r>
            <a:r>
              <a:rPr lang="de-DE" dirty="0" err="1"/>
              <a:t>information</a:t>
            </a:r>
            <a:r>
              <a:rPr lang="de-DE" dirty="0"/>
              <a:t>. </a:t>
            </a:r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personal </a:t>
            </a:r>
            <a:r>
              <a:rPr lang="de-DE" dirty="0" err="1"/>
              <a:t>information</a:t>
            </a:r>
            <a:r>
              <a:rPr lang="de-DE" dirty="0"/>
              <a:t>. </a:t>
            </a:r>
          </a:p>
          <a:p>
            <a:pPr marL="342900" lvl="2" indent="-342900">
              <a:buFont typeface="HP Simplified" pitchFamily="34" charset="0"/>
              <a:buAutoNum type="arabicPeriod"/>
            </a:pPr>
            <a:r>
              <a:rPr lang="de-DE" dirty="0"/>
              <a:t>Tell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</a:p>
          <a:p>
            <a:pPr marL="0" lvl="2" indent="0">
              <a:buNone/>
            </a:pPr>
            <a:endParaRPr lang="de-DE" dirty="0" smtClean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Technology_Review_Custom_MIT</a:t>
            </a:r>
            <a:r>
              <a:rPr lang="de-DE" dirty="0"/>
              <a:t>, 2015) </a:t>
            </a:r>
          </a:p>
          <a:p>
            <a:pPr marL="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67581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vs. Non-Radio Positioning Strategies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66200"/>
              </p:ext>
            </p:extLst>
          </p:nvPr>
        </p:nvGraphicFramePr>
        <p:xfrm>
          <a:off x="1532698" y="1077136"/>
          <a:ext cx="6096000" cy="27489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/>
                <a:gridCol w="3048000"/>
              </a:tblGrid>
              <a:tr h="554413">
                <a:tc>
                  <a:txBody>
                    <a:bodyPr/>
                    <a:lstStyle/>
                    <a:p>
                      <a:r>
                        <a:rPr lang="de-DE" dirty="0" smtClean="0"/>
                        <a:t>Radio </a:t>
                      </a:r>
                      <a:r>
                        <a:rPr lang="de-DE" dirty="0" err="1" smtClean="0"/>
                        <a:t>Positioning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Non-Radio </a:t>
                      </a:r>
                      <a:r>
                        <a:rPr lang="de-DE" dirty="0" err="1" smtClean="0"/>
                        <a:t>positioning</a:t>
                      </a:r>
                      <a:endParaRPr lang="de-DE" dirty="0"/>
                    </a:p>
                  </a:txBody>
                  <a:tcPr/>
                </a:tc>
              </a:tr>
              <a:tr h="342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endParaRPr lang="de-DE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</a:t>
                      </a: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</a:tr>
              <a:tr h="342297"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</a:t>
                      </a: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Beacons</a:t>
                      </a: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Patterns </a:t>
                      </a:r>
                      <a:endParaRPr lang="de-DE" b="0" dirty="0"/>
                    </a:p>
                  </a:txBody>
                  <a:tcPr/>
                </a:tc>
              </a:tr>
              <a:tr h="342297">
                <a:tc>
                  <a:txBody>
                    <a:bodyPr/>
                    <a:lstStyle/>
                    <a:p>
                      <a:r>
                        <a:rPr lang="de-DE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Active RFID Systems 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Magnetometer / </a:t>
                      </a: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Compass</a:t>
                      </a: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0" dirty="0" smtClean="0"/>
                    </a:p>
                  </a:txBody>
                  <a:tcPr/>
                </a:tc>
              </a:tr>
              <a:tr h="342297">
                <a:tc>
                  <a:txBody>
                    <a:bodyPr/>
                    <a:lstStyle/>
                    <a:p>
                      <a:r>
                        <a:rPr lang="de-DE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Zigbee </a:t>
                      </a:r>
                      <a:endParaRPr lang="de-DE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Barometer </a:t>
                      </a:r>
                      <a:endParaRPr lang="de-DE" b="0" dirty="0" smtClean="0"/>
                    </a:p>
                  </a:txBody>
                  <a:tcPr/>
                </a:tc>
              </a:tr>
              <a:tr h="342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A-GPS (</a:t>
                      </a: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Assisted</a:t>
                      </a: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GPS) </a:t>
                      </a:r>
                      <a:endParaRPr lang="de-DE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Gyroscope</a:t>
                      </a: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0" dirty="0" smtClean="0"/>
                    </a:p>
                  </a:txBody>
                  <a:tcPr/>
                </a:tc>
              </a:tr>
              <a:tr h="342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 Tags </a:t>
                      </a:r>
                      <a:endParaRPr lang="de-DE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Accelerometer</a:t>
                      </a:r>
                      <a:r>
                        <a:rPr lang="de-DE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 txBox="1">
            <a:spLocks/>
          </p:cNvSpPr>
          <p:nvPr/>
        </p:nvSpPr>
        <p:spPr>
          <a:xfrm>
            <a:off x="340169" y="4236587"/>
            <a:ext cx="8119872" cy="78294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de-DE" b="1" dirty="0" err="1" smtClean="0"/>
              <a:t>Constraints</a:t>
            </a:r>
            <a:r>
              <a:rPr lang="de-DE" b="1" dirty="0" smtClean="0"/>
              <a:t>: 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 smtClean="0"/>
              <a:t>Plan; </a:t>
            </a:r>
            <a:r>
              <a:rPr lang="de-DE" dirty="0" err="1"/>
              <a:t>Beacon</a:t>
            </a:r>
            <a:r>
              <a:rPr lang="de-DE" dirty="0"/>
              <a:t> </a:t>
            </a:r>
            <a:r>
              <a:rPr lang="de-DE" dirty="0" err="1" smtClean="0"/>
              <a:t>locations</a:t>
            </a:r>
            <a:r>
              <a:rPr lang="de-DE" dirty="0"/>
              <a:t>;</a:t>
            </a:r>
            <a:r>
              <a:rPr lang="de-DE" dirty="0" smtClean="0"/>
              <a:t> Landmarks;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Flux</a:t>
            </a:r>
            <a:r>
              <a:rPr lang="de-DE" dirty="0"/>
              <a:t> </a:t>
            </a:r>
            <a:r>
              <a:rPr lang="de-DE" dirty="0" err="1" smtClean="0"/>
              <a:t>Maps</a:t>
            </a:r>
            <a:r>
              <a:rPr lang="de-DE" dirty="0"/>
              <a:t>;</a:t>
            </a:r>
            <a:r>
              <a:rPr lang="de-DE" dirty="0" smtClean="0"/>
              <a:t> </a:t>
            </a:r>
            <a:r>
              <a:rPr lang="de-DE" dirty="0" err="1"/>
              <a:t>WiFi</a:t>
            </a:r>
            <a:r>
              <a:rPr lang="de-DE" dirty="0"/>
              <a:t>, </a:t>
            </a:r>
            <a:r>
              <a:rPr lang="de-DE" dirty="0" err="1"/>
              <a:t>Blotooth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Zigbee</a:t>
            </a:r>
            <a:r>
              <a:rPr lang="de-DE" dirty="0"/>
              <a:t> </a:t>
            </a:r>
            <a:r>
              <a:rPr lang="de-DE" dirty="0" err="1" smtClean="0"/>
              <a:t>Fingerprinting</a:t>
            </a:r>
            <a:r>
              <a:rPr lang="de-DE" dirty="0" smtClean="0"/>
              <a:t> (RSS); </a:t>
            </a:r>
            <a:r>
              <a:rPr lang="de-DE" dirty="0"/>
              <a:t>LED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;</a:t>
            </a:r>
            <a:r>
              <a:rPr lang="de-DE" dirty="0"/>
              <a:t> </a:t>
            </a:r>
            <a:r>
              <a:rPr lang="de-DE" dirty="0" err="1"/>
              <a:t>Pedestrian</a:t>
            </a:r>
            <a:r>
              <a:rPr lang="de-DE" dirty="0"/>
              <a:t> Movement Model </a:t>
            </a:r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lvl="2" indent="0">
              <a:buNone/>
            </a:pPr>
            <a:r>
              <a:rPr lang="de-DE" dirty="0" smtClean="0"/>
              <a:t>  </a:t>
            </a:r>
            <a:endParaRPr lang="de-DE" dirty="0"/>
          </a:p>
          <a:p>
            <a:pPr marL="0" lvl="2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marL="0" lvl="2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5" y="1139628"/>
            <a:ext cx="567874" cy="56787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9" y="1826877"/>
            <a:ext cx="485954" cy="485954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8" y="2493970"/>
            <a:ext cx="798529" cy="62809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92" y="3288370"/>
            <a:ext cx="577438" cy="6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7581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Sensor </a:t>
            </a:r>
            <a:r>
              <a:rPr lang="en-GB" dirty="0"/>
              <a:t>Fusion, Error Correction and Filtering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31834" y="1052623"/>
            <a:ext cx="8119872" cy="367145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de-DE" dirty="0" err="1" smtClean="0"/>
              <a:t>Bayesian</a:t>
            </a:r>
            <a:r>
              <a:rPr lang="de-DE" dirty="0" smtClean="0"/>
              <a:t> Networks</a:t>
            </a:r>
          </a:p>
          <a:p>
            <a:pPr marL="0" lvl="2" indent="0">
              <a:buNone/>
            </a:pPr>
            <a:r>
              <a:rPr lang="de-DE" dirty="0" smtClean="0"/>
              <a:t>Kalman Filter</a:t>
            </a:r>
          </a:p>
          <a:p>
            <a:pPr marL="0" lvl="2" indent="0">
              <a:buNone/>
            </a:pPr>
            <a:r>
              <a:rPr lang="de-DE" dirty="0" smtClean="0"/>
              <a:t>Central Limit Theorem</a:t>
            </a:r>
          </a:p>
          <a:p>
            <a:pPr marL="0" lvl="2" indent="0">
              <a:buNone/>
            </a:pPr>
            <a:r>
              <a:rPr lang="de-DE" dirty="0" smtClean="0"/>
              <a:t>Error </a:t>
            </a:r>
            <a:r>
              <a:rPr lang="de-DE" dirty="0" smtClean="0"/>
              <a:t>Analysis</a:t>
            </a:r>
            <a:endParaRPr lang="de-DE" dirty="0" smtClean="0"/>
          </a:p>
          <a:p>
            <a:pPr marL="0" lvl="2" indent="0">
              <a:buNone/>
            </a:pPr>
            <a:endParaRPr lang="de-DE" dirty="0" smtClean="0"/>
          </a:p>
          <a:p>
            <a:pPr marL="0" lvl="2" indent="0">
              <a:buNone/>
            </a:pPr>
            <a:r>
              <a:rPr lang="de-DE" dirty="0" smtClean="0"/>
              <a:t>GPS – Invalid Position Filter</a:t>
            </a:r>
          </a:p>
          <a:p>
            <a:pPr marL="0" lvl="2" indent="0">
              <a:buNone/>
            </a:pPr>
            <a:r>
              <a:rPr lang="de-DE" dirty="0" smtClean="0"/>
              <a:t>GPS – </a:t>
            </a:r>
            <a:r>
              <a:rPr lang="de-DE" dirty="0" err="1" smtClean="0"/>
              <a:t>Mask</a:t>
            </a:r>
            <a:r>
              <a:rPr lang="de-DE" dirty="0" smtClean="0"/>
              <a:t> Filter</a:t>
            </a:r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lvl="2" indent="0">
              <a:buNone/>
            </a:pPr>
            <a:r>
              <a:rPr lang="de-DE" dirty="0" err="1" smtClean="0"/>
              <a:t>Particle</a:t>
            </a:r>
            <a:r>
              <a:rPr lang="de-DE" dirty="0" smtClean="0"/>
              <a:t> Filter </a:t>
            </a:r>
          </a:p>
          <a:p>
            <a:pPr marL="0" lvl="2" indent="0">
              <a:buNone/>
            </a:pPr>
            <a:r>
              <a:rPr lang="de-DE" dirty="0" smtClean="0"/>
              <a:t>Hidden </a:t>
            </a:r>
            <a:r>
              <a:rPr lang="de-DE" dirty="0" err="1" smtClean="0"/>
              <a:t>Markov</a:t>
            </a:r>
            <a:r>
              <a:rPr lang="de-DE" dirty="0" smtClean="0"/>
              <a:t> Model</a:t>
            </a:r>
          </a:p>
          <a:p>
            <a:pPr marL="0" lvl="2" indent="0">
              <a:buNone/>
            </a:pPr>
            <a:r>
              <a:rPr lang="de-DE" dirty="0" err="1"/>
              <a:t>Dempster-Shafer</a:t>
            </a:r>
            <a:r>
              <a:rPr lang="de-DE" dirty="0"/>
              <a:t> </a:t>
            </a:r>
            <a:r>
              <a:rPr lang="de-DE" dirty="0" err="1"/>
              <a:t>Theory</a:t>
            </a:r>
            <a:r>
              <a:rPr lang="de-DE" dirty="0"/>
              <a:t> </a:t>
            </a:r>
          </a:p>
          <a:p>
            <a:pPr marL="0" lvl="2" indent="0">
              <a:buNone/>
            </a:pPr>
            <a:endParaRPr lang="de-DE" dirty="0" smtClean="0"/>
          </a:p>
          <a:p>
            <a:pPr marL="0" lvl="2" indent="0">
              <a:buNone/>
            </a:pPr>
            <a:endParaRPr lang="de-DE" dirty="0"/>
          </a:p>
          <a:p>
            <a:pPr marL="0" lvl="2" indent="0">
              <a:buNone/>
            </a:pPr>
            <a:endParaRPr lang="de-DE" dirty="0" smtClean="0"/>
          </a:p>
          <a:p>
            <a:pPr marL="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6998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Compared Systems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58148"/>
              </p:ext>
            </p:extLst>
          </p:nvPr>
        </p:nvGraphicFramePr>
        <p:xfrm>
          <a:off x="306249" y="730747"/>
          <a:ext cx="8044040" cy="39678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21018"/>
                <a:gridCol w="4347272"/>
                <a:gridCol w="1575750"/>
              </a:tblGrid>
              <a:tr h="571946">
                <a:tc>
                  <a:txBody>
                    <a:bodyPr/>
                    <a:lstStyle/>
                    <a:p>
                      <a:r>
                        <a:rPr lang="de-DE" dirty="0" smtClean="0"/>
                        <a:t>Solution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Technoloy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Accuracy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Indoo.rs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4.0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Estimote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4.0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MazeMap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deliverd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Cisco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Infsoft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Bluetooth 4.0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Sailstech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Bluetooth 4.0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Navizon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Fingerprinting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(&amp;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Beacons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Locata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Locata</a:t>
                      </a:r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(Earth 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ByteLight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light, Bluetooth</a:t>
                      </a:r>
                      <a:r>
                        <a:rPr lang="de-DE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4.0,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&lt;1m</a:t>
                      </a:r>
                      <a:endParaRPr lang="de-DE" dirty="0"/>
                    </a:p>
                  </a:txBody>
                  <a:tcPr/>
                </a:tc>
              </a:tr>
              <a:tr h="3773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IndoorAtlas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Magnetic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~2m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32894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Experiment: Fingerprinting or Proximity 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pic>
        <p:nvPicPr>
          <p:cNvPr id="5" name="Bild 4" descr="floorplan2ndf+posi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5" y="1539788"/>
            <a:ext cx="2553640" cy="2553640"/>
          </a:xfrm>
          <a:prstGeom prst="rect">
            <a:avLst/>
          </a:prstGeom>
        </p:spPr>
      </p:pic>
      <p:pic>
        <p:nvPicPr>
          <p:cNvPr id="6" name="Bild 5" descr="distaceBe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77" y="713847"/>
            <a:ext cx="4103635" cy="409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Gerade Verbindung mit Pfeil 7"/>
          <p:cNvCxnSpPr/>
          <p:nvPr/>
        </p:nvCxnSpPr>
        <p:spPr>
          <a:xfrm>
            <a:off x="339231" y="4262689"/>
            <a:ext cx="255727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330827" y="4236594"/>
            <a:ext cx="64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9,5m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48821" y="1148316"/>
            <a:ext cx="304437" cy="304437"/>
          </a:xfrm>
          <a:prstGeom prst="ellipse">
            <a:avLst/>
          </a:prstGeom>
          <a:solidFill>
            <a:schemeClr val="accent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distaceBea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24" y="1130918"/>
            <a:ext cx="2289806" cy="2282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98601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Experiment: Reflection and Dynamics </a:t>
            </a:r>
            <a:endParaRPr lang="en-US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331471" y="1001447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 smtClean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353398" y="788473"/>
            <a:ext cx="8119872" cy="385279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 dirty="0" smtClean="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dirty="0"/>
          </a:p>
          <a:p>
            <a:pPr lvl="2"/>
            <a:endParaRPr lang="de-DE" dirty="0" smtClean="0"/>
          </a:p>
        </p:txBody>
      </p:sp>
      <p:pic>
        <p:nvPicPr>
          <p:cNvPr id="5" name="Bild 4" descr="floorplan2ndf+posi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5" y="1539788"/>
            <a:ext cx="2553640" cy="2553640"/>
          </a:xfrm>
          <a:prstGeom prst="rect">
            <a:avLst/>
          </a:prstGeom>
        </p:spPr>
      </p:pic>
      <p:pic>
        <p:nvPicPr>
          <p:cNvPr id="6" name="Bild 5" descr="floorplan2ndf+normu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4" y="1548594"/>
            <a:ext cx="2544833" cy="2544833"/>
          </a:xfrm>
          <a:prstGeom prst="rect">
            <a:avLst/>
          </a:prstGeom>
        </p:spPr>
      </p:pic>
      <p:pic>
        <p:nvPicPr>
          <p:cNvPr id="7" name="Bild 6" descr="insidePro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52" y="756843"/>
            <a:ext cx="3657467" cy="3599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 descr="outsidePr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2" y="756843"/>
            <a:ext cx="3594537" cy="3598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5566865" y="1139616"/>
            <a:ext cx="304437" cy="304437"/>
          </a:xfrm>
          <a:prstGeom prst="ellipse">
            <a:avLst/>
          </a:prstGeom>
          <a:solidFill>
            <a:schemeClr val="accent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783142" y="1426696"/>
            <a:ext cx="304437" cy="304437"/>
          </a:xfrm>
          <a:prstGeom prst="ellipse">
            <a:avLst/>
          </a:prstGeom>
          <a:solidFill>
            <a:schemeClr val="accent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06400" y="4450080"/>
            <a:ext cx="8004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  <a:sym typeface="Wingdings"/>
              </a:rPr>
              <a:t>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A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combination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of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proximity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and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fingerprinting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using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relative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values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and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Sonsor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data</a:t>
            </a:r>
            <a:r>
              <a:rPr lang="de-DE" sz="1600" dirty="0" smtClean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!</a:t>
            </a:r>
            <a:endParaRPr lang="de-DE" sz="1600" dirty="0" smtClean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4261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5A61B6-B873-4E35-B757-4D59F4210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45A2B52-530A-4C74-8D29-A2BA42677A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0B0767-39FF-4703-8569-098DFE2881AB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0</TotalTime>
  <Words>463</Words>
  <Application>Microsoft Macintosh PowerPoint</Application>
  <PresentationFormat>Bildschirmpräsentation (16:9)</PresentationFormat>
  <Paragraphs>130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Title with content</vt:lpstr>
      <vt:lpstr>Indoor Positioning System</vt:lpstr>
      <vt:lpstr>Indoor Positioning Use Cases</vt:lpstr>
      <vt:lpstr>Infrastructure vs. Independent Mode </vt:lpstr>
      <vt:lpstr>Social Acceptance</vt:lpstr>
      <vt:lpstr>Radio vs. Non-Radio Positioning Strategies</vt:lpstr>
      <vt:lpstr>Sensor Fusion, Error Correction and Filtering</vt:lpstr>
      <vt:lpstr>Compared Systems</vt:lpstr>
      <vt:lpstr>Experiment: Fingerprinting or Proximity </vt:lpstr>
      <vt:lpstr>Experiment: Reflection and Dynamics </vt:lpstr>
      <vt:lpstr>Experiment: Sensordata </vt:lpstr>
      <vt:lpstr>Experiment: Sensordata</vt:lpstr>
      <vt:lpstr>Experiment: Magnetic Flux und WiFi</vt:lpstr>
      <vt:lpstr>The Concept</vt:lpstr>
      <vt:lpstr>Good to know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2014-06-24T12:52:26Z</dcterms:created>
  <dcterms:modified xsi:type="dcterms:W3CDTF">2015-05-29T14:11:23Z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0x010100628ECC96C0E4BC48AF4F099E0CE18302</vt:lpwstr>
  </property>
</Properties>
</file>