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9" r:id="rId11"/>
    <p:sldId id="266" r:id="rId12"/>
    <p:sldId id="267" r:id="rId13"/>
    <p:sldId id="270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D0E5C-2056-4480-9603-3B8A93BFC8B2}" type="datetimeFigureOut">
              <a:rPr lang="ko-KR" altLang="en-US" smtClean="0"/>
              <a:t>2018-04-15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CBA15-597B-4DEB-A399-BB11A428C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9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7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3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9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1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1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4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3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37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CBA15-597B-4DEB-A399-BB11A428CC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4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E0AD0314-D83B-4BDB-B37E-439D7E7CF157}" type="datetime1">
              <a:rPr lang="ko-KR" altLang="en-US" smtClean="0"/>
              <a:pPr/>
              <a:t>2018-04-15</a:t>
            </a:fld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931359" y="2949792"/>
            <a:ext cx="5281282" cy="80068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Sub-title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7158" y="1437624"/>
            <a:ext cx="8429684" cy="1350150"/>
          </a:xfrm>
        </p:spPr>
        <p:txBody>
          <a:bodyPr anchor="b">
            <a:normAutofit/>
          </a:bodyPr>
          <a:lstStyle>
            <a:lvl1pPr algn="ctr">
              <a:defRPr sz="36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Main Title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9552" y="2841780"/>
            <a:ext cx="8064896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979712" y="3813888"/>
            <a:ext cx="5184576" cy="0"/>
          </a:xfrm>
          <a:prstGeom prst="line">
            <a:avLst/>
          </a:prstGeom>
          <a:ln>
            <a:solidFill>
              <a:srgbClr val="D4AC30">
                <a:alpha val="69804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017974"/>
            <a:ext cx="8229600" cy="3643338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fld id="{9986C82D-1A85-42CF-AA99-3B85CE3FE592}" type="datetime1">
              <a:rPr lang="ko-KR" altLang="en-US" smtClean="0"/>
              <a:pPr/>
              <a:t>2018-04-15</a:t>
            </a:fld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14282" y="141480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0828" y="4804769"/>
            <a:ext cx="3642344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7000"/>
              </a:lnSpc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Embedded Software Lab. @</a:t>
            </a:r>
            <a:r>
              <a:rPr kumimoji="0" lang="en-US" altLang="ko-KR" sz="1600" b="1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SKKU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497206" y="527178"/>
            <a:ext cx="448232" cy="4169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133206"/>
            <a:ext cx="7500990" cy="627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17974"/>
            <a:ext cx="8229600" cy="364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First level text</a:t>
            </a:r>
            <a:endParaRPr lang="ko-KR" altLang="en-US" dirty="0"/>
          </a:p>
          <a:p>
            <a:pPr lvl="1"/>
            <a:r>
              <a:rPr lang="en-US" altLang="ko-KR" dirty="0"/>
              <a:t>Second level text</a:t>
            </a:r>
            <a:endParaRPr lang="ko-KR" altLang="en-US" dirty="0"/>
          </a:p>
          <a:p>
            <a:pPr lvl="2"/>
            <a:r>
              <a:rPr lang="en-US" altLang="ko-KR" dirty="0"/>
              <a:t>Third level text</a:t>
            </a:r>
            <a:endParaRPr lang="ko-KR" altLang="en-US" dirty="0"/>
          </a:p>
          <a:p>
            <a:pPr lvl="3"/>
            <a:r>
              <a:rPr lang="en-US" altLang="ko-KR" dirty="0"/>
              <a:t>Fourth level text</a:t>
            </a:r>
            <a:endParaRPr lang="ko-KR" altLang="en-US" dirty="0"/>
          </a:p>
          <a:p>
            <a:pPr lvl="4"/>
            <a:r>
              <a:rPr lang="en-US" altLang="ko-KR" dirty="0"/>
              <a:t>Fifth level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</a:lstStyle>
          <a:p>
            <a:fld id="{77AE1FED-28BD-430F-A644-83D6DC89CC0F}" type="datetime1">
              <a:rPr lang="ko-KR" altLang="en-US" smtClean="0"/>
              <a:pPr/>
              <a:t>2018-04-15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735546"/>
            <a:ext cx="7632848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047434" y="123478"/>
            <a:ext cx="648072" cy="60286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fld id="{6D5D48F2-64DA-46E3-9141-D8225119CDF1}" type="slidenum">
              <a:rPr lang="ko-KR" altLang="en-US" sz="1800" b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ko-KR" altLang="en-US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b="1" kern="1200" spc="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0" baseline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spc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Hoseung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Embedded Software Lab.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300" dirty="0"/>
              <a:t>자율주행차용 </a:t>
            </a:r>
            <a:r>
              <a:rPr lang="en-US" altLang="ko-KR" sz="2300" dirty="0"/>
              <a:t>object detection model</a:t>
            </a:r>
            <a:r>
              <a:rPr lang="ko-KR" altLang="en-US" sz="2300" dirty="0"/>
              <a:t>의</a:t>
            </a:r>
            <a:r>
              <a:rPr lang="en-US" altLang="ko-KR" sz="2300" dirty="0"/>
              <a:t> </a:t>
            </a:r>
            <a:br>
              <a:rPr lang="en-US" altLang="ko-KR" sz="2300" dirty="0"/>
            </a:br>
            <a:r>
              <a:rPr lang="en-US" altLang="ko-KR" sz="2300" dirty="0"/>
              <a:t>regularization</a:t>
            </a:r>
            <a:r>
              <a:rPr lang="ko-KR" altLang="en-US" sz="2300" dirty="0"/>
              <a:t>을</a:t>
            </a:r>
            <a:r>
              <a:rPr lang="en-US" altLang="ko-KR" sz="2300" dirty="0"/>
              <a:t> </a:t>
            </a:r>
            <a:r>
              <a:rPr lang="ko-KR" altLang="en-US" sz="2300" dirty="0"/>
              <a:t>이용한 경량화</a:t>
            </a:r>
          </a:p>
        </p:txBody>
      </p:sp>
    </p:spTree>
    <p:extLst>
      <p:ext uri="{BB962C8B-B14F-4D97-AF65-F5344CB8AC3E}">
        <p14:creationId xmlns:p14="http://schemas.microsoft.com/office/powerpoint/2010/main" val="4038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C0482C-6F38-40CE-BC23-238D85A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Define a multitask loss function to train the </a:t>
            </a:r>
            <a:r>
              <a:rPr lang="en-US" altLang="ko-KR" sz="2000" b="0" dirty="0" err="1"/>
              <a:t>ConvDet</a:t>
            </a:r>
            <a:r>
              <a:rPr lang="en-US" altLang="ko-KR" sz="2000" b="0" dirty="0"/>
              <a:t> layer to learn detection, localization, and classification.</a:t>
            </a:r>
            <a:endParaRPr lang="ko-KR" altLang="en-US" sz="2000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B965DC-CB40-4FE5-A36D-F041F08F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SqueezeDet</a:t>
            </a:r>
            <a:r>
              <a:rPr lang="en-US" altLang="ko-KR" dirty="0"/>
              <a:t> : Training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CDE1B6-7024-4187-AD1A-23EE23C1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56" y="2139702"/>
            <a:ext cx="4434840" cy="2018678"/>
          </a:xfrm>
          <a:prstGeom prst="rect">
            <a:avLst/>
          </a:prstGeom>
        </p:spPr>
      </p:pic>
      <p:sp>
        <p:nvSpPr>
          <p:cNvPr id="5" name="텍스트 상자 5">
            <a:extLst>
              <a:ext uri="{FF2B5EF4-FFF2-40B4-BE49-F238E27FC236}">
                <a16:creationId xmlns:a16="http://schemas.microsoft.com/office/drawing/2014/main" id="{4015D45E-8A1A-4F9B-8657-2BC26F6F1D3E}"/>
              </a:ext>
            </a:extLst>
          </p:cNvPr>
          <p:cNvSpPr txBox="1"/>
          <p:nvPr/>
        </p:nvSpPr>
        <p:spPr>
          <a:xfrm>
            <a:off x="1907704" y="2427734"/>
            <a:ext cx="2328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Bounding box regression :</a:t>
            </a:r>
            <a:endParaRPr kumimoji="1" lang="ko-KR" altLang="en-US" sz="1400" dirty="0"/>
          </a:p>
        </p:txBody>
      </p:sp>
      <p:sp>
        <p:nvSpPr>
          <p:cNvPr id="9" name="텍스트 상자 5">
            <a:extLst>
              <a:ext uri="{FF2B5EF4-FFF2-40B4-BE49-F238E27FC236}">
                <a16:creationId xmlns:a16="http://schemas.microsoft.com/office/drawing/2014/main" id="{4F59D0F8-D9A4-4963-883B-21944E3D22C0}"/>
              </a:ext>
            </a:extLst>
          </p:cNvPr>
          <p:cNvSpPr txBox="1"/>
          <p:nvPr/>
        </p:nvSpPr>
        <p:spPr>
          <a:xfrm>
            <a:off x="1346059" y="3116331"/>
            <a:ext cx="259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Confidence score regression :</a:t>
            </a:r>
            <a:endParaRPr kumimoji="1" lang="ko-KR" altLang="en-US" sz="1400" dirty="0"/>
          </a:p>
        </p:txBody>
      </p:sp>
      <p:sp>
        <p:nvSpPr>
          <p:cNvPr id="10" name="텍스트 상자 5">
            <a:extLst>
              <a:ext uri="{FF2B5EF4-FFF2-40B4-BE49-F238E27FC236}">
                <a16:creationId xmlns:a16="http://schemas.microsoft.com/office/drawing/2014/main" id="{7F5F0FE6-19AD-4112-9575-4B8CC34EDFA4}"/>
              </a:ext>
            </a:extLst>
          </p:cNvPr>
          <p:cNvSpPr txBox="1"/>
          <p:nvPr/>
        </p:nvSpPr>
        <p:spPr>
          <a:xfrm>
            <a:off x="1619672" y="3734932"/>
            <a:ext cx="3175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Cross-entropy loss for classification :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833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76CF26-F21E-4DFA-BAD1-6EB4478F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Appropriate </a:t>
            </a:r>
            <a:r>
              <a:rPr lang="en-US" altLang="ko-KR" dirty="0" err="1"/>
              <a:t>regularizer</a:t>
            </a:r>
            <a:r>
              <a:rPr lang="en-US" altLang="ko-KR" dirty="0"/>
              <a:t> selection</a:t>
            </a:r>
          </a:p>
          <a:p>
            <a:pPr lvl="1"/>
            <a:r>
              <a:rPr lang="en-US" altLang="ko-KR" dirty="0"/>
              <a:t>The loss function of </a:t>
            </a:r>
            <a:r>
              <a:rPr lang="en-US" altLang="ko-KR" dirty="0" err="1"/>
              <a:t>SqueezeDet</a:t>
            </a:r>
            <a:r>
              <a:rPr lang="en-US" altLang="ko-KR" dirty="0"/>
              <a:t> is very different from the normal CNN.</a:t>
            </a:r>
          </a:p>
          <a:p>
            <a:endParaRPr lang="en-US" altLang="ko-KR" dirty="0"/>
          </a:p>
          <a:p>
            <a:r>
              <a:rPr lang="en-US" altLang="ko-KR" dirty="0"/>
              <a:t>Adjusting the optimization problem</a:t>
            </a:r>
          </a:p>
          <a:p>
            <a:endParaRPr lang="en-US" altLang="ko-KR" dirty="0"/>
          </a:p>
          <a:p>
            <a:r>
              <a:rPr lang="en-US" altLang="ko-KR" dirty="0"/>
              <a:t>Additional improvements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6D32D4-F303-493C-88E5-1E0CDA83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03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ABE963-ABCE-455C-BE41-796FF298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SqueezeDet</a:t>
            </a:r>
            <a:r>
              <a:rPr lang="en-US" altLang="ko-KR" sz="2000" dirty="0"/>
              <a:t> </a:t>
            </a:r>
            <a:r>
              <a:rPr lang="ko-KR" altLang="en-US" sz="2000" dirty="0"/>
              <a:t>서버에서 </a:t>
            </a:r>
            <a:r>
              <a:rPr lang="en-US" altLang="ko-KR" sz="2000" dirty="0"/>
              <a:t>training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SqueezeNet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MorphNet</a:t>
            </a:r>
            <a:r>
              <a:rPr lang="en-US" altLang="ko-KR" sz="2000" dirty="0"/>
              <a:t> algorithm </a:t>
            </a:r>
            <a:r>
              <a:rPr lang="ko-KR" altLang="en-US" sz="2000" dirty="0"/>
              <a:t>적용 후 기존 </a:t>
            </a:r>
            <a:r>
              <a:rPr lang="en-US" altLang="ko-KR" sz="2000" dirty="0"/>
              <a:t>weight decay</a:t>
            </a:r>
            <a:r>
              <a:rPr lang="ko-KR" altLang="en-US" sz="2000" dirty="0"/>
              <a:t>와 성능 비교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ConvDet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regularizer</a:t>
            </a:r>
            <a:r>
              <a:rPr lang="ko-KR" altLang="en-US" sz="2000" dirty="0"/>
              <a:t>와 </a:t>
            </a:r>
            <a:r>
              <a:rPr lang="en-US" altLang="ko-KR" sz="2000" dirty="0"/>
              <a:t>constraint </a:t>
            </a:r>
            <a:r>
              <a:rPr lang="ko-KR" altLang="en-US" sz="2000" dirty="0"/>
              <a:t>다양하게 설정 후 성능 비교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추가 개선사항 적용 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C28895-3443-4722-BA8F-9D4F0E77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계획 </a:t>
            </a:r>
          </a:p>
        </p:txBody>
      </p:sp>
    </p:spTree>
    <p:extLst>
      <p:ext uri="{BB962C8B-B14F-4D97-AF65-F5344CB8AC3E}">
        <p14:creationId xmlns:p14="http://schemas.microsoft.com/office/powerpoint/2010/main" val="285491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C3FD00-DD50-4AA1-B7BF-7E25E2D7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진행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4EFB3D-DC4B-4BE7-8850-E5F29B38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43740"/>
              </p:ext>
            </p:extLst>
          </p:nvPr>
        </p:nvGraphicFramePr>
        <p:xfrm>
          <a:off x="1259632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545478628"/>
                    </a:ext>
                  </a:extLst>
                </a:gridCol>
                <a:gridCol w="5375920">
                  <a:extLst>
                    <a:ext uri="{9D8B030D-6E8A-4147-A177-3AD203B41FA5}">
                      <a16:colId xmlns:a16="http://schemas.microsoft.com/office/drawing/2014/main" val="3158287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9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서버에 </a:t>
                      </a:r>
                      <a:r>
                        <a:rPr lang="en-US" altLang="ko-KR" sz="1400" dirty="0" err="1"/>
                        <a:t>SqueezeDet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MorphNet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환경 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SqueezeNet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에 </a:t>
                      </a:r>
                      <a:r>
                        <a:rPr lang="en-US" altLang="ko-KR" sz="1400" dirty="0" err="1"/>
                        <a:t>MorphNet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2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Constraint, </a:t>
                      </a:r>
                      <a:r>
                        <a:rPr lang="en-US" altLang="ko-KR" sz="1400" dirty="0" err="1"/>
                        <a:t>regularizer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변화시키며 전체 모델 </a:t>
                      </a:r>
                      <a:r>
                        <a:rPr lang="en-US" altLang="ko-KR" sz="1400" dirty="0"/>
                        <a:t>training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결과분석 및 문제점 해결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5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중간보고서 작성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개선 방안 마련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논문 최종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2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3FDFAE-249A-4CDC-935A-8A18AACE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detection is a crucial task for autonomous driving.</a:t>
            </a:r>
          </a:p>
          <a:p>
            <a:pPr lvl="1"/>
            <a:r>
              <a:rPr lang="en-US" altLang="ko-KR" sz="1800" dirty="0"/>
              <a:t>Need to accurately detect objects in real-time.</a:t>
            </a:r>
          </a:p>
          <a:p>
            <a:pPr lvl="1"/>
            <a:r>
              <a:rPr lang="en-US" altLang="ko-KR" sz="1800" dirty="0"/>
              <a:t>Other sensors cannot replace image-based object detection.</a:t>
            </a:r>
          </a:p>
          <a:p>
            <a:r>
              <a:rPr lang="en-US" altLang="ko-KR" dirty="0"/>
              <a:t>Object detection issues</a:t>
            </a:r>
          </a:p>
          <a:p>
            <a:pPr lvl="1"/>
            <a:r>
              <a:rPr lang="en-US" altLang="ko-KR" sz="1800" dirty="0"/>
              <a:t>Accuracy : T</a:t>
            </a:r>
            <a:r>
              <a:rPr lang="en-US" altLang="ko-KR" dirty="0"/>
              <a:t>he detector should achieve more recall and precision.</a:t>
            </a:r>
          </a:p>
          <a:p>
            <a:pPr lvl="1"/>
            <a:r>
              <a:rPr lang="en-US" altLang="ko-KR" sz="1800" dirty="0"/>
              <a:t>Small model size : Object detector must operate on processors that far less power than Computers(GPUs).</a:t>
            </a:r>
          </a:p>
          <a:p>
            <a:pPr lvl="1"/>
            <a:r>
              <a:rPr lang="en-US" altLang="ko-KR" sz="1800" dirty="0"/>
              <a:t>Speed : The detector should have real-time inference speed.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D9B74F-C55A-42E8-9560-9A98A377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4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700" b="0" dirty="0"/>
              <a:t>- Learning Structured Sparsity in Deep Neural Networks </a:t>
            </a:r>
          </a:p>
          <a:p>
            <a:pPr marL="0" indent="0">
              <a:buNone/>
            </a:pPr>
            <a:r>
              <a:rPr lang="en-US" altLang="ko-KR" sz="1700" b="0" dirty="0"/>
              <a:t>	</a:t>
            </a:r>
            <a:r>
              <a:rPr lang="en-US" altLang="ko-KR" sz="1800" dirty="0"/>
              <a:t>-</a:t>
            </a:r>
            <a:r>
              <a:rPr lang="en-US" altLang="ko-KR" sz="1800" b="0" dirty="0"/>
              <a:t> </a:t>
            </a:r>
            <a:r>
              <a:rPr lang="en-US" altLang="ko-KR" sz="1800" dirty="0" err="1"/>
              <a:t>Morphnet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dirty="0"/>
              <a:t>Object Detection Model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700" b="0" dirty="0"/>
              <a:t>- Faster R-CNN</a:t>
            </a:r>
          </a:p>
          <a:p>
            <a:pPr marL="0" indent="0">
              <a:buNone/>
            </a:pPr>
            <a:r>
              <a:rPr lang="en-US" altLang="ko-KR" sz="1700" b="0" dirty="0"/>
              <a:t>	- YOLO</a:t>
            </a:r>
          </a:p>
          <a:p>
            <a:pPr marL="0" indent="0">
              <a:buNone/>
            </a:pPr>
            <a:r>
              <a:rPr lang="en-US" altLang="ko-KR" sz="1700" b="0" dirty="0"/>
              <a:t>	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SqueezeDet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803C0D-C4D7-4611-9D78-7DD62E60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Neural Network Definition</a:t>
            </a:r>
          </a:p>
          <a:p>
            <a:pPr lvl="1"/>
            <a:r>
              <a:rPr lang="en-US" altLang="ko-KR" dirty="0"/>
              <a:t>Only consider convolutions</a:t>
            </a:r>
          </a:p>
          <a:p>
            <a:pPr lvl="1"/>
            <a:r>
              <a:rPr lang="en-US" altLang="ko-KR" dirty="0"/>
              <a:t>Objective function : </a:t>
            </a:r>
          </a:p>
          <a:p>
            <a:r>
              <a:rPr lang="en-US" altLang="ko-KR" dirty="0"/>
              <a:t>Problem Setup</a:t>
            </a:r>
          </a:p>
          <a:p>
            <a:pPr lvl="1"/>
            <a:r>
              <a:rPr lang="en-US" altLang="ko-KR" dirty="0"/>
              <a:t>Finding the Optimal Dimension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190093-E44D-41BE-A2E0-DAFA1D78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2" y="141480"/>
            <a:ext cx="7500990" cy="627980"/>
          </a:xfrm>
        </p:spPr>
        <p:txBody>
          <a:bodyPr/>
          <a:lstStyle/>
          <a:p>
            <a:r>
              <a:rPr lang="en-US" altLang="ko-KR" dirty="0" err="1"/>
              <a:t>MorphNet</a:t>
            </a:r>
            <a:r>
              <a:rPr lang="en-US" altLang="ko-KR" dirty="0"/>
              <a:t> : Background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2016321F-5997-47E9-8AA0-124AA3255259}"/>
              </a:ext>
            </a:extLst>
          </p:cNvPr>
          <p:cNvSpPr/>
          <p:nvPr/>
        </p:nvSpPr>
        <p:spPr>
          <a:xfrm>
            <a:off x="5953836" y="1298291"/>
            <a:ext cx="648072" cy="792088"/>
          </a:xfrm>
          <a:prstGeom prst="cube">
            <a:avLst>
              <a:gd name="adj" fmla="val 51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0E014C6E-2509-46EF-9191-FBF758D40F60}"/>
              </a:ext>
            </a:extLst>
          </p:cNvPr>
          <p:cNvSpPr/>
          <p:nvPr/>
        </p:nvSpPr>
        <p:spPr>
          <a:xfrm>
            <a:off x="6993722" y="933488"/>
            <a:ext cx="584448" cy="567990"/>
          </a:xfrm>
          <a:prstGeom prst="cube">
            <a:avLst>
              <a:gd name="adj" fmla="val 50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60679685-2BB4-421C-9590-8538BD52C6BC}"/>
              </a:ext>
            </a:extLst>
          </p:cNvPr>
          <p:cNvSpPr/>
          <p:nvPr/>
        </p:nvSpPr>
        <p:spPr>
          <a:xfrm>
            <a:off x="7933393" y="1250627"/>
            <a:ext cx="648072" cy="792088"/>
          </a:xfrm>
          <a:prstGeom prst="cube">
            <a:avLst>
              <a:gd name="adj" fmla="val 517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F0A9E-DA39-4E1A-BA44-4949446D47FF}"/>
              </a:ext>
            </a:extLst>
          </p:cNvPr>
          <p:cNvSpPr txBox="1"/>
          <p:nvPr/>
        </p:nvSpPr>
        <p:spPr>
          <a:xfrm>
            <a:off x="7603050" y="1551931"/>
            <a:ext cx="29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D2E1B617-A3BB-48D9-BA59-2EC4D14B23B7}"/>
              </a:ext>
            </a:extLst>
          </p:cNvPr>
          <p:cNvSpPr/>
          <p:nvPr/>
        </p:nvSpPr>
        <p:spPr>
          <a:xfrm>
            <a:off x="6953778" y="1792537"/>
            <a:ext cx="584448" cy="567990"/>
          </a:xfrm>
          <a:prstGeom prst="cube">
            <a:avLst>
              <a:gd name="adj" fmla="val 502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2665B-80C2-402D-BD46-C4A900E0F4D8}"/>
              </a:ext>
            </a:extLst>
          </p:cNvPr>
          <p:cNvSpPr txBox="1"/>
          <p:nvPr/>
        </p:nvSpPr>
        <p:spPr>
          <a:xfrm>
            <a:off x="7049899" y="1462005"/>
            <a:ext cx="29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38847-D469-4989-BB61-3F9EAF1BCEBC}"/>
              </a:ext>
            </a:extLst>
          </p:cNvPr>
          <p:cNvSpPr txBox="1"/>
          <p:nvPr/>
        </p:nvSpPr>
        <p:spPr>
          <a:xfrm>
            <a:off x="5705380" y="2470541"/>
            <a:ext cx="114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Input</a:t>
            </a:r>
          </a:p>
          <a:p>
            <a:r>
              <a:rPr lang="en-US" altLang="ko-KR" sz="1200" b="1" dirty="0"/>
              <a:t>Feature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269F7-63C4-499C-960C-AF7201C2634D}"/>
              </a:ext>
            </a:extLst>
          </p:cNvPr>
          <p:cNvSpPr txBox="1"/>
          <p:nvPr/>
        </p:nvSpPr>
        <p:spPr>
          <a:xfrm>
            <a:off x="6928177" y="2554339"/>
            <a:ext cx="76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Filter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31FE1F-3301-4893-9911-CF504718446D}"/>
              </a:ext>
            </a:extLst>
          </p:cNvPr>
          <p:cNvSpPr txBox="1"/>
          <p:nvPr/>
        </p:nvSpPr>
        <p:spPr>
          <a:xfrm>
            <a:off x="7755094" y="2470541"/>
            <a:ext cx="114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Output</a:t>
            </a:r>
          </a:p>
          <a:p>
            <a:r>
              <a:rPr lang="en-US" altLang="ko-KR" sz="1200" b="1" dirty="0"/>
              <a:t>Feature Map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E7C4F-1590-4841-914C-9AA3E3FB0991}"/>
              </a:ext>
            </a:extLst>
          </p:cNvPr>
          <p:cNvSpPr txBox="1"/>
          <p:nvPr/>
        </p:nvSpPr>
        <p:spPr>
          <a:xfrm>
            <a:off x="6678752" y="1551931"/>
            <a:ext cx="29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904C4-7EBD-4F23-A3DE-A8EF572F50FE}"/>
                  </a:ext>
                </a:extLst>
              </p:cNvPr>
              <p:cNvSpPr txBox="1"/>
              <p:nvPr/>
            </p:nvSpPr>
            <p:spPr>
              <a:xfrm>
                <a:off x="5927112" y="2069285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904C4-7EBD-4F23-A3DE-A8EF572F5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12" y="2069285"/>
                <a:ext cx="295002" cy="276999"/>
              </a:xfrm>
              <a:prstGeom prst="rect">
                <a:avLst/>
              </a:prstGeom>
              <a:blipFill>
                <a:blip r:embed="rId3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52CA759-25DE-46FF-9DF9-91591A619A90}"/>
              </a:ext>
            </a:extLst>
          </p:cNvPr>
          <p:cNvSpPr/>
          <p:nvPr/>
        </p:nvSpPr>
        <p:spPr>
          <a:xfrm>
            <a:off x="5947188" y="2097029"/>
            <a:ext cx="66744" cy="120140"/>
          </a:xfrm>
          <a:custGeom>
            <a:avLst/>
            <a:gdLst>
              <a:gd name="connsiteX0" fmla="*/ 0 w 66744"/>
              <a:gd name="connsiteY0" fmla="*/ 0 h 120140"/>
              <a:gd name="connsiteX1" fmla="*/ 33372 w 66744"/>
              <a:gd name="connsiteY1" fmla="*/ 80093 h 120140"/>
              <a:gd name="connsiteX2" fmla="*/ 66744 w 66744"/>
              <a:gd name="connsiteY2" fmla="*/ 120140 h 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44" h="120140">
                <a:moveTo>
                  <a:pt x="0" y="0"/>
                </a:moveTo>
                <a:cubicBezTo>
                  <a:pt x="11124" y="30035"/>
                  <a:pt x="22248" y="60070"/>
                  <a:pt x="33372" y="80093"/>
                </a:cubicBezTo>
                <a:cubicBezTo>
                  <a:pt x="44496" y="100116"/>
                  <a:pt x="61182" y="117915"/>
                  <a:pt x="66744" y="12014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EF4C9DD-D9AB-4F44-9B43-1F1A8D24C6FD}"/>
              </a:ext>
            </a:extLst>
          </p:cNvPr>
          <p:cNvSpPr/>
          <p:nvPr/>
        </p:nvSpPr>
        <p:spPr>
          <a:xfrm>
            <a:off x="6214166" y="2090354"/>
            <a:ext cx="40047" cy="113466"/>
          </a:xfrm>
          <a:custGeom>
            <a:avLst/>
            <a:gdLst>
              <a:gd name="connsiteX0" fmla="*/ 40047 w 40047"/>
              <a:gd name="connsiteY0" fmla="*/ 0 h 113466"/>
              <a:gd name="connsiteX1" fmla="*/ 33372 w 40047"/>
              <a:gd name="connsiteY1" fmla="*/ 73419 h 113466"/>
              <a:gd name="connsiteX2" fmla="*/ 0 w 40047"/>
              <a:gd name="connsiteY2" fmla="*/ 113466 h 113466"/>
              <a:gd name="connsiteX3" fmla="*/ 0 w 40047"/>
              <a:gd name="connsiteY3" fmla="*/ 113466 h 11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47" h="113466">
                <a:moveTo>
                  <a:pt x="40047" y="0"/>
                </a:moveTo>
                <a:cubicBezTo>
                  <a:pt x="40046" y="27254"/>
                  <a:pt x="40046" y="54508"/>
                  <a:pt x="33372" y="73419"/>
                </a:cubicBezTo>
                <a:cubicBezTo>
                  <a:pt x="26698" y="92330"/>
                  <a:pt x="0" y="113466"/>
                  <a:pt x="0" y="113466"/>
                </a:cubicBezTo>
                <a:lnTo>
                  <a:pt x="0" y="11346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C89859-425E-4DE4-B457-C686BB4F5FDD}"/>
                  </a:ext>
                </a:extLst>
              </p:cNvPr>
              <p:cNvSpPr txBox="1"/>
              <p:nvPr/>
            </p:nvSpPr>
            <p:spPr>
              <a:xfrm>
                <a:off x="6953778" y="2346284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C89859-425E-4DE4-B457-C686BB4F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78" y="2346284"/>
                <a:ext cx="295002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31FBEC1D-136A-4CB9-B08D-256471D3B778}"/>
              </a:ext>
            </a:extLst>
          </p:cNvPr>
          <p:cNvSpPr/>
          <p:nvPr/>
        </p:nvSpPr>
        <p:spPr>
          <a:xfrm>
            <a:off x="6953915" y="2372212"/>
            <a:ext cx="66744" cy="120140"/>
          </a:xfrm>
          <a:custGeom>
            <a:avLst/>
            <a:gdLst>
              <a:gd name="connsiteX0" fmla="*/ 0 w 66744"/>
              <a:gd name="connsiteY0" fmla="*/ 0 h 120140"/>
              <a:gd name="connsiteX1" fmla="*/ 33372 w 66744"/>
              <a:gd name="connsiteY1" fmla="*/ 80093 h 120140"/>
              <a:gd name="connsiteX2" fmla="*/ 66744 w 66744"/>
              <a:gd name="connsiteY2" fmla="*/ 120140 h 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44" h="120140">
                <a:moveTo>
                  <a:pt x="0" y="0"/>
                </a:moveTo>
                <a:cubicBezTo>
                  <a:pt x="11124" y="30035"/>
                  <a:pt x="22248" y="60070"/>
                  <a:pt x="33372" y="80093"/>
                </a:cubicBezTo>
                <a:cubicBezTo>
                  <a:pt x="44496" y="100116"/>
                  <a:pt x="61182" y="117915"/>
                  <a:pt x="66744" y="12014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31EAE9B-91A4-4B52-B1AA-7EE1F6089F64}"/>
              </a:ext>
            </a:extLst>
          </p:cNvPr>
          <p:cNvSpPr/>
          <p:nvPr/>
        </p:nvSpPr>
        <p:spPr>
          <a:xfrm>
            <a:off x="7220893" y="2365537"/>
            <a:ext cx="40047" cy="113466"/>
          </a:xfrm>
          <a:custGeom>
            <a:avLst/>
            <a:gdLst>
              <a:gd name="connsiteX0" fmla="*/ 40047 w 40047"/>
              <a:gd name="connsiteY0" fmla="*/ 0 h 113466"/>
              <a:gd name="connsiteX1" fmla="*/ 33372 w 40047"/>
              <a:gd name="connsiteY1" fmla="*/ 73419 h 113466"/>
              <a:gd name="connsiteX2" fmla="*/ 0 w 40047"/>
              <a:gd name="connsiteY2" fmla="*/ 113466 h 113466"/>
              <a:gd name="connsiteX3" fmla="*/ 0 w 40047"/>
              <a:gd name="connsiteY3" fmla="*/ 113466 h 11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47" h="113466">
                <a:moveTo>
                  <a:pt x="40047" y="0"/>
                </a:moveTo>
                <a:cubicBezTo>
                  <a:pt x="40046" y="27254"/>
                  <a:pt x="40046" y="54508"/>
                  <a:pt x="33372" y="73419"/>
                </a:cubicBezTo>
                <a:cubicBezTo>
                  <a:pt x="26698" y="92330"/>
                  <a:pt x="0" y="113466"/>
                  <a:pt x="0" y="113466"/>
                </a:cubicBezTo>
                <a:lnTo>
                  <a:pt x="0" y="11346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E98B8-559A-4EA3-8111-CD748197F714}"/>
                  </a:ext>
                </a:extLst>
              </p:cNvPr>
              <p:cNvSpPr txBox="1"/>
              <p:nvPr/>
            </p:nvSpPr>
            <p:spPr>
              <a:xfrm>
                <a:off x="7915715" y="2014230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CE98B8-559A-4EA3-8111-CD748197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15" y="2014230"/>
                <a:ext cx="29500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3FC57FF-1E28-4B3B-8452-721748839C0A}"/>
              </a:ext>
            </a:extLst>
          </p:cNvPr>
          <p:cNvSpPr/>
          <p:nvPr/>
        </p:nvSpPr>
        <p:spPr>
          <a:xfrm>
            <a:off x="7935791" y="2041974"/>
            <a:ext cx="66744" cy="120140"/>
          </a:xfrm>
          <a:custGeom>
            <a:avLst/>
            <a:gdLst>
              <a:gd name="connsiteX0" fmla="*/ 0 w 66744"/>
              <a:gd name="connsiteY0" fmla="*/ 0 h 120140"/>
              <a:gd name="connsiteX1" fmla="*/ 33372 w 66744"/>
              <a:gd name="connsiteY1" fmla="*/ 80093 h 120140"/>
              <a:gd name="connsiteX2" fmla="*/ 66744 w 66744"/>
              <a:gd name="connsiteY2" fmla="*/ 120140 h 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44" h="120140">
                <a:moveTo>
                  <a:pt x="0" y="0"/>
                </a:moveTo>
                <a:cubicBezTo>
                  <a:pt x="11124" y="30035"/>
                  <a:pt x="22248" y="60070"/>
                  <a:pt x="33372" y="80093"/>
                </a:cubicBezTo>
                <a:cubicBezTo>
                  <a:pt x="44496" y="100116"/>
                  <a:pt x="61182" y="117915"/>
                  <a:pt x="66744" y="12014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E8752EBA-78F8-4298-A343-517251620A52}"/>
              </a:ext>
            </a:extLst>
          </p:cNvPr>
          <p:cNvSpPr/>
          <p:nvPr/>
        </p:nvSpPr>
        <p:spPr>
          <a:xfrm>
            <a:off x="8202769" y="2035299"/>
            <a:ext cx="40047" cy="113466"/>
          </a:xfrm>
          <a:custGeom>
            <a:avLst/>
            <a:gdLst>
              <a:gd name="connsiteX0" fmla="*/ 40047 w 40047"/>
              <a:gd name="connsiteY0" fmla="*/ 0 h 113466"/>
              <a:gd name="connsiteX1" fmla="*/ 33372 w 40047"/>
              <a:gd name="connsiteY1" fmla="*/ 73419 h 113466"/>
              <a:gd name="connsiteX2" fmla="*/ 0 w 40047"/>
              <a:gd name="connsiteY2" fmla="*/ 113466 h 113466"/>
              <a:gd name="connsiteX3" fmla="*/ 0 w 40047"/>
              <a:gd name="connsiteY3" fmla="*/ 113466 h 11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47" h="113466">
                <a:moveTo>
                  <a:pt x="40047" y="0"/>
                </a:moveTo>
                <a:cubicBezTo>
                  <a:pt x="40046" y="27254"/>
                  <a:pt x="40046" y="54508"/>
                  <a:pt x="33372" y="73419"/>
                </a:cubicBezTo>
                <a:cubicBezTo>
                  <a:pt x="26698" y="92330"/>
                  <a:pt x="0" y="113466"/>
                  <a:pt x="0" y="113466"/>
                </a:cubicBezTo>
                <a:lnTo>
                  <a:pt x="0" y="11346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92A069-C9D6-4876-9189-A6C1F40827EF}"/>
                  </a:ext>
                </a:extLst>
              </p:cNvPr>
              <p:cNvSpPr txBox="1"/>
              <p:nvPr/>
            </p:nvSpPr>
            <p:spPr>
              <a:xfrm>
                <a:off x="8357716" y="1813355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692A069-C9D6-4876-9189-A6C1F408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16" y="1813355"/>
                <a:ext cx="295002" cy="276999"/>
              </a:xfrm>
              <a:prstGeom prst="rect">
                <a:avLst/>
              </a:prstGeom>
              <a:blipFill>
                <a:blip r:embed="rId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73DB2537-3353-4922-A943-6332CF56B3CD}"/>
              </a:ext>
            </a:extLst>
          </p:cNvPr>
          <p:cNvSpPr/>
          <p:nvPr/>
        </p:nvSpPr>
        <p:spPr>
          <a:xfrm>
            <a:off x="8263223" y="2030284"/>
            <a:ext cx="200233" cy="26698"/>
          </a:xfrm>
          <a:custGeom>
            <a:avLst/>
            <a:gdLst>
              <a:gd name="connsiteX0" fmla="*/ 0 w 200233"/>
              <a:gd name="connsiteY0" fmla="*/ 0 h 26698"/>
              <a:gd name="connsiteX1" fmla="*/ 113465 w 200233"/>
              <a:gd name="connsiteY1" fmla="*/ 26698 h 26698"/>
              <a:gd name="connsiteX2" fmla="*/ 200233 w 200233"/>
              <a:gd name="connsiteY2" fmla="*/ 0 h 26698"/>
              <a:gd name="connsiteX3" fmla="*/ 200233 w 200233"/>
              <a:gd name="connsiteY3" fmla="*/ 0 h 2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233" h="26698">
                <a:moveTo>
                  <a:pt x="0" y="0"/>
                </a:moveTo>
                <a:cubicBezTo>
                  <a:pt x="40046" y="13349"/>
                  <a:pt x="80093" y="26698"/>
                  <a:pt x="113465" y="26698"/>
                </a:cubicBezTo>
                <a:cubicBezTo>
                  <a:pt x="146837" y="26698"/>
                  <a:pt x="200233" y="0"/>
                  <a:pt x="200233" y="0"/>
                </a:cubicBezTo>
                <a:lnTo>
                  <a:pt x="200233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3E42FBC-D164-4CEF-A72E-CD9D059D1229}"/>
              </a:ext>
            </a:extLst>
          </p:cNvPr>
          <p:cNvSpPr/>
          <p:nvPr/>
        </p:nvSpPr>
        <p:spPr>
          <a:xfrm>
            <a:off x="8590271" y="1716585"/>
            <a:ext cx="53480" cy="180210"/>
          </a:xfrm>
          <a:custGeom>
            <a:avLst/>
            <a:gdLst>
              <a:gd name="connsiteX0" fmla="*/ 0 w 53480"/>
              <a:gd name="connsiteY0" fmla="*/ 0 h 180210"/>
              <a:gd name="connsiteX1" fmla="*/ 53396 w 53480"/>
              <a:gd name="connsiteY1" fmla="*/ 53396 h 180210"/>
              <a:gd name="connsiteX2" fmla="*/ 13349 w 53480"/>
              <a:gd name="connsiteY2" fmla="*/ 180210 h 180210"/>
              <a:gd name="connsiteX3" fmla="*/ 13349 w 53480"/>
              <a:gd name="connsiteY3" fmla="*/ 180210 h 18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80" h="180210">
                <a:moveTo>
                  <a:pt x="0" y="0"/>
                </a:moveTo>
                <a:cubicBezTo>
                  <a:pt x="25585" y="11680"/>
                  <a:pt x="51171" y="23361"/>
                  <a:pt x="53396" y="53396"/>
                </a:cubicBezTo>
                <a:cubicBezTo>
                  <a:pt x="55621" y="83431"/>
                  <a:pt x="13349" y="180210"/>
                  <a:pt x="13349" y="180210"/>
                </a:cubicBezTo>
                <a:lnTo>
                  <a:pt x="13349" y="18021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0143D4-123E-4462-93B1-D01B1509D0B4}"/>
                  </a:ext>
                </a:extLst>
              </p:cNvPr>
              <p:cNvSpPr txBox="1"/>
              <p:nvPr/>
            </p:nvSpPr>
            <p:spPr>
              <a:xfrm>
                <a:off x="8548950" y="1346125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0143D4-123E-4462-93B1-D01B1509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50" y="1346125"/>
                <a:ext cx="29500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B7969729-E166-4B32-9DE2-0192EB9C0612}"/>
              </a:ext>
            </a:extLst>
          </p:cNvPr>
          <p:cNvSpPr/>
          <p:nvPr/>
        </p:nvSpPr>
        <p:spPr>
          <a:xfrm>
            <a:off x="8590271" y="1236024"/>
            <a:ext cx="126815" cy="200234"/>
          </a:xfrm>
          <a:custGeom>
            <a:avLst/>
            <a:gdLst>
              <a:gd name="connsiteX0" fmla="*/ 0 w 126815"/>
              <a:gd name="connsiteY0" fmla="*/ 0 h 200234"/>
              <a:gd name="connsiteX1" fmla="*/ 100117 w 126815"/>
              <a:gd name="connsiteY1" fmla="*/ 80094 h 200234"/>
              <a:gd name="connsiteX2" fmla="*/ 126815 w 126815"/>
              <a:gd name="connsiteY2" fmla="*/ 200234 h 20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15" h="200234">
                <a:moveTo>
                  <a:pt x="0" y="0"/>
                </a:moveTo>
                <a:cubicBezTo>
                  <a:pt x="39490" y="23361"/>
                  <a:pt x="78981" y="46722"/>
                  <a:pt x="100117" y="80094"/>
                </a:cubicBezTo>
                <a:cubicBezTo>
                  <a:pt x="121253" y="113466"/>
                  <a:pt x="124034" y="156850"/>
                  <a:pt x="126815" y="20023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38FC9189-D422-4460-B784-269F6D8E56BE}"/>
              </a:ext>
            </a:extLst>
          </p:cNvPr>
          <p:cNvSpPr/>
          <p:nvPr/>
        </p:nvSpPr>
        <p:spPr>
          <a:xfrm>
            <a:off x="8583597" y="1603119"/>
            <a:ext cx="126814" cy="100117"/>
          </a:xfrm>
          <a:custGeom>
            <a:avLst/>
            <a:gdLst>
              <a:gd name="connsiteX0" fmla="*/ 0 w 126814"/>
              <a:gd name="connsiteY0" fmla="*/ 100117 h 100117"/>
              <a:gd name="connsiteX1" fmla="*/ 86767 w 126814"/>
              <a:gd name="connsiteY1" fmla="*/ 80094 h 100117"/>
              <a:gd name="connsiteX2" fmla="*/ 126814 w 126814"/>
              <a:gd name="connsiteY2" fmla="*/ 0 h 1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14" h="100117">
                <a:moveTo>
                  <a:pt x="0" y="100117"/>
                </a:moveTo>
                <a:cubicBezTo>
                  <a:pt x="32815" y="98448"/>
                  <a:pt x="65631" y="96780"/>
                  <a:pt x="86767" y="80094"/>
                </a:cubicBezTo>
                <a:cubicBezTo>
                  <a:pt x="107903" y="63408"/>
                  <a:pt x="117358" y="31704"/>
                  <a:pt x="12681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CC72F2-93EF-4CA4-ABEC-D332F16F68A6}"/>
                  </a:ext>
                </a:extLst>
              </p:cNvPr>
              <p:cNvSpPr txBox="1"/>
              <p:nvPr/>
            </p:nvSpPr>
            <p:spPr>
              <a:xfrm>
                <a:off x="6353640" y="1864488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CC72F2-93EF-4CA4-ABEC-D332F16F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40" y="1864488"/>
                <a:ext cx="29500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3A6F20-25D1-4CC2-A904-01B685178665}"/>
                  </a:ext>
                </a:extLst>
              </p:cNvPr>
              <p:cNvSpPr txBox="1"/>
              <p:nvPr/>
            </p:nvSpPr>
            <p:spPr>
              <a:xfrm>
                <a:off x="6542380" y="1386861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3A6F20-25D1-4CC2-A904-01B685178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80" y="1386861"/>
                <a:ext cx="29500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A1B231F-6650-47AC-9027-E6E0C0863242}"/>
              </a:ext>
            </a:extLst>
          </p:cNvPr>
          <p:cNvSpPr/>
          <p:nvPr/>
        </p:nvSpPr>
        <p:spPr>
          <a:xfrm>
            <a:off x="6567912" y="1756632"/>
            <a:ext cx="68250" cy="186884"/>
          </a:xfrm>
          <a:custGeom>
            <a:avLst/>
            <a:gdLst>
              <a:gd name="connsiteX0" fmla="*/ 40047 w 68250"/>
              <a:gd name="connsiteY0" fmla="*/ 0 h 186884"/>
              <a:gd name="connsiteX1" fmla="*/ 66744 w 68250"/>
              <a:gd name="connsiteY1" fmla="*/ 80093 h 186884"/>
              <a:gd name="connsiteX2" fmla="*/ 0 w 68250"/>
              <a:gd name="connsiteY2" fmla="*/ 186884 h 18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50" h="186884">
                <a:moveTo>
                  <a:pt x="40047" y="0"/>
                </a:moveTo>
                <a:cubicBezTo>
                  <a:pt x="56732" y="24473"/>
                  <a:pt x="73418" y="48946"/>
                  <a:pt x="66744" y="80093"/>
                </a:cubicBezTo>
                <a:cubicBezTo>
                  <a:pt x="60070" y="111240"/>
                  <a:pt x="30035" y="149062"/>
                  <a:pt x="0" y="18688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944831A-1892-42E0-8731-0E0949DD92EB}"/>
              </a:ext>
            </a:extLst>
          </p:cNvPr>
          <p:cNvSpPr/>
          <p:nvPr/>
        </p:nvSpPr>
        <p:spPr>
          <a:xfrm>
            <a:off x="6260887" y="2083680"/>
            <a:ext cx="173536" cy="26698"/>
          </a:xfrm>
          <a:custGeom>
            <a:avLst/>
            <a:gdLst>
              <a:gd name="connsiteX0" fmla="*/ 0 w 173536"/>
              <a:gd name="connsiteY0" fmla="*/ 0 h 26698"/>
              <a:gd name="connsiteX1" fmla="*/ 120140 w 173536"/>
              <a:gd name="connsiteY1" fmla="*/ 26698 h 26698"/>
              <a:gd name="connsiteX2" fmla="*/ 173536 w 173536"/>
              <a:gd name="connsiteY2" fmla="*/ 0 h 2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36" h="26698">
                <a:moveTo>
                  <a:pt x="0" y="0"/>
                </a:moveTo>
                <a:cubicBezTo>
                  <a:pt x="45608" y="13349"/>
                  <a:pt x="91217" y="26698"/>
                  <a:pt x="120140" y="26698"/>
                </a:cubicBezTo>
                <a:cubicBezTo>
                  <a:pt x="149063" y="26698"/>
                  <a:pt x="161299" y="13349"/>
                  <a:pt x="173536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DE17DDED-B887-4B72-9EFF-4C0F87BBE477}"/>
              </a:ext>
            </a:extLst>
          </p:cNvPr>
          <p:cNvSpPr/>
          <p:nvPr/>
        </p:nvSpPr>
        <p:spPr>
          <a:xfrm>
            <a:off x="6614763" y="1289548"/>
            <a:ext cx="124384" cy="186885"/>
          </a:xfrm>
          <a:custGeom>
            <a:avLst/>
            <a:gdLst>
              <a:gd name="connsiteX0" fmla="*/ 0 w 124384"/>
              <a:gd name="connsiteY0" fmla="*/ 0 h 186885"/>
              <a:gd name="connsiteX1" fmla="*/ 113466 w 124384"/>
              <a:gd name="connsiteY1" fmla="*/ 100117 h 186885"/>
              <a:gd name="connsiteX2" fmla="*/ 113466 w 124384"/>
              <a:gd name="connsiteY2" fmla="*/ 186885 h 18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84" h="186885">
                <a:moveTo>
                  <a:pt x="0" y="0"/>
                </a:moveTo>
                <a:cubicBezTo>
                  <a:pt x="47277" y="34485"/>
                  <a:pt x="94555" y="68970"/>
                  <a:pt x="113466" y="100117"/>
                </a:cubicBezTo>
                <a:cubicBezTo>
                  <a:pt x="132377" y="131264"/>
                  <a:pt x="122921" y="159074"/>
                  <a:pt x="113466" y="18688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14241905-4F00-445D-9F1D-6D4A9B975E88}"/>
              </a:ext>
            </a:extLst>
          </p:cNvPr>
          <p:cNvSpPr/>
          <p:nvPr/>
        </p:nvSpPr>
        <p:spPr>
          <a:xfrm>
            <a:off x="6607959" y="1656515"/>
            <a:ext cx="100116" cy="80093"/>
          </a:xfrm>
          <a:custGeom>
            <a:avLst/>
            <a:gdLst>
              <a:gd name="connsiteX0" fmla="*/ 0 w 100116"/>
              <a:gd name="connsiteY0" fmla="*/ 80093 h 80093"/>
              <a:gd name="connsiteX1" fmla="*/ 73419 w 100116"/>
              <a:gd name="connsiteY1" fmla="*/ 53396 h 80093"/>
              <a:gd name="connsiteX2" fmla="*/ 100116 w 100116"/>
              <a:gd name="connsiteY2" fmla="*/ 0 h 80093"/>
              <a:gd name="connsiteX3" fmla="*/ 100116 w 100116"/>
              <a:gd name="connsiteY3" fmla="*/ 0 h 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16" h="80093">
                <a:moveTo>
                  <a:pt x="0" y="80093"/>
                </a:moveTo>
                <a:cubicBezTo>
                  <a:pt x="28366" y="73419"/>
                  <a:pt x="56733" y="66745"/>
                  <a:pt x="73419" y="53396"/>
                </a:cubicBezTo>
                <a:cubicBezTo>
                  <a:pt x="90105" y="40047"/>
                  <a:pt x="100116" y="0"/>
                  <a:pt x="100116" y="0"/>
                </a:cubicBezTo>
                <a:lnTo>
                  <a:pt x="10011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94C3AA7-22B3-46DA-A1AF-3B06F083C65E}"/>
                  </a:ext>
                </a:extLst>
              </p:cNvPr>
              <p:cNvSpPr txBox="1"/>
              <p:nvPr/>
            </p:nvSpPr>
            <p:spPr>
              <a:xfrm>
                <a:off x="7346638" y="2141487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94C3AA7-22B3-46DA-A1AF-3B06F083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38" y="2141487"/>
                <a:ext cx="29500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4AC72D6-984C-43FE-AE5B-3926536B14F7}"/>
                  </a:ext>
                </a:extLst>
              </p:cNvPr>
              <p:cNvSpPr txBox="1"/>
              <p:nvPr/>
            </p:nvSpPr>
            <p:spPr>
              <a:xfrm>
                <a:off x="7494139" y="1785269"/>
                <a:ext cx="2950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4AC72D6-984C-43FE-AE5B-3926536B1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139" y="1785269"/>
                <a:ext cx="29500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8178FCC7-8FA7-4793-9D9F-37D8D89028A7}"/>
              </a:ext>
            </a:extLst>
          </p:cNvPr>
          <p:cNvSpPr/>
          <p:nvPr/>
        </p:nvSpPr>
        <p:spPr>
          <a:xfrm>
            <a:off x="7535707" y="1783204"/>
            <a:ext cx="108275" cy="100117"/>
          </a:xfrm>
          <a:custGeom>
            <a:avLst/>
            <a:gdLst>
              <a:gd name="connsiteX0" fmla="*/ 0 w 108275"/>
              <a:gd name="connsiteY0" fmla="*/ 0 h 100117"/>
              <a:gd name="connsiteX1" fmla="*/ 93443 w 108275"/>
              <a:gd name="connsiteY1" fmla="*/ 40047 h 100117"/>
              <a:gd name="connsiteX2" fmla="*/ 106792 w 108275"/>
              <a:gd name="connsiteY2" fmla="*/ 100117 h 1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75" h="100117">
                <a:moveTo>
                  <a:pt x="0" y="0"/>
                </a:moveTo>
                <a:cubicBezTo>
                  <a:pt x="37822" y="11680"/>
                  <a:pt x="75644" y="23361"/>
                  <a:pt x="93443" y="40047"/>
                </a:cubicBezTo>
                <a:cubicBezTo>
                  <a:pt x="111242" y="56733"/>
                  <a:pt x="109017" y="78425"/>
                  <a:pt x="106792" y="10011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6DAA29C9-896F-47F1-9C1F-25B699A69495}"/>
              </a:ext>
            </a:extLst>
          </p:cNvPr>
          <p:cNvSpPr/>
          <p:nvPr/>
        </p:nvSpPr>
        <p:spPr>
          <a:xfrm>
            <a:off x="7535707" y="2036959"/>
            <a:ext cx="80094" cy="33372"/>
          </a:xfrm>
          <a:custGeom>
            <a:avLst/>
            <a:gdLst>
              <a:gd name="connsiteX0" fmla="*/ 0 w 80094"/>
              <a:gd name="connsiteY0" fmla="*/ 33372 h 33372"/>
              <a:gd name="connsiteX1" fmla="*/ 66745 w 80094"/>
              <a:gd name="connsiteY1" fmla="*/ 20023 h 33372"/>
              <a:gd name="connsiteX2" fmla="*/ 80094 w 80094"/>
              <a:gd name="connsiteY2" fmla="*/ 0 h 3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94" h="33372">
                <a:moveTo>
                  <a:pt x="0" y="33372"/>
                </a:moveTo>
                <a:lnTo>
                  <a:pt x="66745" y="20023"/>
                </a:lnTo>
                <a:cubicBezTo>
                  <a:pt x="80094" y="14461"/>
                  <a:pt x="80094" y="7230"/>
                  <a:pt x="8009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C153C61-5684-471E-896C-BD578601E134}"/>
              </a:ext>
            </a:extLst>
          </p:cNvPr>
          <p:cNvSpPr/>
          <p:nvPr/>
        </p:nvSpPr>
        <p:spPr>
          <a:xfrm>
            <a:off x="7542382" y="2070331"/>
            <a:ext cx="26778" cy="153512"/>
          </a:xfrm>
          <a:custGeom>
            <a:avLst/>
            <a:gdLst>
              <a:gd name="connsiteX0" fmla="*/ 0 w 26778"/>
              <a:gd name="connsiteY0" fmla="*/ 0 h 153512"/>
              <a:gd name="connsiteX1" fmla="*/ 26698 w 26778"/>
              <a:gd name="connsiteY1" fmla="*/ 53396 h 153512"/>
              <a:gd name="connsiteX2" fmla="*/ 6674 w 26778"/>
              <a:gd name="connsiteY2" fmla="*/ 153512 h 1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8" h="153512">
                <a:moveTo>
                  <a:pt x="0" y="0"/>
                </a:moveTo>
                <a:cubicBezTo>
                  <a:pt x="12793" y="13905"/>
                  <a:pt x="25586" y="27811"/>
                  <a:pt x="26698" y="53396"/>
                </a:cubicBezTo>
                <a:cubicBezTo>
                  <a:pt x="27810" y="78981"/>
                  <a:pt x="17242" y="116246"/>
                  <a:pt x="6674" y="15351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06C5FC8-E2D8-4347-BB25-8F66A21F05D9}"/>
              </a:ext>
            </a:extLst>
          </p:cNvPr>
          <p:cNvSpPr/>
          <p:nvPr/>
        </p:nvSpPr>
        <p:spPr>
          <a:xfrm>
            <a:off x="7255380" y="2350658"/>
            <a:ext cx="180211" cy="13349"/>
          </a:xfrm>
          <a:custGeom>
            <a:avLst/>
            <a:gdLst>
              <a:gd name="connsiteX0" fmla="*/ 0 w 180211"/>
              <a:gd name="connsiteY0" fmla="*/ 0 h 13349"/>
              <a:gd name="connsiteX1" fmla="*/ 146838 w 180211"/>
              <a:gd name="connsiteY1" fmla="*/ 13349 h 13349"/>
              <a:gd name="connsiteX2" fmla="*/ 180211 w 180211"/>
              <a:gd name="connsiteY2" fmla="*/ 0 h 1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11" h="13349">
                <a:moveTo>
                  <a:pt x="0" y="0"/>
                </a:moveTo>
                <a:cubicBezTo>
                  <a:pt x="48946" y="4450"/>
                  <a:pt x="116803" y="13349"/>
                  <a:pt x="146838" y="13349"/>
                </a:cubicBezTo>
                <a:cubicBezTo>
                  <a:pt x="176873" y="13349"/>
                  <a:pt x="178542" y="6674"/>
                  <a:pt x="180211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5C7919-A7D3-483E-825A-CD2867A31606}"/>
                  </a:ext>
                </a:extLst>
              </p:cNvPr>
              <p:cNvSpPr txBox="1"/>
              <p:nvPr/>
            </p:nvSpPr>
            <p:spPr>
              <a:xfrm>
                <a:off x="7548289" y="1000713"/>
                <a:ext cx="589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ko-KR" altLang="en-US" sz="1200" b="1" i="1">
                          <a:latin typeface="Cambria Math" panose="02040503050406030204" pitchFamily="18" charset="0"/>
                        </a:rPr>
                        <m:t>개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5C7919-A7D3-483E-825A-CD2867A3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9" y="1000713"/>
                <a:ext cx="589997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3926384-C968-40CE-8B14-1BC70A2E75BF}"/>
              </a:ext>
            </a:extLst>
          </p:cNvPr>
          <p:cNvCxnSpPr/>
          <p:nvPr/>
        </p:nvCxnSpPr>
        <p:spPr>
          <a:xfrm>
            <a:off x="7431735" y="1145879"/>
            <a:ext cx="18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B42A857-4175-4BA6-85ED-F9F49D9812CE}"/>
              </a:ext>
            </a:extLst>
          </p:cNvPr>
          <p:cNvCxnSpPr/>
          <p:nvPr/>
        </p:nvCxnSpPr>
        <p:spPr>
          <a:xfrm flipV="1">
            <a:off x="7431735" y="1277712"/>
            <a:ext cx="318816" cy="784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28D0EA0-C1FF-4AFE-B37B-FFCC1350246D}"/>
              </a:ext>
            </a:extLst>
          </p:cNvPr>
          <p:cNvCxnSpPr/>
          <p:nvPr/>
        </p:nvCxnSpPr>
        <p:spPr>
          <a:xfrm flipV="1">
            <a:off x="7360598" y="1236024"/>
            <a:ext cx="321880" cy="444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BD79E4-0738-46E9-8045-B3A408D9BB03}"/>
                  </a:ext>
                </a:extLst>
              </p:cNvPr>
              <p:cNvSpPr txBox="1"/>
              <p:nvPr/>
            </p:nvSpPr>
            <p:spPr>
              <a:xfrm>
                <a:off x="4716016" y="769460"/>
                <a:ext cx="2243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Layer =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BD79E4-0738-46E9-8045-B3A408D9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769460"/>
                <a:ext cx="2243122" cy="369332"/>
              </a:xfrm>
              <a:prstGeom prst="rect">
                <a:avLst/>
              </a:prstGeom>
              <a:blipFill>
                <a:blip r:embed="rId13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4">
            <a:extLst>
              <a:ext uri="{FF2B5EF4-FFF2-40B4-BE49-F238E27FC236}">
                <a16:creationId xmlns:a16="http://schemas.microsoft.com/office/drawing/2014/main" id="{D427CBBC-1A54-4979-8373-76FC8D5B96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81829" y="1763279"/>
            <a:ext cx="3429004" cy="1320351"/>
            <a:chOff x="2229" y="1663"/>
            <a:chExt cx="1579" cy="608"/>
          </a:xfrm>
        </p:grpSpPr>
        <p:sp>
          <p:nvSpPr>
            <p:cNvPr id="70" name="AutoShape 3">
              <a:extLst>
                <a:ext uri="{FF2B5EF4-FFF2-40B4-BE49-F238E27FC236}">
                  <a16:creationId xmlns:a16="http://schemas.microsoft.com/office/drawing/2014/main" id="{5DD77C49-4072-41A7-B668-25864A1B36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29" y="2003"/>
              <a:ext cx="157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pic>
          <p:nvPicPr>
            <p:cNvPr id="71" name="Picture 5">
              <a:extLst>
                <a:ext uri="{FF2B5EF4-FFF2-40B4-BE49-F238E27FC236}">
                  <a16:creationId xmlns:a16="http://schemas.microsoft.com/office/drawing/2014/main" id="{4D1C0CD8-4E10-4EA9-8734-94E6EEA092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03" b="1472"/>
            <a:stretch/>
          </p:blipFill>
          <p:spPr bwMode="auto">
            <a:xfrm>
              <a:off x="2231" y="1663"/>
              <a:ext cx="51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F4A8F8C9-B840-467D-83C7-FABD02B5555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" r="34386" b="7762"/>
          <a:stretch/>
        </p:blipFill>
        <p:spPr>
          <a:xfrm>
            <a:off x="1237038" y="3288026"/>
            <a:ext cx="2520280" cy="50405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1121731-C19F-4362-9C43-1AF377C4C9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90179" y="3400628"/>
            <a:ext cx="266569" cy="24765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4C9212B-A928-40F9-AB93-9917BAA7AA22}"/>
              </a:ext>
            </a:extLst>
          </p:cNvPr>
          <p:cNvSpPr txBox="1"/>
          <p:nvPr/>
        </p:nvSpPr>
        <p:spPr>
          <a:xfrm>
            <a:off x="5017770" y="3325113"/>
            <a:ext cx="322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: </a:t>
            </a:r>
            <a:r>
              <a:rPr lang="en-US" altLang="ko-KR" sz="1200" dirty="0"/>
              <a:t>The </a:t>
            </a:r>
            <a:r>
              <a:rPr lang="en-US" altLang="ko-KR" sz="1200" b="1" dirty="0"/>
              <a:t>number of FLOPs</a:t>
            </a:r>
            <a:r>
              <a:rPr lang="en-US" altLang="ko-KR" sz="1200" dirty="0"/>
              <a:t> per inference</a:t>
            </a:r>
          </a:p>
          <a:p>
            <a:r>
              <a:rPr lang="en-US" altLang="ko-KR" sz="1200" dirty="0"/>
              <a:t>or the </a:t>
            </a:r>
            <a:r>
              <a:rPr lang="en-US" altLang="ko-KR" sz="1200" b="1" dirty="0"/>
              <a:t>model size</a:t>
            </a:r>
            <a:endParaRPr lang="ko-KR" altLang="en-US" sz="1200" b="1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E86B4E5-1270-485C-A61E-EE3CCB4B90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28260" y="3962263"/>
            <a:ext cx="228488" cy="2667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B85B6DD-AB0A-4D2B-8F8F-7E59810987D6}"/>
              </a:ext>
            </a:extLst>
          </p:cNvPr>
          <p:cNvSpPr txBox="1"/>
          <p:nvPr/>
        </p:nvSpPr>
        <p:spPr>
          <a:xfrm>
            <a:off x="5017770" y="3931742"/>
            <a:ext cx="322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Resource Constraints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709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A299D5-A11E-4D34-A09D-7AC3203D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Width Multiplier</a:t>
            </a:r>
          </a:p>
          <a:p>
            <a:pPr lvl="1"/>
            <a:r>
              <a:rPr lang="en-US" altLang="ko-KR" dirty="0"/>
              <a:t>ω &lt; 1 : shrink network / ω &gt; 1 : expand network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Sparsifying</a:t>
            </a:r>
            <a:r>
              <a:rPr lang="en-US" altLang="ko-KR" dirty="0"/>
              <a:t> </a:t>
            </a:r>
            <a:r>
              <a:rPr lang="en-US" altLang="ko-KR" dirty="0" err="1"/>
              <a:t>regularizer</a:t>
            </a:r>
            <a:endParaRPr lang="en-US" altLang="ko-KR" dirty="0"/>
          </a:p>
          <a:p>
            <a:pPr lvl="1"/>
            <a:r>
              <a:rPr lang="en-US" altLang="ko-KR" dirty="0"/>
              <a:t>Induce sparsity in the neurons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79B4CE-8DEA-467A-9D04-FC6E47C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Shrink/Expand Model Size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A8B62F-B4B3-41EF-8934-30E355DF3648}"/>
              </a:ext>
            </a:extLst>
          </p:cNvPr>
          <p:cNvGrpSpPr/>
          <p:nvPr/>
        </p:nvGrpSpPr>
        <p:grpSpPr>
          <a:xfrm>
            <a:off x="4139952" y="1203598"/>
            <a:ext cx="3707036" cy="262358"/>
            <a:chOff x="4341780" y="1275606"/>
            <a:chExt cx="4441312" cy="314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ABF30E-337B-4B37-8BEB-A57AC7B4B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1780" y="1285132"/>
              <a:ext cx="1180519" cy="295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3968A83-9B62-493C-8222-FB9F0327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104" y="1275606"/>
              <a:ext cx="3274988" cy="31432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C896FCA-AC3F-4CD6-946F-C241B7875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923678"/>
            <a:ext cx="3542938" cy="623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21D586-C8ED-491E-B64A-7F485C391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008" y="3579862"/>
            <a:ext cx="2703769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7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78AE29-7EE9-4D95-B7CE-14B3B1EB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7974"/>
            <a:ext cx="8229600" cy="3643338"/>
          </a:xfrm>
        </p:spPr>
        <p:txBody>
          <a:bodyPr/>
          <a:lstStyle/>
          <a:p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width Multiplier +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Sparsifying</a:t>
            </a:r>
            <a:r>
              <a:rPr lang="en-US" altLang="ko-KR" dirty="0"/>
              <a:t> </a:t>
            </a:r>
            <a:r>
              <a:rPr lang="en-US" altLang="ko-KR" dirty="0" err="1"/>
              <a:t>regularizer</a:t>
            </a:r>
            <a:r>
              <a:rPr lang="en-US" altLang="ko-KR" dirty="0"/>
              <a:t>				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Constraints</a:t>
            </a:r>
          </a:p>
          <a:p>
            <a:pPr marL="914400" lvl="2" indent="0">
              <a:buNone/>
            </a:pPr>
            <a:r>
              <a:rPr lang="en-US" altLang="ko-KR" dirty="0"/>
              <a:t>Constraint quantity of a layer :</a:t>
            </a:r>
          </a:p>
          <a:p>
            <a:pPr marL="0" indent="0">
              <a:buNone/>
            </a:pPr>
            <a:r>
              <a:rPr lang="en-US" altLang="ko-KR" dirty="0"/>
              <a:t>	        </a:t>
            </a:r>
            <a:r>
              <a:rPr lang="en-US" altLang="ko-KR" sz="1800" b="0" dirty="0"/>
              <a:t>with indicator function :</a:t>
            </a:r>
          </a:p>
          <a:p>
            <a:pPr marL="0" indent="0">
              <a:buNone/>
            </a:pP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sz="1800" b="0" dirty="0"/>
              <a:t>	     Total constrained quantity :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9770CF-BA1D-4D08-B4DF-878713F8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MorphNet</a:t>
            </a:r>
            <a:r>
              <a:rPr lang="en-US" altLang="ko-KR" dirty="0"/>
              <a:t> : Approach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019D2-E90D-46C4-AA55-30A94F19E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" t="14816" r="1755" b="3703"/>
          <a:stretch/>
        </p:blipFill>
        <p:spPr>
          <a:xfrm>
            <a:off x="4283968" y="1203598"/>
            <a:ext cx="3960440" cy="1584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6303A5-E39F-4216-8D18-852F1DD6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03" b="5253"/>
          <a:stretch/>
        </p:blipFill>
        <p:spPr>
          <a:xfrm>
            <a:off x="4572000" y="3036288"/>
            <a:ext cx="3888432" cy="364813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8C09D4-114D-44D1-8418-62F398E400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207"/>
          <a:stretch/>
        </p:blipFill>
        <p:spPr>
          <a:xfrm>
            <a:off x="4644008" y="3426493"/>
            <a:ext cx="2448272" cy="6047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EBAFC-01A1-4C4C-8FBD-8EA4E63077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855" b="-7726"/>
          <a:stretch/>
        </p:blipFill>
        <p:spPr>
          <a:xfrm>
            <a:off x="4644008" y="3988476"/>
            <a:ext cx="1921130" cy="6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BCD068-BB77-476B-978A-628A8EAA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Applying</a:t>
            </a:r>
            <a:r>
              <a:rPr lang="ko-KR" altLang="en-US" sz="2200" dirty="0"/>
              <a:t> </a:t>
            </a:r>
            <a:r>
              <a:rPr lang="en-US" altLang="ko-KR" sz="2200" dirty="0"/>
              <a:t>penalty on the loss</a:t>
            </a:r>
          </a:p>
          <a:p>
            <a:endParaRPr lang="en-US" altLang="ko-KR" sz="2200" dirty="0"/>
          </a:p>
          <a:p>
            <a:r>
              <a:rPr lang="en-US" altLang="ko-KR" sz="2200" dirty="0"/>
              <a:t> Variables of batch normalization with L1 norm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The </a:t>
            </a:r>
            <a:r>
              <a:rPr lang="en-US" altLang="ko-KR" sz="2200" dirty="0" err="1"/>
              <a:t>regularizer</a:t>
            </a:r>
            <a:r>
              <a:rPr lang="en-US" altLang="ko-KR" sz="2200" dirty="0"/>
              <a:t> for the whole Network</a:t>
            </a: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02CA2B-505F-4EE8-BD14-224ECBB4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MorphNet</a:t>
            </a:r>
            <a:r>
              <a:rPr lang="en-US" altLang="ko-KR" dirty="0"/>
              <a:t> : Regularization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3D6C43-363F-4443-8CF0-C8BD618C1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2372" b="-3089"/>
          <a:stretch/>
        </p:blipFill>
        <p:spPr>
          <a:xfrm>
            <a:off x="5411016" y="976932"/>
            <a:ext cx="2304256" cy="648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57940F-3346-4484-A4CF-8AC289594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19" b="-1463"/>
          <a:stretch/>
        </p:blipFill>
        <p:spPr>
          <a:xfrm>
            <a:off x="950323" y="2267712"/>
            <a:ext cx="2952328" cy="1036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B5D00-A0FC-4AB1-8831-7983E80B6C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884" b="-4741"/>
          <a:stretch/>
        </p:blipFill>
        <p:spPr>
          <a:xfrm>
            <a:off x="925686" y="3865150"/>
            <a:ext cx="1800200" cy="689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50B58-F529-4C4C-8D41-17E57A229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1851670"/>
            <a:ext cx="247984" cy="3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C45100-5595-4597-8475-6DA43ED5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 err="1"/>
              <a:t>SqueezeNet</a:t>
            </a:r>
            <a:r>
              <a:rPr lang="en-US" altLang="ko-KR" sz="2000" dirty="0"/>
              <a:t> extract feature map</a:t>
            </a:r>
          </a:p>
          <a:p>
            <a:r>
              <a:rPr lang="en-US" altLang="ko-KR" sz="2000" dirty="0" err="1"/>
              <a:t>ConvDet</a:t>
            </a:r>
            <a:r>
              <a:rPr lang="en-US" altLang="ko-KR" sz="2000" dirty="0"/>
              <a:t> layer compute bounding boxes </a:t>
            </a:r>
          </a:p>
          <a:p>
            <a:r>
              <a:rPr lang="en-US" altLang="ko-KR" sz="2000" dirty="0"/>
              <a:t>Each bounding box is associated with C + 1 </a:t>
            </a:r>
          </a:p>
          <a:p>
            <a:pPr lvl="1"/>
            <a:r>
              <a:rPr lang="en-US" altLang="ko-KR" sz="1600" dirty="0"/>
              <a:t>Number of classes, confidence score</a:t>
            </a:r>
            <a:endParaRPr lang="en-US" altLang="ko-KR" sz="1600" b="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3EB138-7286-4104-9B10-356AB890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SqueezeDet</a:t>
            </a:r>
            <a:r>
              <a:rPr lang="en-US" altLang="ko-KR" dirty="0"/>
              <a:t> : Detection</a:t>
            </a:r>
            <a:r>
              <a:rPr lang="ko-KR" altLang="en-US" dirty="0"/>
              <a:t> </a:t>
            </a:r>
            <a:r>
              <a:rPr lang="en-US" altLang="ko-KR" dirty="0"/>
              <a:t>Pipeline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454ADA-3C15-44C2-8E91-612B9D45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5" y="1086946"/>
            <a:ext cx="3096344" cy="17039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03B80D-3C8E-4207-9E04-2F91BFB759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74" y="1519515"/>
            <a:ext cx="4283111" cy="419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04522-F060-4699-8828-75CA0386C0CC}"/>
              </a:ext>
            </a:extLst>
          </p:cNvPr>
          <p:cNvSpPr txBox="1"/>
          <p:nvPr/>
        </p:nvSpPr>
        <p:spPr>
          <a:xfrm>
            <a:off x="3936288" y="1172922"/>
            <a:ext cx="458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Confidence of the bounding box prediction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D2673-EE2B-4C4D-ACCF-D8C7802E5603}"/>
              </a:ext>
            </a:extLst>
          </p:cNvPr>
          <p:cNvSpPr txBox="1"/>
          <p:nvPr/>
        </p:nvSpPr>
        <p:spPr>
          <a:xfrm>
            <a:off x="3939379" y="2098156"/>
            <a:ext cx="458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To obtain the final detections, use Non-Maximum Suppression to filter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DFD28FF-16FF-4A84-AA5D-FC7DD747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ConvDet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23FE62-1B21-4088-A77F-CF419C95697C}"/>
              </a:ext>
            </a:extLst>
          </p:cNvPr>
          <p:cNvGrpSpPr/>
          <p:nvPr/>
        </p:nvGrpSpPr>
        <p:grpSpPr>
          <a:xfrm>
            <a:off x="5940152" y="1074793"/>
            <a:ext cx="2808312" cy="1646184"/>
            <a:chOff x="4788024" y="2001389"/>
            <a:chExt cx="3333406" cy="21354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1ABB2B-CF01-4A55-B453-C352EB01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2001389"/>
              <a:ext cx="3333406" cy="213546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FA0CFB-A4F1-4817-8AF6-00A90215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3291830"/>
              <a:ext cx="1248028" cy="27466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170C451-02F9-4F64-A9FA-E571321D3928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5596914" y="3429161"/>
              <a:ext cx="271230" cy="184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B8EFDFF-1D17-434D-AD2B-3B21380C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67" y="2765576"/>
            <a:ext cx="1159397" cy="867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C633B20F-C624-4641-93EB-5E893AD4B0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1017974"/>
                <a:ext cx="5482953" cy="1759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b="1" kern="1200" spc="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 spc="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 spc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 spc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 spc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2000" b="0" dirty="0"/>
                  <a:t>It works as a sliding window that moves through each spatial position on the feature map</a:t>
                </a:r>
              </a:p>
              <a:p>
                <a:pPr lvl="1"/>
                <a:r>
                  <a:rPr kumimoji="1" lang="en-US" altLang="ko-KR" sz="1800" b="0" dirty="0"/>
                  <a:t>At each position, it computes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charset="0"/>
                      </a:rPr>
                      <m:t>𝐾</m:t>
                    </m:r>
                    <m:r>
                      <a:rPr kumimoji="1"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4+1+</m:t>
                        </m:r>
                        <m:r>
                          <a:rPr kumimoji="1"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ko-KR" sz="1800" dirty="0">
                    <a:ea typeface="Cambria Math" charset="0"/>
                    <a:cs typeface="Cambria Math" charset="0"/>
                  </a:rPr>
                  <a:t> values.</a:t>
                </a:r>
              </a:p>
              <a:p>
                <a:pPr lvl="1"/>
                <a:endParaRPr kumimoji="1" lang="en-US" altLang="ko-KR" b="0" dirty="0"/>
              </a:p>
            </p:txBody>
          </p:sp>
        </mc:Choice>
        <mc:Fallback xmlns="">
          <p:sp>
            <p:nvSpPr>
              <p:cNvPr id="9" name="내용 개체 틀 1">
                <a:extLst>
                  <a:ext uri="{FF2B5EF4-FFF2-40B4-BE49-F238E27FC236}">
                    <a16:creationId xmlns:a16="http://schemas.microsoft.com/office/drawing/2014/main" id="{C633B20F-C624-4641-93EB-5E893AD4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17974"/>
                <a:ext cx="5482953" cy="1759822"/>
              </a:xfrm>
              <a:prstGeom prst="rect">
                <a:avLst/>
              </a:prstGeom>
              <a:blipFill>
                <a:blip r:embed="rId6"/>
                <a:stretch>
                  <a:fillRect l="-1001" t="-2076" r="-1780" b="-31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8C907D4-739D-471C-AB32-DFB0E1364215}"/>
              </a:ext>
            </a:extLst>
          </p:cNvPr>
          <p:cNvSpPr txBox="1"/>
          <p:nvPr/>
        </p:nvSpPr>
        <p:spPr>
          <a:xfrm>
            <a:off x="7524328" y="363318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Predicted bounding coordinates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3FBE9D-48E7-4D73-AC0F-9D4DF16DF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3199381"/>
            <a:ext cx="3114675" cy="1295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9E8C2A-52DA-4931-BB2D-7D515A08D216}"/>
              </a:ext>
            </a:extLst>
          </p:cNvPr>
          <p:cNvSpPr txBox="1"/>
          <p:nvPr/>
        </p:nvSpPr>
        <p:spPr>
          <a:xfrm>
            <a:off x="5877194" y="270998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(x, y) : grid center</a:t>
            </a:r>
          </a:p>
          <a:p>
            <a:r>
              <a:rPr lang="en-US" altLang="ko-KR" sz="1200" dirty="0"/>
              <a:t>(w, h) : width, height</a:t>
            </a:r>
            <a:endParaRPr lang="ko-KR" altLang="en-US" sz="1200" dirty="0"/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54D52BF5-E677-451F-AEE4-7B90F3A13EF5}"/>
              </a:ext>
            </a:extLst>
          </p:cNvPr>
          <p:cNvSpPr txBox="1">
            <a:spLocks/>
          </p:cNvSpPr>
          <p:nvPr/>
        </p:nvSpPr>
        <p:spPr>
          <a:xfrm>
            <a:off x="3994397" y="3206482"/>
            <a:ext cx="3529931" cy="1520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1" kern="1200" spc="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 spc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 spc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spc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b="0" dirty="0"/>
              <a:t>The output of </a:t>
            </a:r>
            <a:r>
              <a:rPr kumimoji="1" lang="en-US" altLang="ko-KR" sz="1600" b="0" dirty="0" err="1"/>
              <a:t>ConvDet</a:t>
            </a:r>
            <a:r>
              <a:rPr kumimoji="1" lang="en-US" altLang="ko-KR" sz="1600" b="0" dirty="0"/>
              <a:t> keeps the same dimension as the feature map.</a:t>
            </a:r>
          </a:p>
          <a:p>
            <a:pPr lvl="1"/>
            <a:r>
              <a:rPr kumimoji="1" lang="en-US" altLang="ko-KR" sz="1600" b="0" dirty="0"/>
              <a:t>For each reference grid, the number of parameter is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D55D1B-E0CD-4BF7-8BFA-5E862F9954C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2" t="34582" r="16056" b="51380"/>
          <a:stretch/>
        </p:blipFill>
        <p:spPr>
          <a:xfrm>
            <a:off x="7024151" y="4329485"/>
            <a:ext cx="1306485" cy="1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233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양식 New HD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464</Words>
  <Application>Microsoft Office PowerPoint</Application>
  <PresentationFormat>화면 슬라이드 쇼(16:9)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Tahoma</vt:lpstr>
      <vt:lpstr>맑은 고딕</vt:lpstr>
      <vt:lpstr>연구실 PPT 양식 New HD</vt:lpstr>
      <vt:lpstr>자율주행차용 object detection model의  regularization을 이용한 경량화</vt:lpstr>
      <vt:lpstr>Introduction</vt:lpstr>
      <vt:lpstr>Related Work</vt:lpstr>
      <vt:lpstr>MorphNet : Background</vt:lpstr>
      <vt:lpstr>Shrink/Expand Model Size</vt:lpstr>
      <vt:lpstr>MorphNet : Approach</vt:lpstr>
      <vt:lpstr>MorphNet : Regularization</vt:lpstr>
      <vt:lpstr>SqueezeDet : Detection Pipeline </vt:lpstr>
      <vt:lpstr>ConvDet</vt:lpstr>
      <vt:lpstr>SqueezeDet : Training</vt:lpstr>
      <vt:lpstr>Issue</vt:lpstr>
      <vt:lpstr> 계획 </vt:lpstr>
      <vt:lpstr> 진행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RedCarrottt</dc:creator>
  <cp:lastModifiedBy>김호승</cp:lastModifiedBy>
  <cp:revision>74</cp:revision>
  <dcterms:created xsi:type="dcterms:W3CDTF">2014-08-28T09:50:54Z</dcterms:created>
  <dcterms:modified xsi:type="dcterms:W3CDTF">2018-04-15T07:30:04Z</dcterms:modified>
</cp:coreProperties>
</file>