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7"/>
  </p:notesMasterIdLst>
  <p:sldIdLst>
    <p:sldId id="280" r:id="rId2"/>
    <p:sldId id="292" r:id="rId3"/>
    <p:sldId id="311" r:id="rId4"/>
    <p:sldId id="317" r:id="rId5"/>
    <p:sldId id="312" r:id="rId6"/>
    <p:sldId id="313" r:id="rId7"/>
    <p:sldId id="307" r:id="rId8"/>
    <p:sldId id="330" r:id="rId9"/>
    <p:sldId id="319" r:id="rId10"/>
    <p:sldId id="320" r:id="rId11"/>
    <p:sldId id="331" r:id="rId12"/>
    <p:sldId id="315" r:id="rId13"/>
    <p:sldId id="324" r:id="rId14"/>
    <p:sldId id="321" r:id="rId15"/>
    <p:sldId id="326" r:id="rId16"/>
    <p:sldId id="327" r:id="rId17"/>
    <p:sldId id="328" r:id="rId18"/>
    <p:sldId id="329" r:id="rId19"/>
    <p:sldId id="325" r:id="rId20"/>
    <p:sldId id="322" r:id="rId21"/>
    <p:sldId id="323" r:id="rId22"/>
    <p:sldId id="308" r:id="rId23"/>
    <p:sldId id="316" r:id="rId24"/>
    <p:sldId id="332" r:id="rId25"/>
    <p:sldId id="302" r:id="rId26"/>
  </p:sldIdLst>
  <p:sldSz cx="9906000" cy="6858000" type="A4"/>
  <p:notesSz cx="6858000" cy="9144000"/>
  <p:embeddedFontLst>
    <p:embeddedFont>
      <p:font typeface="나눔바른펜" panose="020B0600000101010101" charset="-127"/>
      <p:regular r:id="rId28"/>
      <p:bold r:id="rId29"/>
    </p:embeddedFont>
    <p:embeddedFont>
      <p:font typeface="Aharoni" panose="02010803020104030203" pitchFamily="2" charset="-79"/>
      <p:bold r:id="rId30"/>
    </p:embeddedFont>
    <p:embeddedFont>
      <p:font typeface="나눔바른고딕" panose="020B0603020101020101" pitchFamily="50" charset="-127"/>
      <p:regular r:id="rId31"/>
      <p:bold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3832"/>
    <a:srgbClr val="7EFF6D"/>
    <a:srgbClr val="28C673"/>
    <a:srgbClr val="FBFBFB"/>
    <a:srgbClr val="594A45"/>
    <a:srgbClr val="5A4C44"/>
    <a:srgbClr val="635A3B"/>
    <a:srgbClr val="955C09"/>
    <a:srgbClr val="1E232A"/>
    <a:srgbClr val="23C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2" autoAdjust="0"/>
    <p:restoredTop sz="94660"/>
  </p:normalViewPr>
  <p:slideViewPr>
    <p:cSldViewPr>
      <p:cViewPr varScale="1">
        <p:scale>
          <a:sx n="108" d="100"/>
          <a:sy n="108" d="100"/>
        </p:scale>
        <p:origin x="1686" y="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56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242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9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02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916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985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261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1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91000">
              <a:schemeClr val="tx1">
                <a:lumMod val="85000"/>
                <a:lumOff val="15000"/>
              </a:schemeClr>
            </a:gs>
            <a:gs pos="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1C93-9B06-4276-BC97-0ADB2A4437DB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4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3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4" y="1435103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BF81-9823-4755-9B74-B9CC032432DE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A5C5-A760-4665-A940-E20F510C69FE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EF72-D11B-4B45-80B2-11F8785BC426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6344-EBAA-4085-A258-559FF331E266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2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pattFill prst="smCheck">
          <a:fgClr>
            <a:schemeClr val="tx1">
              <a:lumMod val="50000"/>
              <a:lumOff val="50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 rot="60000">
            <a:off x="126288" y="179634"/>
            <a:ext cx="9703512" cy="65008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52812" y="179634"/>
            <a:ext cx="9607438" cy="6500856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6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gradFill flip="none" rotWithShape="1">
          <a:gsLst>
            <a:gs pos="100000">
              <a:schemeClr val="bg1"/>
            </a:gs>
            <a:gs pos="38000">
              <a:schemeClr val="bg1">
                <a:lumMod val="95000"/>
              </a:schemeClr>
            </a:gs>
            <a:gs pos="0">
              <a:schemeClr val="bg1">
                <a:lumMod val="85000"/>
                <a:alpha val="64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9423" y="19578"/>
            <a:ext cx="9827154" cy="67821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3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액자 2"/>
          <p:cNvSpPr/>
          <p:nvPr userDrawn="1"/>
        </p:nvSpPr>
        <p:spPr>
          <a:xfrm>
            <a:off x="0" y="0"/>
            <a:ext cx="9906000" cy="6858000"/>
          </a:xfrm>
          <a:prstGeom prst="frame">
            <a:avLst>
              <a:gd name="adj1" fmla="val 83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01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97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FF6-59C0-4879-B026-626A45E9659E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4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4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B71F-E5F5-4A0E-890A-E016AAB339A5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21B9-18A6-4AF5-A374-48BE1ECA2072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8E556582-29A5-4912-BEA1-BEA54FAD3E1C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215251" y="0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/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60" r:id="rId5"/>
    <p:sldLayoutId id="214748366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3" r:id="rId15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bg1">
              <a:lumMod val="7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 rot="180000">
            <a:off x="402099" y="573522"/>
            <a:ext cx="9101802" cy="5884823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1769" y="467230"/>
            <a:ext cx="8814155" cy="5999936"/>
          </a:xfrm>
          <a:prstGeom prst="rect">
            <a:avLst/>
          </a:prstGeom>
          <a:solidFill>
            <a:schemeClr val="bg1"/>
          </a:solidFill>
          <a:ln w="5715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1770" y="4386038"/>
            <a:ext cx="8814155" cy="2100487"/>
          </a:xfrm>
          <a:prstGeom prst="rect">
            <a:avLst/>
          </a:prstGeom>
          <a:solidFill>
            <a:schemeClr val="tx1"/>
          </a:solidFill>
          <a:ln w="5715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88429" y="2061067"/>
            <a:ext cx="3566603" cy="765127"/>
          </a:xfrm>
          <a:prstGeom prst="rect">
            <a:avLst/>
          </a:prstGeom>
          <a:solidFill>
            <a:srgbClr val="7EFF6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20989" y="3691739"/>
            <a:ext cx="3496307" cy="38533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defTabSz="914400">
              <a:spcBef>
                <a:spcPct val="0"/>
              </a:spcBef>
            </a:pPr>
            <a:r>
              <a:rPr lang="ko-KR" altLang="en-US" sz="1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데이터관리와 지적경영</a:t>
            </a:r>
            <a:r>
              <a:rPr lang="en-US" altLang="ko-KR" sz="1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Final</a:t>
            </a:r>
            <a:r>
              <a:rPr lang="ko-KR" altLang="en-US" sz="1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7819" y="2049377"/>
            <a:ext cx="5695711" cy="146255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en-US" altLang="ko-KR" sz="4800" b="1" spc="-18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“</a:t>
            </a:r>
            <a:r>
              <a:rPr lang="ko-KR" altLang="en-US" sz="4800" b="1" spc="-18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웹툰 원작시대</a:t>
            </a:r>
            <a:r>
              <a:rPr lang="en-US" altLang="ko-KR" sz="4800" b="1" spc="-18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”</a:t>
            </a:r>
          </a:p>
          <a:p>
            <a:pPr algn="ctr"/>
            <a:r>
              <a:rPr lang="ko-KR" altLang="en-US" sz="4000" b="1" spc="-18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웹툰의 드라마</a:t>
            </a:r>
            <a:r>
              <a:rPr lang="en-US" altLang="ko-KR" sz="4000" b="1" spc="-18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4000" b="1" spc="-18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예측</a:t>
            </a:r>
            <a:endParaRPr lang="en-US" altLang="ko-KR" sz="4000" b="1" spc="-18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79451" y="3588271"/>
            <a:ext cx="4187258" cy="476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027" name="Picture 3" descr="C:\Users\madeit-top1\Documents\PPT\[38] Angrymomo_cartoon black\paint-brush-png-Brown-Bru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68896">
            <a:off x="-187022" y="4616034"/>
            <a:ext cx="2935226" cy="19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adeit-top1\Documents\PPT\[38] Angrymomo_cartoon black\m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2132856"/>
            <a:ext cx="2260540" cy="226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/>
          <p:cNvGrpSpPr/>
          <p:nvPr/>
        </p:nvGrpSpPr>
        <p:grpSpPr>
          <a:xfrm>
            <a:off x="7566810" y="1773501"/>
            <a:ext cx="1307917" cy="1084722"/>
            <a:chOff x="6827558" y="1993350"/>
            <a:chExt cx="868185" cy="672273"/>
          </a:xfrm>
        </p:grpSpPr>
        <p:pic>
          <p:nvPicPr>
            <p:cNvPr id="18" name="Picture 4" descr="C:\Users\madeit-top1\Documents\PPT\[38] Angrymomo_cartoon black\speech_bubble_comic_0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17882" y1="14574" x2="18229" y2="66368"/>
                          <a14:foregroundMark x1="7118" y1="28251" x2="7292" y2="52242"/>
                          <a14:foregroundMark x1="42535" y1="73991" x2="81771" y2="68161"/>
                          <a14:foregroundMark x1="93750" y1="41256" x2="91146" y2="48430"/>
                          <a14:foregroundMark x1="88542" y1="22197" x2="36806" y2="6054"/>
                          <a14:foregroundMark x1="51215" y1="7175" x2="82639" y2="150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7558" y="1993350"/>
              <a:ext cx="868185" cy="672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 rot="21480000">
              <a:off x="6868262" y="2093755"/>
              <a:ext cx="766475" cy="372340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/>
              <a:r>
                <a:rPr lang="ko-KR" altLang="en-US" sz="1600" b="1" spc="-180" dirty="0" err="1">
                  <a:gradFill flip="none" rotWithShape="1">
                    <a:gsLst>
                      <a:gs pos="0">
                        <a:prstClr val="black">
                          <a:lumMod val="75000"/>
                          <a:lumOff val="25000"/>
                          <a:shade val="30000"/>
                          <a:satMod val="115000"/>
                        </a:prstClr>
                      </a:gs>
                      <a:gs pos="50000">
                        <a:prstClr val="black">
                          <a:lumMod val="75000"/>
                          <a:lumOff val="25000"/>
                          <a:shade val="67500"/>
                          <a:satMod val="11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  <a:shade val="100000"/>
                          <a:satMod val="115000"/>
                        </a:prst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크롤링</a:t>
              </a:r>
              <a:r>
                <a:rPr lang="ko-KR" altLang="en-US" sz="1600" b="1" spc="-180" dirty="0">
                  <a:gradFill flip="none" rotWithShape="1">
                    <a:gsLst>
                      <a:gs pos="0">
                        <a:prstClr val="black">
                          <a:lumMod val="75000"/>
                          <a:lumOff val="25000"/>
                          <a:shade val="30000"/>
                          <a:satMod val="115000"/>
                        </a:prstClr>
                      </a:gs>
                      <a:gs pos="50000">
                        <a:prstClr val="black">
                          <a:lumMod val="75000"/>
                          <a:lumOff val="25000"/>
                          <a:shade val="67500"/>
                          <a:satMod val="11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  <a:shade val="100000"/>
                          <a:satMod val="115000"/>
                        </a:prst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br>
                <a:rPr lang="en-US" altLang="ko-KR" sz="1600" b="1" spc="-180" dirty="0">
                  <a:gradFill flip="none" rotWithShape="1">
                    <a:gsLst>
                      <a:gs pos="0">
                        <a:prstClr val="black">
                          <a:lumMod val="75000"/>
                          <a:lumOff val="25000"/>
                          <a:shade val="30000"/>
                          <a:satMod val="115000"/>
                        </a:prstClr>
                      </a:gs>
                      <a:gs pos="50000">
                        <a:prstClr val="black">
                          <a:lumMod val="75000"/>
                          <a:lumOff val="25000"/>
                          <a:shade val="67500"/>
                          <a:satMod val="11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  <a:shade val="100000"/>
                          <a:satMod val="115000"/>
                        </a:prst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</a:br>
              <a:r>
                <a:rPr lang="ko-KR" altLang="en-US" sz="1600" b="1" spc="-180" dirty="0">
                  <a:gradFill flip="none" rotWithShape="1">
                    <a:gsLst>
                      <a:gs pos="0">
                        <a:prstClr val="black">
                          <a:lumMod val="75000"/>
                          <a:lumOff val="25000"/>
                          <a:shade val="30000"/>
                          <a:satMod val="115000"/>
                        </a:prstClr>
                      </a:gs>
                      <a:gs pos="50000">
                        <a:prstClr val="black">
                          <a:lumMod val="75000"/>
                          <a:lumOff val="25000"/>
                          <a:shade val="67500"/>
                          <a:satMod val="11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  <a:shade val="100000"/>
                          <a:satMod val="115000"/>
                        </a:prst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활용하기</a:t>
              </a:r>
              <a:endParaRPr lang="ko-KR" altLang="en-US" sz="3600" b="1" spc="-18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15" name="부제목 2">
            <a:extLst>
              <a:ext uri="{FF2B5EF4-FFF2-40B4-BE49-F238E27FC236}">
                <a16:creationId xmlns:a16="http://schemas.microsoft.com/office/drawing/2014/main" id="{6274FAD2-91B0-41E1-8649-6AA87FBFC302}"/>
              </a:ext>
            </a:extLst>
          </p:cNvPr>
          <p:cNvSpPr txBox="1">
            <a:spLocks/>
          </p:cNvSpPr>
          <p:nvPr/>
        </p:nvSpPr>
        <p:spPr>
          <a:xfrm>
            <a:off x="5889104" y="5030108"/>
            <a:ext cx="5288632" cy="1502299"/>
          </a:xfrm>
          <a:prstGeom prst="rect">
            <a:avLst/>
          </a:prstGeom>
        </p:spPr>
        <p:txBody>
          <a:bodyPr>
            <a:normAutofit/>
          </a:bodyPr>
          <a:lstStyle>
            <a:lvl1pPr marL="402325" indent="-402325" algn="l" defTabSz="107286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800" kern="1200" spc="-117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1pPr>
            <a:lvl2pPr marL="871703" indent="-335270" algn="l" defTabSz="107286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300" kern="1200" spc="-117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2pPr>
            <a:lvl3pPr marL="1341082" indent="-268216" algn="l" defTabSz="107286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 spc="-117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3pPr>
            <a:lvl4pPr marL="1877515" indent="-268216" algn="l" defTabSz="107286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 spc="-117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4pPr>
            <a:lvl5pPr marL="2413947" indent="-268216" algn="l" defTabSz="107286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 spc="-117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5pPr>
            <a:lvl6pPr marL="2950380" indent="-268216" algn="l" defTabSz="107286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86813" indent="-268216" algn="l" defTabSz="107286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3246" indent="-268216" algn="l" defTabSz="107286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59678" indent="-268216" algn="l" defTabSz="107286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영어영문학과      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2012130844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조호신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중어중문학과      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2014130751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박혜원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중어중문학과      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2015131142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신재원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보건환경융합과학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2015250336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김연주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98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4488" y="1124744"/>
            <a:ext cx="9198790" cy="84164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43916" y="288688"/>
            <a:ext cx="3783341" cy="61193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2400" b="1" spc="-1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2400" b="1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2400" b="1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2674" y="317263"/>
            <a:ext cx="624865" cy="66233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altLang="ko-KR" sz="36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BFF3F-4E05-489B-BE7B-E5651832467C}"/>
              </a:ext>
            </a:extLst>
          </p:cNvPr>
          <p:cNvSpPr txBox="1"/>
          <p:nvPr/>
        </p:nvSpPr>
        <p:spPr>
          <a:xfrm>
            <a:off x="470270" y="1196752"/>
            <a:ext cx="8919875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(5)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정규화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 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#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minmaxscaler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1000" dirty="0"/>
          </a:p>
          <a:p>
            <a:r>
              <a:rPr lang="en-US" altLang="ko-KR" sz="1800" dirty="0"/>
              <a:t>      from </a:t>
            </a:r>
            <a:r>
              <a:rPr lang="en-US" altLang="ko-KR" sz="1800" dirty="0" err="1"/>
              <a:t>sklearn.preprocessing</a:t>
            </a:r>
            <a:r>
              <a:rPr lang="en-US" altLang="ko-KR" sz="1800" dirty="0"/>
              <a:t> import </a:t>
            </a:r>
            <a:r>
              <a:rPr lang="en-US" altLang="ko-KR" sz="1800" dirty="0" err="1"/>
              <a:t>MinMaxScaler</a:t>
            </a:r>
            <a:endParaRPr lang="en-US" altLang="ko-KR" sz="1800" dirty="0"/>
          </a:p>
          <a:p>
            <a:r>
              <a:rPr lang="en-US" altLang="ko-KR" sz="1800" dirty="0"/>
              <a:t>      </a:t>
            </a:r>
            <a:r>
              <a:rPr lang="en-US" altLang="ko-KR" sz="1800" dirty="0" err="1"/>
              <a:t>minmax_scaler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MinMaxScaler</a:t>
            </a:r>
            <a:r>
              <a:rPr lang="en-US" altLang="ko-KR" sz="1800" dirty="0"/>
              <a:t>().fit(</a:t>
            </a:r>
            <a:r>
              <a:rPr lang="en-US" altLang="ko-KR" sz="1800" dirty="0" err="1"/>
              <a:t>all_df</a:t>
            </a:r>
            <a:r>
              <a:rPr lang="en-US" altLang="ko-KR" sz="1800" dirty="0"/>
              <a:t>[['ratings']])</a:t>
            </a:r>
          </a:p>
          <a:p>
            <a:r>
              <a:rPr lang="en-US" altLang="ko-KR" sz="1800" dirty="0"/>
              <a:t>      </a:t>
            </a:r>
            <a:r>
              <a:rPr lang="en-US" altLang="ko-KR" sz="1800" dirty="0" err="1"/>
              <a:t>minmax_mat</a:t>
            </a:r>
            <a:r>
              <a:rPr lang="en-US" altLang="ko-KR" sz="1800" dirty="0"/>
              <a:t>= </a:t>
            </a:r>
            <a:r>
              <a:rPr lang="en-US" altLang="ko-KR" sz="1800" dirty="0" err="1"/>
              <a:t>minmax_scaler.transform</a:t>
            </a:r>
            <a:r>
              <a:rPr lang="en-US" altLang="ko-KR" sz="1800" dirty="0"/>
              <a:t>(</a:t>
            </a:r>
            <a:r>
              <a:rPr lang="en-US" altLang="ko-KR" sz="1800" dirty="0" err="1"/>
              <a:t>all_df</a:t>
            </a:r>
            <a:r>
              <a:rPr lang="en-US" altLang="ko-KR" sz="1800" dirty="0"/>
              <a:t>[['ratings']])</a:t>
            </a:r>
          </a:p>
          <a:p>
            <a:r>
              <a:rPr lang="en-US" altLang="ko-KR" sz="1800" dirty="0"/>
              <a:t>      </a:t>
            </a:r>
            <a:r>
              <a:rPr lang="en-US" altLang="ko-KR" sz="1800" dirty="0" err="1"/>
              <a:t>minmax_mat</a:t>
            </a:r>
            <a:endParaRPr lang="en-US" altLang="ko-KR" sz="1800" dirty="0"/>
          </a:p>
          <a:p>
            <a:endParaRPr lang="en-US" altLang="ko-KR" sz="1000" dirty="0"/>
          </a:p>
          <a:p>
            <a:r>
              <a:rPr lang="en-US" altLang="ko-KR" sz="1800" dirty="0"/>
              <a:t>      </a:t>
            </a:r>
            <a:r>
              <a:rPr lang="en-US" altLang="ko-KR" sz="1800" dirty="0" err="1"/>
              <a:t>all_df</a:t>
            </a:r>
            <a:r>
              <a:rPr lang="en-US" altLang="ko-KR" sz="1800" dirty="0"/>
              <a:t>['</a:t>
            </a:r>
            <a:r>
              <a:rPr lang="en-US" altLang="ko-KR" sz="1800" dirty="0" err="1"/>
              <a:t>N_clicks</a:t>
            </a:r>
            <a:r>
              <a:rPr lang="en-US" altLang="ko-KR" sz="1800" dirty="0"/>
              <a:t>'] = </a:t>
            </a:r>
            <a:r>
              <a:rPr lang="en-US" altLang="ko-KR" sz="1800" dirty="0" err="1"/>
              <a:t>minmax_mat</a:t>
            </a:r>
            <a:r>
              <a:rPr lang="en-US" altLang="ko-KR" sz="1800" dirty="0"/>
              <a:t>[:,0:1]</a:t>
            </a:r>
          </a:p>
          <a:p>
            <a:r>
              <a:rPr lang="en-US" altLang="ko-KR" sz="1800" dirty="0"/>
              <a:t>      </a:t>
            </a:r>
            <a:r>
              <a:rPr lang="en-US" altLang="ko-KR" sz="1800" dirty="0" err="1"/>
              <a:t>all_df.columns</a:t>
            </a:r>
            <a:endParaRPr lang="en-US" altLang="ko-KR" sz="1800" dirty="0"/>
          </a:p>
          <a:p>
            <a:r>
              <a:rPr lang="en-US" altLang="ko-KR" sz="1800" dirty="0"/>
              <a:t>      </a:t>
            </a:r>
            <a:r>
              <a:rPr lang="en-US" altLang="ko-KR" sz="1800" dirty="0" err="1"/>
              <a:t>all_df.isnull</a:t>
            </a:r>
            <a:r>
              <a:rPr lang="en-US" altLang="ko-KR" sz="1800" dirty="0"/>
              <a:t>().sum() /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(</a:t>
            </a:r>
            <a:r>
              <a:rPr lang="en-US" altLang="ko-KR" sz="1800" dirty="0" err="1"/>
              <a:t>all_df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      </a:t>
            </a:r>
            <a:r>
              <a:rPr lang="en-US" altLang="ko-KR" sz="1800" dirty="0" err="1"/>
              <a:t>all_df</a:t>
            </a:r>
            <a:endParaRPr lang="en-US" altLang="ko-KR" sz="1800" dirty="0"/>
          </a:p>
          <a:p>
            <a:r>
              <a:rPr lang="en-US" altLang="ko-KR" sz="1800" dirty="0"/>
              <a:t>      </a:t>
            </a:r>
            <a:r>
              <a:rPr lang="en-US" altLang="ko-KR" sz="1800" u="sng" dirty="0">
                <a:solidFill>
                  <a:schemeClr val="bg1">
                    <a:lumMod val="65000"/>
                  </a:schemeClr>
                </a:solidFill>
              </a:rPr>
              <a:t>to </a:t>
            </a:r>
            <a:r>
              <a:rPr lang="ko-KR" altLang="en-US" sz="1800" u="sng" dirty="0">
                <a:solidFill>
                  <a:schemeClr val="bg1">
                    <a:lumMod val="65000"/>
                  </a:schemeClr>
                </a:solidFill>
              </a:rPr>
              <a:t>스펙트럼이 넓은 값들을 정규화를 통해 차이를 </a:t>
            </a:r>
            <a:r>
              <a:rPr lang="ko-KR" altLang="en-US" sz="1800" u="sng" dirty="0" err="1">
                <a:solidFill>
                  <a:schemeClr val="bg1">
                    <a:lumMod val="65000"/>
                  </a:schemeClr>
                </a:solidFill>
              </a:rPr>
              <a:t>줄여줌</a:t>
            </a:r>
            <a:endParaRPr lang="en-US" altLang="ko-KR" sz="1800" u="sng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(5)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이산화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  #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np.where</a:t>
            </a:r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sz="400" dirty="0"/>
          </a:p>
          <a:p>
            <a:endParaRPr lang="en-US" altLang="ko-KR" sz="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257A4B-D77B-47D0-800D-8C2ED0570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16" y="4797152"/>
            <a:ext cx="779751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6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4488" y="1124744"/>
            <a:ext cx="9198790" cy="84164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43916" y="288688"/>
            <a:ext cx="3783341" cy="61193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2400" b="1" spc="-1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2400" b="1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2400" b="1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2674" y="317263"/>
            <a:ext cx="624865" cy="66233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altLang="ko-KR" sz="36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BFF3F-4E05-489B-BE7B-E5651832467C}"/>
              </a:ext>
            </a:extLst>
          </p:cNvPr>
          <p:cNvSpPr txBox="1"/>
          <p:nvPr/>
        </p:nvSpPr>
        <p:spPr>
          <a:xfrm>
            <a:off x="470270" y="1196752"/>
            <a:ext cx="891987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(6)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이산화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  #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np.where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1000" dirty="0">
              <a:solidFill>
                <a:schemeClr val="accent2">
                  <a:lumMod val="7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   </a:t>
            </a:r>
            <a:r>
              <a:rPr lang="en-US" altLang="ko-KR" sz="1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df1=</a:t>
            </a:r>
            <a:r>
              <a:rPr lang="en-US" altLang="ko-KR" sz="18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train.df</a:t>
            </a:r>
            <a:r>
              <a:rPr lang="en-US" altLang="ko-KR" sz="1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[“MOVIE”]</a:t>
            </a:r>
          </a:p>
          <a:p>
            <a:r>
              <a:rPr lang="en-US" altLang="ko-KR" sz="1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   df2=</a:t>
            </a:r>
            <a:r>
              <a:rPr lang="en-US" altLang="ko-KR" sz="18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train.df</a:t>
            </a:r>
            <a:r>
              <a:rPr lang="en-US" altLang="ko-KR" sz="1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[“DRAMA”]</a:t>
            </a:r>
          </a:p>
          <a:p>
            <a:r>
              <a:rPr lang="en-US" altLang="ko-KR" sz="1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   df4=df1+df2</a:t>
            </a:r>
          </a:p>
          <a:p>
            <a:r>
              <a:rPr lang="en-US" altLang="ko-KR" sz="1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   </a:t>
            </a:r>
            <a:r>
              <a:rPr lang="en-US" altLang="ko-KR" sz="18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train_df</a:t>
            </a:r>
            <a:r>
              <a:rPr lang="en-US" altLang="ko-KR" sz="1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[“SUM”]=df4</a:t>
            </a:r>
          </a:p>
          <a:p>
            <a:r>
              <a:rPr lang="en-US" altLang="ko-KR" sz="1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   </a:t>
            </a:r>
            <a:r>
              <a:rPr lang="en-US" altLang="ko-KR" sz="18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train_df.head</a:t>
            </a:r>
            <a:r>
              <a:rPr lang="en-US" altLang="ko-KR" sz="1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()</a:t>
            </a:r>
            <a:endParaRPr lang="en-US" altLang="ko-KR" dirty="0"/>
          </a:p>
          <a:p>
            <a:r>
              <a:rPr lang="en-US" altLang="ko-KR" sz="1800" dirty="0">
                <a:latin typeface="+mj-lt"/>
                <a:ea typeface="12롯데마트드림Medium" panose="02020603020101020101" pitchFamily="18" charset="-127"/>
              </a:rPr>
              <a:t>      </a:t>
            </a:r>
            <a:r>
              <a:rPr lang="en-US" altLang="ko-KR" sz="1800" dirty="0" err="1">
                <a:latin typeface="+mj-lt"/>
                <a:ea typeface="12롯데마트드림Medium" panose="02020603020101020101" pitchFamily="18" charset="-127"/>
              </a:rPr>
              <a:t>train_df</a:t>
            </a:r>
            <a:r>
              <a:rPr lang="en-US" altLang="ko-KR" sz="1800" dirty="0">
                <a:latin typeface="+mj-lt"/>
                <a:ea typeface="12롯데마트드림Medium" panose="02020603020101020101" pitchFamily="18" charset="-127"/>
              </a:rPr>
              <a:t>[“OSMU”]=</a:t>
            </a:r>
            <a:r>
              <a:rPr lang="en-US" altLang="ko-KR" sz="1800" dirty="0" err="1">
                <a:latin typeface="+mj-lt"/>
                <a:ea typeface="12롯데마트드림Medium" panose="02020603020101020101" pitchFamily="18" charset="-127"/>
              </a:rPr>
              <a:t>np.where</a:t>
            </a:r>
            <a:r>
              <a:rPr lang="en-US" altLang="ko-KR" sz="1800" dirty="0">
                <a:latin typeface="+mj-lt"/>
                <a:ea typeface="12롯데마트드림Medium" panose="02020603020101020101" pitchFamily="18" charset="-127"/>
              </a:rPr>
              <a:t>(</a:t>
            </a:r>
            <a:r>
              <a:rPr lang="en-US" altLang="ko-KR" sz="1800" dirty="0" err="1">
                <a:latin typeface="+mj-lt"/>
                <a:ea typeface="12롯데마트드림Medium" panose="02020603020101020101" pitchFamily="18" charset="-127"/>
              </a:rPr>
              <a:t>train_df</a:t>
            </a:r>
            <a:r>
              <a:rPr lang="en-US" altLang="ko-KR" sz="1800" dirty="0">
                <a:latin typeface="+mj-lt"/>
                <a:ea typeface="12롯데마트드림Medium" panose="02020603020101020101" pitchFamily="18" charset="-127"/>
              </a:rPr>
              <a:t>[“SUM”]&gt;0,1,0)</a:t>
            </a:r>
          </a:p>
          <a:p>
            <a:r>
              <a:rPr lang="en-US" altLang="ko-KR" sz="1800" dirty="0">
                <a:latin typeface="+mj-lt"/>
                <a:ea typeface="12롯데마트드림Medium" panose="02020603020101020101" pitchFamily="18" charset="-127"/>
              </a:rPr>
              <a:t>      </a:t>
            </a:r>
            <a:r>
              <a:rPr lang="en-US" altLang="ko-KR" sz="1800" dirty="0" err="1">
                <a:latin typeface="+mj-lt"/>
                <a:ea typeface="12롯데마트드림Medium" panose="02020603020101020101" pitchFamily="18" charset="-127"/>
              </a:rPr>
              <a:t>train_df.columns</a:t>
            </a:r>
            <a:endParaRPr lang="en-US" altLang="ko-KR" sz="1800" u="sng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en-US" altLang="ko-KR" sz="1800" u="sng" dirty="0">
                <a:solidFill>
                  <a:schemeClr val="bg1">
                    <a:lumMod val="65000"/>
                  </a:schemeClr>
                </a:solidFill>
              </a:rPr>
              <a:t>to </a:t>
            </a:r>
            <a:r>
              <a:rPr lang="en-US" altLang="ko-KR" sz="1800" u="sng" dirty="0" err="1">
                <a:solidFill>
                  <a:schemeClr val="bg1">
                    <a:lumMod val="65000"/>
                  </a:schemeClr>
                </a:solidFill>
              </a:rPr>
              <a:t>Dataframe</a:t>
            </a:r>
            <a:r>
              <a:rPr lang="ko-KR" altLang="en-US" sz="1800" u="sng" dirty="0">
                <a:solidFill>
                  <a:schemeClr val="bg1">
                    <a:lumMod val="65000"/>
                  </a:schemeClr>
                </a:solidFill>
              </a:rPr>
              <a:t>에 </a:t>
            </a:r>
            <a:r>
              <a:rPr lang="en-US" altLang="ko-KR" sz="1800" u="sng" dirty="0">
                <a:solidFill>
                  <a:schemeClr val="bg1">
                    <a:lumMod val="65000"/>
                  </a:schemeClr>
                </a:solidFill>
              </a:rPr>
              <a:t>column </a:t>
            </a:r>
            <a:r>
              <a:rPr lang="ko-KR" altLang="en-US" sz="1800" u="sng" dirty="0">
                <a:solidFill>
                  <a:schemeClr val="bg1">
                    <a:lumMod val="65000"/>
                  </a:schemeClr>
                </a:solidFill>
              </a:rPr>
              <a:t>추가</a:t>
            </a:r>
            <a:endParaRPr lang="en-US" altLang="ko-KR" sz="1800" u="sng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C5C9282-D902-4B85-B472-1BFCC24A5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16" y="4731754"/>
            <a:ext cx="8013540" cy="128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4488" y="1124744"/>
            <a:ext cx="9198790" cy="50405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BFF3F-4E05-489B-BE7B-E5651832467C}"/>
              </a:ext>
            </a:extLst>
          </p:cNvPr>
          <p:cNvSpPr txBox="1"/>
          <p:nvPr/>
        </p:nvSpPr>
        <p:spPr>
          <a:xfrm>
            <a:off x="470270" y="1196752"/>
            <a:ext cx="89198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# </a:t>
            </a:r>
            <a:r>
              <a:rPr lang="ko-KR" altLang="en-US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적용 알고리즘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3B0EDF-190C-44C5-B970-45645DC192B7}"/>
              </a:ext>
            </a:extLst>
          </p:cNvPr>
          <p:cNvSpPr/>
          <p:nvPr/>
        </p:nvSpPr>
        <p:spPr>
          <a:xfrm>
            <a:off x="5601071" y="4400051"/>
            <a:ext cx="2050533" cy="34861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96AF02-4A14-4AC2-A366-69DB417AD7D8}"/>
              </a:ext>
            </a:extLst>
          </p:cNvPr>
          <p:cNvSpPr/>
          <p:nvPr/>
        </p:nvSpPr>
        <p:spPr>
          <a:xfrm>
            <a:off x="416496" y="3091416"/>
            <a:ext cx="1633264" cy="40959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43916" y="288688"/>
            <a:ext cx="3783341" cy="61193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방법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2674" y="317263"/>
            <a:ext cx="624865" cy="66233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altLang="ko-KR" sz="36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6C5AAE-3FA3-459A-86C1-AC966FC0D913}"/>
              </a:ext>
            </a:extLst>
          </p:cNvPr>
          <p:cNvSpPr/>
          <p:nvPr/>
        </p:nvSpPr>
        <p:spPr>
          <a:xfrm>
            <a:off x="416496" y="2953818"/>
            <a:ext cx="1671205" cy="662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완결 웹툰 </a:t>
            </a:r>
            <a:r>
              <a:rPr lang="en-US" altLang="ko-KR" sz="18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DATA </a:t>
            </a:r>
            <a:endParaRPr lang="ko-KR" altLang="en-US" sz="18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B47341F-1FEB-4A37-9ACE-C30E477A4CEE}"/>
              </a:ext>
            </a:extLst>
          </p:cNvPr>
          <p:cNvCxnSpPr>
            <a:cxnSpLocks/>
          </p:cNvCxnSpPr>
          <p:nvPr/>
        </p:nvCxnSpPr>
        <p:spPr>
          <a:xfrm>
            <a:off x="2071490" y="3356992"/>
            <a:ext cx="5772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D6490B4-3BAC-4CBA-9B1D-312C34451188}"/>
              </a:ext>
            </a:extLst>
          </p:cNvPr>
          <p:cNvGrpSpPr/>
          <p:nvPr/>
        </p:nvGrpSpPr>
        <p:grpSpPr>
          <a:xfrm>
            <a:off x="2648744" y="2609148"/>
            <a:ext cx="1950753" cy="1007002"/>
            <a:chOff x="3519377" y="2753164"/>
            <a:chExt cx="1950753" cy="100700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AE1E469-A10B-47EC-B7FA-891145401741}"/>
                </a:ext>
              </a:extLst>
            </p:cNvPr>
            <p:cNvSpPr/>
            <p:nvPr/>
          </p:nvSpPr>
          <p:spPr>
            <a:xfrm>
              <a:off x="3519377" y="3097834"/>
              <a:ext cx="1950753" cy="662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DT / RF / KNN</a:t>
              </a:r>
              <a:endPara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8310C5C-3EFD-42B7-B462-9E4894A24065}"/>
                </a:ext>
              </a:extLst>
            </p:cNvPr>
            <p:cNvSpPr/>
            <p:nvPr/>
          </p:nvSpPr>
          <p:spPr>
            <a:xfrm>
              <a:off x="3519377" y="2753164"/>
              <a:ext cx="1950753" cy="32992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모델 비교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AAA58A-B168-4407-A446-F77FF6A9EC05}"/>
              </a:ext>
            </a:extLst>
          </p:cNvPr>
          <p:cNvSpPr/>
          <p:nvPr/>
        </p:nvSpPr>
        <p:spPr>
          <a:xfrm>
            <a:off x="5949099" y="1959459"/>
            <a:ext cx="1702505" cy="662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(y</a:t>
            </a:r>
            <a:r>
              <a:rPr lang="ko-KR" altLang="en-US" sz="18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값 포함된</a:t>
            </a:r>
            <a:r>
              <a:rPr lang="en-US" altLang="ko-KR" sz="18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 </a:t>
            </a:r>
            <a:r>
              <a:rPr lang="ko-KR" altLang="en-US" sz="1800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미완결</a:t>
            </a:r>
            <a:r>
              <a:rPr lang="ko-KR" altLang="en-US" sz="18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웹툰 </a:t>
            </a:r>
            <a:r>
              <a:rPr lang="en-US" altLang="ko-KR" sz="18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DATA</a:t>
            </a:r>
            <a:r>
              <a:rPr lang="ko-KR" altLang="en-US" sz="18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5849339-E843-45C0-B2AF-177FAB6EFA34}"/>
              </a:ext>
            </a:extLst>
          </p:cNvPr>
          <p:cNvCxnSpPr>
            <a:cxnSpLocks/>
          </p:cNvCxnSpPr>
          <p:nvPr/>
        </p:nvCxnSpPr>
        <p:spPr>
          <a:xfrm flipV="1">
            <a:off x="2360117" y="2457759"/>
            <a:ext cx="0" cy="893592"/>
          </a:xfrm>
          <a:prstGeom prst="line">
            <a:avLst/>
          </a:prstGeom>
          <a:ln>
            <a:solidFill>
              <a:srgbClr val="4238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04D349-1EF0-4EA6-8C48-A270BFBE0E3C}"/>
              </a:ext>
            </a:extLst>
          </p:cNvPr>
          <p:cNvSpPr txBox="1"/>
          <p:nvPr/>
        </p:nvSpPr>
        <p:spPr>
          <a:xfrm>
            <a:off x="1712640" y="1804040"/>
            <a:ext cx="2017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8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r>
              <a:rPr lang="en-US" altLang="ko-KR" sz="1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모델링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3F5399D-C4FD-4C46-9EDF-2FD5FA129B2F}"/>
              </a:ext>
            </a:extLst>
          </p:cNvPr>
          <p:cNvGrpSpPr/>
          <p:nvPr/>
        </p:nvGrpSpPr>
        <p:grpSpPr>
          <a:xfrm>
            <a:off x="4664968" y="4221087"/>
            <a:ext cx="3816424" cy="667710"/>
            <a:chOff x="5545772" y="1933931"/>
            <a:chExt cx="2823628" cy="73628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4A27BE-C0F6-4AEC-8AB8-96412EA2D9A5}"/>
                </a:ext>
              </a:extLst>
            </p:cNvPr>
            <p:cNvSpPr txBox="1"/>
            <p:nvPr/>
          </p:nvSpPr>
          <p:spPr>
            <a:xfrm>
              <a:off x="5545772" y="1933931"/>
              <a:ext cx="2823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(Y</a:t>
              </a:r>
              <a:r>
                <a:rPr lang="ko-KR" altLang="en-US" sz="18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값 제거한</a:t>
              </a:r>
              <a:r>
                <a:rPr lang="en-US" altLang="ko-KR" sz="18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</a:t>
              </a:r>
            </a:p>
            <a:p>
              <a:pPr algn="ctr"/>
              <a:r>
                <a:rPr lang="ko-KR" altLang="en-US" sz="1800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미완결</a:t>
              </a:r>
              <a:r>
                <a:rPr lang="ko-KR" altLang="en-US" sz="18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웹툰 </a:t>
              </a:r>
              <a:r>
                <a:rPr lang="en-US" altLang="ko-KR" sz="18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DATA</a:t>
              </a:r>
              <a:endParaRPr lang="ko-KR" altLang="en-US" sz="1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AD83D27-1B1F-44AE-8020-80961A57A5B6}"/>
                </a:ext>
              </a:extLst>
            </p:cNvPr>
            <p:cNvSpPr/>
            <p:nvPr/>
          </p:nvSpPr>
          <p:spPr>
            <a:xfrm>
              <a:off x="6210308" y="1983545"/>
              <a:ext cx="1545164" cy="6866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F0BFB98-48C4-4395-8FFD-6F61E330E994}"/>
              </a:ext>
            </a:extLst>
          </p:cNvPr>
          <p:cNvSpPr txBox="1"/>
          <p:nvPr/>
        </p:nvSpPr>
        <p:spPr>
          <a:xfrm>
            <a:off x="416495" y="4202504"/>
            <a:ext cx="3068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70:30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(Hold-out Method)</a:t>
            </a:r>
          </a:p>
          <a:p>
            <a:r>
              <a:rPr lang="en-US" altLang="ko-KR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K-fold model</a:t>
            </a:r>
            <a:endParaRPr lang="ko-KR" altLang="en-US" dirty="0">
              <a:solidFill>
                <a:srgbClr val="0070C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75A041-1B2E-4277-8895-C88F000310E1}"/>
              </a:ext>
            </a:extLst>
          </p:cNvPr>
          <p:cNvSpPr/>
          <p:nvPr/>
        </p:nvSpPr>
        <p:spPr>
          <a:xfrm>
            <a:off x="4808984" y="2988961"/>
            <a:ext cx="1671205" cy="662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최종 모델 선정</a:t>
            </a:r>
            <a:r>
              <a:rPr lang="en-US" altLang="ko-KR" sz="18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endParaRPr lang="ko-KR" altLang="en-US" sz="18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7C05B71-D299-4B59-9C63-D0FC3575DF69}"/>
              </a:ext>
            </a:extLst>
          </p:cNvPr>
          <p:cNvCxnSpPr>
            <a:cxnSpLocks/>
          </p:cNvCxnSpPr>
          <p:nvPr/>
        </p:nvCxnSpPr>
        <p:spPr>
          <a:xfrm>
            <a:off x="4591770" y="3356992"/>
            <a:ext cx="2354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53DC935-A497-4A36-9FE4-80B17FDC06DC}"/>
              </a:ext>
            </a:extLst>
          </p:cNvPr>
          <p:cNvCxnSpPr>
            <a:cxnSpLocks/>
          </p:cNvCxnSpPr>
          <p:nvPr/>
        </p:nvCxnSpPr>
        <p:spPr>
          <a:xfrm>
            <a:off x="5644586" y="3630881"/>
            <a:ext cx="208830" cy="530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DA1527F-33D8-40FF-9CE6-C012CBE90AB0}"/>
              </a:ext>
            </a:extLst>
          </p:cNvPr>
          <p:cNvCxnSpPr>
            <a:cxnSpLocks/>
          </p:cNvCxnSpPr>
          <p:nvPr/>
        </p:nvCxnSpPr>
        <p:spPr>
          <a:xfrm flipV="1">
            <a:off x="5536258" y="2582227"/>
            <a:ext cx="340689" cy="414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양쪽 중괄호 31">
            <a:extLst>
              <a:ext uri="{FF2B5EF4-FFF2-40B4-BE49-F238E27FC236}">
                <a16:creationId xmlns:a16="http://schemas.microsoft.com/office/drawing/2014/main" id="{33743805-B6C3-4941-80CE-7D69B9D6C191}"/>
              </a:ext>
            </a:extLst>
          </p:cNvPr>
          <p:cNvSpPr/>
          <p:nvPr/>
        </p:nvSpPr>
        <p:spPr>
          <a:xfrm>
            <a:off x="-1133586" y="2204864"/>
            <a:ext cx="9614978" cy="2458045"/>
          </a:xfrm>
          <a:prstGeom prst="brace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0E2FE0-9E35-4D17-A0B5-9B38F15C2EA8}"/>
              </a:ext>
            </a:extLst>
          </p:cNvPr>
          <p:cNvSpPr txBox="1"/>
          <p:nvPr/>
        </p:nvSpPr>
        <p:spPr>
          <a:xfrm>
            <a:off x="8618780" y="2924944"/>
            <a:ext cx="19508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일치 </a:t>
            </a:r>
            <a:endParaRPr lang="en-US" altLang="ko-KR" dirty="0"/>
          </a:p>
          <a:p>
            <a:r>
              <a:rPr lang="ko-KR" altLang="en-US" dirty="0"/>
              <a:t>여부 </a:t>
            </a:r>
            <a:endParaRPr lang="en-US" altLang="ko-KR" dirty="0"/>
          </a:p>
          <a:p>
            <a:r>
              <a:rPr lang="ko-KR" altLang="en-US" dirty="0"/>
              <a:t>확인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D0A136E-A17E-4370-951B-21A68A79BCF8}"/>
              </a:ext>
            </a:extLst>
          </p:cNvPr>
          <p:cNvCxnSpPr>
            <a:cxnSpLocks/>
          </p:cNvCxnSpPr>
          <p:nvPr/>
        </p:nvCxnSpPr>
        <p:spPr>
          <a:xfrm>
            <a:off x="1208584" y="3640845"/>
            <a:ext cx="24544" cy="520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85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4488" y="1124744"/>
            <a:ext cx="9198790" cy="50405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43916" y="288688"/>
            <a:ext cx="3783341" cy="61193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방법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2674" y="317263"/>
            <a:ext cx="624865" cy="66233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altLang="ko-KR" sz="36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67593-3AB4-4B98-8F2A-F8EBC6CA8177}"/>
              </a:ext>
            </a:extLst>
          </p:cNvPr>
          <p:cNvSpPr txBox="1"/>
          <p:nvPr/>
        </p:nvSpPr>
        <p:spPr>
          <a:xfrm>
            <a:off x="488504" y="1124744"/>
            <a:ext cx="826485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#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모델링 평가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</a:t>
            </a:r>
          </a:p>
          <a:p>
            <a:endParaRPr lang="en-US" altLang="ko-KR" dirty="0"/>
          </a:p>
          <a:p>
            <a:r>
              <a:rPr lang="en-US" altLang="ko-KR" sz="1000" dirty="0"/>
              <a:t> </a:t>
            </a:r>
          </a:p>
          <a:p>
            <a:r>
              <a:rPr lang="ko-KR" altLang="en-US" dirty="0"/>
              <a:t>  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201436-3182-463B-99FD-CCBE99CCAEC2}"/>
              </a:ext>
            </a:extLst>
          </p:cNvPr>
          <p:cNvSpPr txBox="1"/>
          <p:nvPr/>
        </p:nvSpPr>
        <p:spPr>
          <a:xfrm>
            <a:off x="3411051" y="2591050"/>
            <a:ext cx="3008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70:30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(Hold-out Method)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K-fold model</a:t>
            </a:r>
            <a:endParaRPr lang="ko-KR" altLang="en-US" dirty="0">
              <a:solidFill>
                <a:srgbClr val="0070C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C5BFB7-EA39-49FE-81F7-34CFDEB1387F}"/>
              </a:ext>
            </a:extLst>
          </p:cNvPr>
          <p:cNvSpPr/>
          <p:nvPr/>
        </p:nvSpPr>
        <p:spPr>
          <a:xfrm>
            <a:off x="3352754" y="2564904"/>
            <a:ext cx="3144596" cy="790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F8D2E25-14CA-4C1E-87DA-D0F08E4333A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25052" y="3355859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285EEAA-CCAB-4B27-B281-D6FD29F919A8}"/>
              </a:ext>
            </a:extLst>
          </p:cNvPr>
          <p:cNvCxnSpPr>
            <a:cxnSpLocks/>
          </p:cNvCxnSpPr>
          <p:nvPr/>
        </p:nvCxnSpPr>
        <p:spPr>
          <a:xfrm flipH="1">
            <a:off x="3084658" y="3355859"/>
            <a:ext cx="696650" cy="593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4141122-FED2-4EFF-998D-0D91149ACEDB}"/>
              </a:ext>
            </a:extLst>
          </p:cNvPr>
          <p:cNvCxnSpPr>
            <a:cxnSpLocks/>
          </p:cNvCxnSpPr>
          <p:nvPr/>
        </p:nvCxnSpPr>
        <p:spPr>
          <a:xfrm>
            <a:off x="5941546" y="3355859"/>
            <a:ext cx="604056" cy="639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7BAB17-0381-4803-ADA3-AB2549B3144B}"/>
              </a:ext>
            </a:extLst>
          </p:cNvPr>
          <p:cNvSpPr/>
          <p:nvPr/>
        </p:nvSpPr>
        <p:spPr>
          <a:xfrm>
            <a:off x="1280592" y="4058612"/>
            <a:ext cx="2000154" cy="593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Decision Tree</a:t>
            </a:r>
            <a:endParaRPr lang="ko-KR" altLang="en-US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EA6C61C-5CDB-4816-BE6C-D33CF678CF18}"/>
              </a:ext>
            </a:extLst>
          </p:cNvPr>
          <p:cNvSpPr/>
          <p:nvPr/>
        </p:nvSpPr>
        <p:spPr>
          <a:xfrm>
            <a:off x="3928818" y="4075939"/>
            <a:ext cx="2000154" cy="593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Random Forest</a:t>
            </a:r>
            <a:endParaRPr lang="ko-KR" altLang="en-US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6BE8481-8CA2-4298-84A1-73E7A8A73F2A}"/>
              </a:ext>
            </a:extLst>
          </p:cNvPr>
          <p:cNvSpPr/>
          <p:nvPr/>
        </p:nvSpPr>
        <p:spPr>
          <a:xfrm>
            <a:off x="6537176" y="4075939"/>
            <a:ext cx="2000154" cy="593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KNN</a:t>
            </a:r>
            <a:endParaRPr lang="ko-KR" altLang="en-US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0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4488" y="1124744"/>
            <a:ext cx="9198790" cy="50405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43916" y="288688"/>
            <a:ext cx="3783341" cy="61193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방법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2674" y="317263"/>
            <a:ext cx="624865" cy="66233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altLang="ko-KR" sz="36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67593-3AB4-4B98-8F2A-F8EBC6CA8177}"/>
              </a:ext>
            </a:extLst>
          </p:cNvPr>
          <p:cNvSpPr txBox="1"/>
          <p:nvPr/>
        </p:nvSpPr>
        <p:spPr>
          <a:xfrm>
            <a:off x="488504" y="1096192"/>
            <a:ext cx="82648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#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모델링 평가 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(70:30)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</a:t>
            </a:r>
          </a:p>
          <a:p>
            <a:endParaRPr lang="en-US" altLang="ko-KR" dirty="0"/>
          </a:p>
          <a:p>
            <a:r>
              <a:rPr lang="en-US" altLang="ko-KR" sz="1000" dirty="0"/>
              <a:t> 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7BAB17-0381-4803-ADA3-AB2549B3144B}"/>
              </a:ext>
            </a:extLst>
          </p:cNvPr>
          <p:cNvSpPr/>
          <p:nvPr/>
        </p:nvSpPr>
        <p:spPr>
          <a:xfrm>
            <a:off x="504574" y="3555689"/>
            <a:ext cx="2000154" cy="593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Decision Tree</a:t>
            </a:r>
            <a:endParaRPr lang="ko-KR" altLang="en-US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2724ECE8-836D-48CE-9646-5199655AC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170" y="1700808"/>
            <a:ext cx="5804198" cy="857294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0AF891E9-75CB-482F-852A-1E1CAF7EA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695" y="2558102"/>
            <a:ext cx="3600400" cy="3907750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1ADB6F7B-D7C1-42B2-9741-7FB0184C54AA}"/>
              </a:ext>
            </a:extLst>
          </p:cNvPr>
          <p:cNvSpPr/>
          <p:nvPr/>
        </p:nvSpPr>
        <p:spPr>
          <a:xfrm>
            <a:off x="2649552" y="4093022"/>
            <a:ext cx="3455576" cy="41895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1068D2-5943-470C-B5C2-DB9180B43F0B}"/>
              </a:ext>
            </a:extLst>
          </p:cNvPr>
          <p:cNvSpPr txBox="1"/>
          <p:nvPr/>
        </p:nvSpPr>
        <p:spPr>
          <a:xfrm>
            <a:off x="6249952" y="3238942"/>
            <a:ext cx="36004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DT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의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최적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n=4</a:t>
            </a: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Accuracy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적용한 데이터 결과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0.925081(Training)</a:t>
            </a:r>
          </a:p>
          <a:p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0.901515(Test)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4B8F09C-31A2-4714-82CC-F21FA28FEE4E}"/>
              </a:ext>
            </a:extLst>
          </p:cNvPr>
          <p:cNvSpPr/>
          <p:nvPr/>
        </p:nvSpPr>
        <p:spPr>
          <a:xfrm>
            <a:off x="2616694" y="2068531"/>
            <a:ext cx="3488433" cy="41895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36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4488" y="1124744"/>
            <a:ext cx="9198790" cy="50405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43916" y="288688"/>
            <a:ext cx="3783341" cy="61193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방법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2674" y="317263"/>
            <a:ext cx="624865" cy="66233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altLang="ko-KR" sz="36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67593-3AB4-4B98-8F2A-F8EBC6CA8177}"/>
              </a:ext>
            </a:extLst>
          </p:cNvPr>
          <p:cNvSpPr txBox="1"/>
          <p:nvPr/>
        </p:nvSpPr>
        <p:spPr>
          <a:xfrm>
            <a:off x="488504" y="1096192"/>
            <a:ext cx="82648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#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모델링 평가 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(70:30)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</a:t>
            </a:r>
          </a:p>
          <a:p>
            <a:endParaRPr lang="en-US" altLang="ko-KR" dirty="0"/>
          </a:p>
          <a:p>
            <a:r>
              <a:rPr lang="en-US" altLang="ko-KR" sz="1000" dirty="0"/>
              <a:t>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1068D2-5943-470C-B5C2-DB9180B43F0B}"/>
              </a:ext>
            </a:extLst>
          </p:cNvPr>
          <p:cNvSpPr txBox="1"/>
          <p:nvPr/>
        </p:nvSpPr>
        <p:spPr>
          <a:xfrm>
            <a:off x="6128726" y="3064115"/>
            <a:ext cx="36004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RF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의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최적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n=2</a:t>
            </a: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Accuracy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적용한 데이터 결과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0.941368(Training)</a:t>
            </a:r>
          </a:p>
          <a:p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0.924242(Test)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6D08E4-B5A7-498D-A2EF-AF3B1DB4AD15}"/>
              </a:ext>
            </a:extLst>
          </p:cNvPr>
          <p:cNvSpPr/>
          <p:nvPr/>
        </p:nvSpPr>
        <p:spPr>
          <a:xfrm>
            <a:off x="504574" y="3573016"/>
            <a:ext cx="2000154" cy="593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Random Forest</a:t>
            </a:r>
            <a:endParaRPr lang="ko-KR" altLang="en-US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A6245B-6058-4809-A933-EB8B22BD2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245" y="1772816"/>
            <a:ext cx="3568883" cy="8445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EAA68A-2BCF-464C-BB4E-460F76082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789" y="2708920"/>
            <a:ext cx="3451372" cy="3750872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54B8F09C-31A2-4714-82CC-F21FA28FEE4E}"/>
              </a:ext>
            </a:extLst>
          </p:cNvPr>
          <p:cNvSpPr/>
          <p:nvPr/>
        </p:nvSpPr>
        <p:spPr>
          <a:xfrm>
            <a:off x="2504728" y="1772816"/>
            <a:ext cx="3488433" cy="41895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ADB6F7B-D7C1-42B2-9741-7FB0184C54AA}"/>
              </a:ext>
            </a:extLst>
          </p:cNvPr>
          <p:cNvSpPr/>
          <p:nvPr/>
        </p:nvSpPr>
        <p:spPr>
          <a:xfrm>
            <a:off x="2592898" y="3535504"/>
            <a:ext cx="3400263" cy="34878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8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4488" y="1124744"/>
            <a:ext cx="9198790" cy="50405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43916" y="288688"/>
            <a:ext cx="3783341" cy="61193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방법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2674" y="317263"/>
            <a:ext cx="624865" cy="66233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altLang="ko-KR" sz="36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67593-3AB4-4B98-8F2A-F8EBC6CA8177}"/>
              </a:ext>
            </a:extLst>
          </p:cNvPr>
          <p:cNvSpPr txBox="1"/>
          <p:nvPr/>
        </p:nvSpPr>
        <p:spPr>
          <a:xfrm>
            <a:off x="488504" y="1096192"/>
            <a:ext cx="82648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#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모델링 평가 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(70:30)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</a:t>
            </a:r>
          </a:p>
          <a:p>
            <a:endParaRPr lang="en-US" altLang="ko-KR" dirty="0"/>
          </a:p>
          <a:p>
            <a:r>
              <a:rPr lang="en-US" altLang="ko-KR" sz="1000" dirty="0"/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6D08E4-B5A7-498D-A2EF-AF3B1DB4AD15}"/>
              </a:ext>
            </a:extLst>
          </p:cNvPr>
          <p:cNvSpPr/>
          <p:nvPr/>
        </p:nvSpPr>
        <p:spPr>
          <a:xfrm>
            <a:off x="504574" y="3573016"/>
            <a:ext cx="2000154" cy="593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Random Forest</a:t>
            </a:r>
            <a:endParaRPr lang="ko-KR" altLang="en-US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3" name="오른쪽 대괄호 12">
            <a:extLst>
              <a:ext uri="{FF2B5EF4-FFF2-40B4-BE49-F238E27FC236}">
                <a16:creationId xmlns:a16="http://schemas.microsoft.com/office/drawing/2014/main" id="{935A3113-7EC1-4C8A-BDD8-5536CC4618B6}"/>
              </a:ext>
            </a:extLst>
          </p:cNvPr>
          <p:cNvSpPr/>
          <p:nvPr/>
        </p:nvSpPr>
        <p:spPr>
          <a:xfrm rot="5400000">
            <a:off x="5668584" y="1207402"/>
            <a:ext cx="792088" cy="6258085"/>
          </a:xfrm>
          <a:prstGeom prst="rightBracket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091794-E88C-44C2-8214-85D7437E7E8E}"/>
              </a:ext>
            </a:extLst>
          </p:cNvPr>
          <p:cNvSpPr txBox="1"/>
          <p:nvPr/>
        </p:nvSpPr>
        <p:spPr>
          <a:xfrm>
            <a:off x="2935585" y="4860407"/>
            <a:ext cx="5905847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   변수 중요도</a:t>
            </a:r>
            <a:r>
              <a:rPr lang="en-US" altLang="ko-KR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영향력</a:t>
            </a:r>
            <a:r>
              <a:rPr lang="en-US" altLang="ko-KR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 높다고 평가된 변수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1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</a:t>
            </a:r>
            <a:r>
              <a:rPr lang="en-US" altLang="ko-KR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N_pieces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</a:t>
            </a:r>
            <a:r>
              <a:rPr lang="en-US" altLang="ko-KR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N_ratings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</a:t>
            </a:r>
            <a:r>
              <a:rPr lang="en-US" altLang="ko-KR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N_clicks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Story  Fantasy</a:t>
            </a:r>
          </a:p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Action      Drama        Book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19F3D45-C3AC-4911-AAA7-C2A25F381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864" y="1818578"/>
            <a:ext cx="4572638" cy="274358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0E562B-7509-45B1-B96B-7496174EBC64}"/>
              </a:ext>
            </a:extLst>
          </p:cNvPr>
          <p:cNvSpPr/>
          <p:nvPr/>
        </p:nvSpPr>
        <p:spPr>
          <a:xfrm>
            <a:off x="2935585" y="5373216"/>
            <a:ext cx="6193879" cy="7920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61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4488" y="1124744"/>
            <a:ext cx="9198790" cy="50405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43916" y="288688"/>
            <a:ext cx="3783341" cy="61193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방법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2674" y="317263"/>
            <a:ext cx="624865" cy="66233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altLang="ko-KR" sz="36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67593-3AB4-4B98-8F2A-F8EBC6CA8177}"/>
              </a:ext>
            </a:extLst>
          </p:cNvPr>
          <p:cNvSpPr txBox="1"/>
          <p:nvPr/>
        </p:nvSpPr>
        <p:spPr>
          <a:xfrm>
            <a:off x="488504" y="1096192"/>
            <a:ext cx="82648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#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모델링 평가 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(70:30)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</a:t>
            </a:r>
          </a:p>
          <a:p>
            <a:endParaRPr lang="en-US" altLang="ko-KR" dirty="0"/>
          </a:p>
          <a:p>
            <a:r>
              <a:rPr lang="en-US" altLang="ko-KR" sz="1000" dirty="0"/>
              <a:t>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1068D2-5943-470C-B5C2-DB9180B43F0B}"/>
              </a:ext>
            </a:extLst>
          </p:cNvPr>
          <p:cNvSpPr txBox="1"/>
          <p:nvPr/>
        </p:nvSpPr>
        <p:spPr>
          <a:xfrm>
            <a:off x="6128726" y="3064115"/>
            <a:ext cx="36004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KNN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의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최적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n=2</a:t>
            </a: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Accuracy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적용한 데이터 결과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0.889251(Training)</a:t>
            </a:r>
          </a:p>
          <a:p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0.946970(Test)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FC232C-CF2F-48A4-A338-B162EB75460C}"/>
              </a:ext>
            </a:extLst>
          </p:cNvPr>
          <p:cNvSpPr/>
          <p:nvPr/>
        </p:nvSpPr>
        <p:spPr>
          <a:xfrm>
            <a:off x="504574" y="3555689"/>
            <a:ext cx="2000154" cy="593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KNN</a:t>
            </a:r>
            <a:endParaRPr lang="ko-KR" altLang="en-US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0A5B64-DE37-4DEA-BC09-C74508927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733" y="2350969"/>
            <a:ext cx="3555985" cy="3879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FFDEBE-F2D5-4058-A57A-D14BBD9AA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824" y="1745397"/>
            <a:ext cx="3200564" cy="488975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54B8F09C-31A2-4714-82CC-F21FA28FEE4E}"/>
              </a:ext>
            </a:extLst>
          </p:cNvPr>
          <p:cNvSpPr/>
          <p:nvPr/>
        </p:nvSpPr>
        <p:spPr>
          <a:xfrm>
            <a:off x="2504728" y="1772816"/>
            <a:ext cx="3488433" cy="41895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ADB6F7B-D7C1-42B2-9741-7FB0184C54AA}"/>
              </a:ext>
            </a:extLst>
          </p:cNvPr>
          <p:cNvSpPr/>
          <p:nvPr/>
        </p:nvSpPr>
        <p:spPr>
          <a:xfrm>
            <a:off x="2548812" y="3212976"/>
            <a:ext cx="3444349" cy="30547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1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4488" y="1124744"/>
            <a:ext cx="9198790" cy="50405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43916" y="288688"/>
            <a:ext cx="3783341" cy="61193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방법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2674" y="317263"/>
            <a:ext cx="624865" cy="66233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altLang="ko-KR" sz="36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67593-3AB4-4B98-8F2A-F8EBC6CA8177}"/>
              </a:ext>
            </a:extLst>
          </p:cNvPr>
          <p:cNvSpPr txBox="1"/>
          <p:nvPr/>
        </p:nvSpPr>
        <p:spPr>
          <a:xfrm>
            <a:off x="488504" y="1096192"/>
            <a:ext cx="82648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#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모델링 평가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K-fold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</a:t>
            </a:r>
          </a:p>
          <a:p>
            <a:endParaRPr lang="en-US" altLang="ko-KR" dirty="0"/>
          </a:p>
          <a:p>
            <a:r>
              <a:rPr lang="en-US" altLang="ko-KR" sz="1000" dirty="0"/>
              <a:t>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1068D2-5943-470C-B5C2-DB9180B43F0B}"/>
              </a:ext>
            </a:extLst>
          </p:cNvPr>
          <p:cNvSpPr txBox="1"/>
          <p:nvPr/>
        </p:nvSpPr>
        <p:spPr>
          <a:xfrm>
            <a:off x="1690001" y="4005064"/>
            <a:ext cx="72352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90.64                            90.87                            90.88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FC232C-CF2F-48A4-A338-B162EB75460C}"/>
              </a:ext>
            </a:extLst>
          </p:cNvPr>
          <p:cNvSpPr/>
          <p:nvPr/>
        </p:nvSpPr>
        <p:spPr>
          <a:xfrm>
            <a:off x="6753200" y="3327206"/>
            <a:ext cx="2000154" cy="593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KNN</a:t>
            </a:r>
            <a:endParaRPr lang="ko-KR" altLang="en-US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094CF3-F8CD-4897-9FF6-BF3FBE2E352B}"/>
              </a:ext>
            </a:extLst>
          </p:cNvPr>
          <p:cNvSpPr/>
          <p:nvPr/>
        </p:nvSpPr>
        <p:spPr>
          <a:xfrm>
            <a:off x="3943806" y="3339665"/>
            <a:ext cx="2000154" cy="593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Random Forest</a:t>
            </a:r>
            <a:endParaRPr lang="ko-KR" altLang="en-US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505A0A-FB90-402D-B278-AF7C3BA60EEB}"/>
              </a:ext>
            </a:extLst>
          </p:cNvPr>
          <p:cNvSpPr/>
          <p:nvPr/>
        </p:nvSpPr>
        <p:spPr>
          <a:xfrm>
            <a:off x="1124743" y="3339665"/>
            <a:ext cx="2000154" cy="593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Decision Tree</a:t>
            </a:r>
            <a:endParaRPr lang="ko-KR" altLang="en-US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9680D-E50B-4E11-8E55-CB63C2B84EEE}"/>
              </a:ext>
            </a:extLst>
          </p:cNvPr>
          <p:cNvSpPr txBox="1"/>
          <p:nvPr/>
        </p:nvSpPr>
        <p:spPr>
          <a:xfrm>
            <a:off x="2607314" y="2724421"/>
            <a:ext cx="5400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K-fold(</a:t>
            </a:r>
            <a:r>
              <a:rPr lang="ko-KR" altLang="en-US" dirty="0"/>
              <a:t>교차검증</a:t>
            </a:r>
            <a:r>
              <a:rPr lang="en-US" altLang="ko-KR" dirty="0"/>
              <a:t>) &amp; DT/RF/KNN</a:t>
            </a:r>
            <a:r>
              <a:rPr lang="ko-KR" altLang="en-US" dirty="0"/>
              <a:t> 비교</a:t>
            </a:r>
          </a:p>
        </p:txBody>
      </p:sp>
    </p:spTree>
    <p:extLst>
      <p:ext uri="{BB962C8B-B14F-4D97-AF65-F5344CB8AC3E}">
        <p14:creationId xmlns:p14="http://schemas.microsoft.com/office/powerpoint/2010/main" val="187609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4488" y="1124744"/>
            <a:ext cx="9198790" cy="50405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43916" y="288688"/>
            <a:ext cx="3783341" cy="61193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방법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2674" y="317263"/>
            <a:ext cx="624865" cy="66233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altLang="ko-KR" sz="36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67593-3AB4-4B98-8F2A-F8EBC6CA8177}"/>
              </a:ext>
            </a:extLst>
          </p:cNvPr>
          <p:cNvSpPr txBox="1"/>
          <p:nvPr/>
        </p:nvSpPr>
        <p:spPr>
          <a:xfrm>
            <a:off x="488504" y="1124744"/>
            <a:ext cx="826485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#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모델링 평가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</a:t>
            </a:r>
          </a:p>
          <a:p>
            <a:r>
              <a:rPr lang="en-US" altLang="ko-KR" dirty="0"/>
              <a:t>     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0.925081(Training)      0.941368(Training)       0.889251(Training)</a:t>
            </a:r>
          </a:p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   0.901515(Test)           0.924242(Test)             0.946970(Test)</a:t>
            </a:r>
          </a:p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   90.64                         90.87                           90.88</a:t>
            </a: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1000" dirty="0"/>
          </a:p>
          <a:p>
            <a:r>
              <a:rPr lang="ko-KR" altLang="en-US" dirty="0"/>
              <a:t>         예측하면서</a:t>
            </a:r>
            <a:r>
              <a:rPr lang="en-US" altLang="ko-KR" dirty="0"/>
              <a:t>, KNN</a:t>
            </a:r>
            <a:r>
              <a:rPr lang="ko-KR" altLang="en-US" dirty="0"/>
              <a:t>사용한 </a:t>
            </a:r>
            <a:r>
              <a:rPr lang="ko-KR" altLang="en-US" u="sng" dirty="0"/>
              <a:t>결과값</a:t>
            </a:r>
            <a:r>
              <a:rPr lang="en-US" altLang="ko-KR" u="sng" dirty="0"/>
              <a:t>(1)</a:t>
            </a:r>
            <a:r>
              <a:rPr lang="ko-KR" altLang="en-US" u="sng" dirty="0"/>
              <a:t>을 </a:t>
            </a:r>
            <a:r>
              <a:rPr lang="en-US" altLang="ko-KR" u="sng" dirty="0"/>
              <a:t>1</a:t>
            </a:r>
            <a:r>
              <a:rPr lang="ko-KR" altLang="en-US" u="sng" dirty="0"/>
              <a:t>개만 예측</a:t>
            </a:r>
            <a:r>
              <a:rPr lang="en-US" altLang="ko-KR" dirty="0"/>
              <a:t>(</a:t>
            </a:r>
            <a:r>
              <a:rPr lang="ko-KR" altLang="en-US" dirty="0"/>
              <a:t>본래 총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Thus,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예측은 </a:t>
            </a:r>
            <a:r>
              <a:rPr lang="en-US" altLang="ko-KR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Random Forest </a:t>
            </a:r>
            <a:r>
              <a:rPr lang="ko-KR" altLang="en-US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인 </a:t>
            </a:r>
            <a:r>
              <a:rPr lang="en-US" altLang="ko-KR" dirty="0" err="1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forest.predict</a:t>
            </a:r>
            <a:r>
              <a:rPr lang="ko-KR" altLang="en-US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사용</a:t>
            </a:r>
            <a:r>
              <a:rPr lang="ko-KR" altLang="en-US" dirty="0"/>
              <a:t>함</a:t>
            </a:r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201436-3182-463B-99FD-CCBE99CCAEC2}"/>
              </a:ext>
            </a:extLst>
          </p:cNvPr>
          <p:cNvSpPr txBox="1"/>
          <p:nvPr/>
        </p:nvSpPr>
        <p:spPr>
          <a:xfrm>
            <a:off x="3273060" y="1826240"/>
            <a:ext cx="3008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70:30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(Hold-out Method)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K-fold model</a:t>
            </a:r>
            <a:endParaRPr lang="ko-KR" altLang="en-US" dirty="0">
              <a:solidFill>
                <a:srgbClr val="0070C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C5BFB7-EA39-49FE-81F7-34CFDEB1387F}"/>
              </a:ext>
            </a:extLst>
          </p:cNvPr>
          <p:cNvSpPr/>
          <p:nvPr/>
        </p:nvSpPr>
        <p:spPr>
          <a:xfrm>
            <a:off x="3224808" y="1773949"/>
            <a:ext cx="3144596" cy="790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F8D2E25-14CA-4C1E-87DA-D0F08E4333A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797106" y="2564904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285EEAA-CCAB-4B27-B281-D6FD29F919A8}"/>
              </a:ext>
            </a:extLst>
          </p:cNvPr>
          <p:cNvCxnSpPr>
            <a:cxnSpLocks/>
          </p:cNvCxnSpPr>
          <p:nvPr/>
        </p:nvCxnSpPr>
        <p:spPr>
          <a:xfrm flipH="1">
            <a:off x="2956712" y="2564904"/>
            <a:ext cx="696650" cy="593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4141122-FED2-4EFF-998D-0D91149ACEDB}"/>
              </a:ext>
            </a:extLst>
          </p:cNvPr>
          <p:cNvCxnSpPr>
            <a:cxnSpLocks/>
          </p:cNvCxnSpPr>
          <p:nvPr/>
        </p:nvCxnSpPr>
        <p:spPr>
          <a:xfrm>
            <a:off x="5813600" y="2564904"/>
            <a:ext cx="604056" cy="639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7BAB17-0381-4803-ADA3-AB2549B3144B}"/>
              </a:ext>
            </a:extLst>
          </p:cNvPr>
          <p:cNvSpPr/>
          <p:nvPr/>
        </p:nvSpPr>
        <p:spPr>
          <a:xfrm>
            <a:off x="1152646" y="3267657"/>
            <a:ext cx="2000154" cy="593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Decision Tree</a:t>
            </a:r>
            <a:endParaRPr lang="ko-KR" altLang="en-US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EA6C61C-5CDB-4816-BE6C-D33CF678CF18}"/>
              </a:ext>
            </a:extLst>
          </p:cNvPr>
          <p:cNvSpPr/>
          <p:nvPr/>
        </p:nvSpPr>
        <p:spPr>
          <a:xfrm>
            <a:off x="3800872" y="3284984"/>
            <a:ext cx="2000154" cy="593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Random Forest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6BE8481-8CA2-4298-84A1-73E7A8A73F2A}"/>
              </a:ext>
            </a:extLst>
          </p:cNvPr>
          <p:cNvSpPr/>
          <p:nvPr/>
        </p:nvSpPr>
        <p:spPr>
          <a:xfrm>
            <a:off x="6409230" y="3284984"/>
            <a:ext cx="2000154" cy="593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KNN</a:t>
            </a:r>
            <a:endParaRPr lang="ko-KR" altLang="en-US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8EDCF72-A927-4C98-A355-5FCFABBFFE5B}"/>
              </a:ext>
            </a:extLst>
          </p:cNvPr>
          <p:cNvSpPr/>
          <p:nvPr/>
        </p:nvSpPr>
        <p:spPr>
          <a:xfrm>
            <a:off x="6230609" y="2881367"/>
            <a:ext cx="2826847" cy="22758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0969B4-BB65-42E9-8491-9792C1464EEE}"/>
              </a:ext>
            </a:extLst>
          </p:cNvPr>
          <p:cNvSpPr txBox="1"/>
          <p:nvPr/>
        </p:nvSpPr>
        <p:spPr>
          <a:xfrm>
            <a:off x="6573182" y="2492896"/>
            <a:ext cx="25562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최종 모델로 </a:t>
            </a:r>
            <a:r>
              <a:rPr lang="en-US" altLang="ko-KR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KNN</a:t>
            </a:r>
            <a:r>
              <a:rPr lang="ko-KR" altLang="en-US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선정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D82F955-7E24-4687-8D60-F933A7C2BED1}"/>
              </a:ext>
            </a:extLst>
          </p:cNvPr>
          <p:cNvCxnSpPr>
            <a:cxnSpLocks/>
          </p:cNvCxnSpPr>
          <p:nvPr/>
        </p:nvCxnSpPr>
        <p:spPr>
          <a:xfrm>
            <a:off x="569707" y="4725144"/>
            <a:ext cx="8928992" cy="0"/>
          </a:xfrm>
          <a:prstGeom prst="line">
            <a:avLst/>
          </a:prstGeom>
          <a:ln w="12700">
            <a:solidFill>
              <a:srgbClr val="4238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69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3280">
            <a:off x="5984126" y="3826361"/>
            <a:ext cx="2181225" cy="1944799"/>
          </a:xfrm>
          <a:prstGeom prst="rect">
            <a:avLst/>
          </a:prstGeom>
          <a:solidFill>
            <a:schemeClr val="bg1"/>
          </a:solidFill>
          <a:ln w="57150" cmpd="sng">
            <a:solidFill>
              <a:schemeClr val="tx1"/>
            </a:solidFill>
            <a:miter lim="800000"/>
          </a:ln>
          <a:extLst/>
        </p:spPr>
      </p:pic>
      <p:pic>
        <p:nvPicPr>
          <p:cNvPr id="2054" name="Picture 6" descr="C:\Users\madeit-top1\Documents\PPT\[38] Angrymomo_cartoon black\Comic-p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8250">
            <a:off x="7359544" y="5218469"/>
            <a:ext cx="1771147" cy="128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 rot="745816">
            <a:off x="8416830" y="3262659"/>
            <a:ext cx="1090823" cy="705278"/>
          </a:xfrm>
          <a:prstGeom prst="rect">
            <a:avLst/>
          </a:prstGeom>
          <a:solidFill>
            <a:srgbClr val="FFFF00"/>
          </a:solidFill>
          <a:ln w="5715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rot="19951059">
            <a:off x="8592765" y="4413610"/>
            <a:ext cx="1006838" cy="705278"/>
          </a:xfrm>
          <a:prstGeom prst="rect">
            <a:avLst/>
          </a:prstGeom>
          <a:solidFill>
            <a:srgbClr val="7EFF6D"/>
          </a:solidFill>
          <a:ln w="5715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28232" y="996611"/>
            <a:ext cx="4479036" cy="5035292"/>
            <a:chOff x="-14286" y="732583"/>
            <a:chExt cx="5120095" cy="5755963"/>
          </a:xfrm>
        </p:grpSpPr>
        <p:sp>
          <p:nvSpPr>
            <p:cNvPr id="28" name="직사각형 27"/>
            <p:cNvSpPr/>
            <p:nvPr/>
          </p:nvSpPr>
          <p:spPr>
            <a:xfrm rot="94011">
              <a:off x="-14286" y="732583"/>
              <a:ext cx="4994629" cy="57559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 cmpd="sng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 rot="21540000">
              <a:off x="13894" y="896894"/>
              <a:ext cx="5091915" cy="55734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 cmpd="sng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36576" y="1542532"/>
            <a:ext cx="3516682" cy="66233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3600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Black" pitchFamily="34" charset="-127"/>
                <a:ea typeface="Noto Sans Korean Black" pitchFamily="34" charset="-127"/>
              </a:rPr>
              <a:t>CONTENTS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3715" y="2403442"/>
            <a:ext cx="3783341" cy="313570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2400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주제 선정 배경</a:t>
            </a:r>
            <a:endParaRPr lang="en-US" altLang="ko-KR" sz="2400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나눔바른펜" panose="020B0600000101010101" charset="-127"/>
              <a:ea typeface="나눔바른펜" panose="020B0600000101010101" charset="-127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2400" spc="-15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데이터 수집 목록 </a:t>
            </a:r>
            <a:r>
              <a:rPr lang="en-US" altLang="ko-KR" sz="2400" spc="-15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&amp; </a:t>
            </a:r>
            <a:r>
              <a:rPr lang="ko-KR" altLang="en-US" sz="2400" spc="-150" dirty="0">
                <a:solidFill>
                  <a:schemeClr val="bg1"/>
                </a:solidFill>
                <a:latin typeface="나눔바른펜" panose="020B0600000101010101" charset="-127"/>
                <a:ea typeface="나눔바른펜" panose="020B0600000101010101" charset="-127"/>
              </a:rPr>
              <a:t>방법 </a:t>
            </a:r>
            <a:endParaRPr lang="en-US" altLang="ko-KR" sz="2400" spc="-150" dirty="0">
              <a:solidFill>
                <a:schemeClr val="bg1"/>
              </a:solidFill>
              <a:latin typeface="나눔바른펜" panose="020B0600000101010101" charset="-127"/>
              <a:ea typeface="나눔바른펜" panose="020B0600000101010101" charset="-127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2400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</a:t>
            </a:r>
            <a:r>
              <a:rPr lang="ko-KR" altLang="en-US" sz="2400" spc="-15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전처리</a:t>
            </a:r>
            <a:r>
              <a:rPr lang="en-US" altLang="ko-KR" sz="2400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2400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분석 방법</a:t>
            </a:r>
            <a:endParaRPr lang="en-US" altLang="ko-KR" sz="2400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2400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결론</a:t>
            </a:r>
            <a:endParaRPr lang="en-US" altLang="ko-KR" sz="2400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3759" y="2432017"/>
            <a:ext cx="624865" cy="31860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altLang="ko-KR" sz="3600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Black" pitchFamily="34" charset="-127"/>
                <a:ea typeface="Noto Sans Korean Black" pitchFamily="34" charset="-127"/>
              </a:rPr>
              <a:t>1</a:t>
            </a:r>
          </a:p>
          <a:p>
            <a:pPr algn="r">
              <a:spcBef>
                <a:spcPts val="600"/>
              </a:spcBef>
            </a:pPr>
            <a:r>
              <a:rPr lang="en-US" altLang="ko-KR" sz="3600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Black" pitchFamily="34" charset="-127"/>
                <a:ea typeface="Noto Sans Korean Black" pitchFamily="34" charset="-127"/>
              </a:rPr>
              <a:t>2</a:t>
            </a:r>
          </a:p>
          <a:p>
            <a:pPr algn="r">
              <a:spcBef>
                <a:spcPts val="600"/>
              </a:spcBef>
            </a:pPr>
            <a:r>
              <a:rPr lang="en-US" altLang="ko-KR" sz="3600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Black" pitchFamily="34" charset="-127"/>
                <a:ea typeface="Noto Sans Korean Black" pitchFamily="34" charset="-127"/>
              </a:rPr>
              <a:t>3</a:t>
            </a:r>
          </a:p>
          <a:p>
            <a:pPr algn="r">
              <a:spcBef>
                <a:spcPts val="600"/>
              </a:spcBef>
            </a:pPr>
            <a:r>
              <a:rPr lang="en-US" altLang="ko-KR" sz="3600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Black" pitchFamily="34" charset="-127"/>
                <a:ea typeface="Noto Sans Korean Black" pitchFamily="34" charset="-127"/>
              </a:rPr>
              <a:t>4</a:t>
            </a:r>
          </a:p>
          <a:p>
            <a:pPr algn="r">
              <a:spcBef>
                <a:spcPts val="600"/>
              </a:spcBef>
            </a:pPr>
            <a:r>
              <a:rPr lang="en-US" altLang="ko-KR" sz="3600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Black" pitchFamily="34" charset="-127"/>
                <a:ea typeface="Noto Sans Korean Black" pitchFamily="34" charset="-127"/>
              </a:rPr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 rot="21480000">
            <a:off x="3585835" y="1125108"/>
            <a:ext cx="646030" cy="29300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1200" b="1" spc="-18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2228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4488" y="908720"/>
            <a:ext cx="9198790" cy="50405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43916" y="288688"/>
            <a:ext cx="3783341" cy="61193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방법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2674" y="317263"/>
            <a:ext cx="624865" cy="66233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altLang="ko-KR" sz="36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67593-3AB4-4B98-8F2A-F8EBC6CA8177}"/>
              </a:ext>
            </a:extLst>
          </p:cNvPr>
          <p:cNvSpPr txBox="1"/>
          <p:nvPr/>
        </p:nvSpPr>
        <p:spPr>
          <a:xfrm>
            <a:off x="483576" y="908720"/>
            <a:ext cx="892899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#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모델링 적용 결과 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sz="1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나무 개수를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개로 제한하여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y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값을 없앤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test data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적용해서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예측값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생성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201436-3182-463B-99FD-CCBE99CCAEC2}"/>
              </a:ext>
            </a:extLst>
          </p:cNvPr>
          <p:cNvSpPr txBox="1"/>
          <p:nvPr/>
        </p:nvSpPr>
        <p:spPr>
          <a:xfrm>
            <a:off x="3296816" y="1556792"/>
            <a:ext cx="3008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최종 모델인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Random Forest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C5BFB7-EA39-49FE-81F7-34CFDEB1387F}"/>
              </a:ext>
            </a:extLst>
          </p:cNvPr>
          <p:cNvSpPr/>
          <p:nvPr/>
        </p:nvSpPr>
        <p:spPr>
          <a:xfrm>
            <a:off x="3224808" y="1556792"/>
            <a:ext cx="314459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D82F955-7E24-4687-8D60-F933A7C2BED1}"/>
              </a:ext>
            </a:extLst>
          </p:cNvPr>
          <p:cNvCxnSpPr>
            <a:cxnSpLocks/>
          </p:cNvCxnSpPr>
          <p:nvPr/>
        </p:nvCxnSpPr>
        <p:spPr>
          <a:xfrm>
            <a:off x="732311" y="2796329"/>
            <a:ext cx="8208912" cy="3422"/>
          </a:xfrm>
          <a:prstGeom prst="line">
            <a:avLst/>
          </a:prstGeom>
          <a:ln w="12700">
            <a:solidFill>
              <a:srgbClr val="4238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EBDB31DE-66F1-4C56-8C46-8C441097C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28" y="2932481"/>
            <a:ext cx="5039752" cy="3151373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4C3752F-BE06-49C4-974B-DC1453EC1847}"/>
              </a:ext>
            </a:extLst>
          </p:cNvPr>
          <p:cNvSpPr/>
          <p:nvPr/>
        </p:nvSpPr>
        <p:spPr>
          <a:xfrm>
            <a:off x="633328" y="5664898"/>
            <a:ext cx="1799392" cy="41895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D956FB4-5302-45F1-A298-BF35CEFFB040}"/>
              </a:ext>
            </a:extLst>
          </p:cNvPr>
          <p:cNvCxnSpPr>
            <a:stCxn id="25" idx="3"/>
          </p:cNvCxnSpPr>
          <p:nvPr/>
        </p:nvCxnSpPr>
        <p:spPr>
          <a:xfrm>
            <a:off x="2432720" y="5874376"/>
            <a:ext cx="3384376" cy="28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F72C41-3350-4768-B0D2-06637CEED8EA}"/>
              </a:ext>
            </a:extLst>
          </p:cNvPr>
          <p:cNvSpPr txBox="1"/>
          <p:nvPr/>
        </p:nvSpPr>
        <p:spPr>
          <a:xfrm>
            <a:off x="5817096" y="3068960"/>
            <a:ext cx="372618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KNN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은 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결과값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(1)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개로만 예측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solidFill>
                <a:schemeClr val="accent2">
                  <a:lumMod val="7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RF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결과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결과값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(1)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정확히 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</a:t>
            </a:r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로 예측 </a:t>
            </a:r>
          </a:p>
        </p:txBody>
      </p:sp>
    </p:spTree>
    <p:extLst>
      <p:ext uri="{BB962C8B-B14F-4D97-AF65-F5344CB8AC3E}">
        <p14:creationId xmlns:p14="http://schemas.microsoft.com/office/powerpoint/2010/main" val="389323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4488" y="908720"/>
            <a:ext cx="9198790" cy="50405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43916" y="288688"/>
            <a:ext cx="3783341" cy="61193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방법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2674" y="317263"/>
            <a:ext cx="624865" cy="66233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altLang="ko-KR" sz="36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67593-3AB4-4B98-8F2A-F8EBC6CA8177}"/>
              </a:ext>
            </a:extLst>
          </p:cNvPr>
          <p:cNvSpPr txBox="1"/>
          <p:nvPr/>
        </p:nvSpPr>
        <p:spPr>
          <a:xfrm>
            <a:off x="483576" y="908720"/>
            <a:ext cx="892899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#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모델링 적용 결과 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sz="1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</a:t>
            </a:r>
            <a:r>
              <a:rPr lang="ko-KR" altLang="en-US" dirty="0">
                <a:latin typeface="Aharoni" panose="020B0604020202020204" pitchFamily="2" charset="-79"/>
                <a:ea typeface="12롯데마트드림Bold" panose="02020603020101020101" pitchFamily="18" charset="-127"/>
              </a:rPr>
              <a:t>나무 개수를 </a:t>
            </a:r>
            <a:r>
              <a:rPr lang="en-US" altLang="ko-KR" dirty="0">
                <a:latin typeface="Aharoni" panose="020B0604020202020204" pitchFamily="2" charset="-79"/>
                <a:ea typeface="12롯데마트드림Bold" panose="02020603020101020101" pitchFamily="18" charset="-127"/>
              </a:rPr>
              <a:t>2</a:t>
            </a:r>
            <a:r>
              <a:rPr lang="ko-KR" altLang="en-US" dirty="0">
                <a:latin typeface="Aharoni" panose="020B0604020202020204" pitchFamily="2" charset="-79"/>
                <a:ea typeface="12롯데마트드림Bold" panose="02020603020101020101" pitchFamily="18" charset="-127"/>
              </a:rPr>
              <a:t>개로 제한하여 </a:t>
            </a:r>
            <a:r>
              <a:rPr lang="en-US" altLang="ko-KR" dirty="0">
                <a:latin typeface="Aharoni" panose="020B0604020202020204" pitchFamily="2" charset="-79"/>
                <a:ea typeface="12롯데마트드림Bold" panose="02020603020101020101" pitchFamily="18" charset="-127"/>
              </a:rPr>
              <a:t>y</a:t>
            </a:r>
            <a:r>
              <a:rPr lang="ko-KR" altLang="en-US" dirty="0">
                <a:latin typeface="Aharoni" panose="020B0604020202020204" pitchFamily="2" charset="-79"/>
                <a:ea typeface="12롯데마트드림Bold" panose="02020603020101020101" pitchFamily="18" charset="-127"/>
              </a:rPr>
              <a:t>값을 없앤 </a:t>
            </a:r>
            <a:r>
              <a:rPr lang="en-US" altLang="ko-KR" dirty="0">
                <a:latin typeface="Aharoni" panose="020B0604020202020204" pitchFamily="2" charset="-79"/>
                <a:ea typeface="12롯데마트드림Bold" panose="02020603020101020101" pitchFamily="18" charset="-127"/>
              </a:rPr>
              <a:t>test data</a:t>
            </a:r>
            <a:r>
              <a:rPr lang="ko-KR" altLang="en-US" dirty="0">
                <a:latin typeface="Aharoni" panose="020B0604020202020204" pitchFamily="2" charset="-79"/>
                <a:ea typeface="12롯데마트드림Bold" panose="02020603020101020101" pitchFamily="18" charset="-127"/>
              </a:rPr>
              <a:t>를 적용해서 </a:t>
            </a:r>
            <a:r>
              <a:rPr lang="ko-KR" altLang="en-US" dirty="0" err="1">
                <a:latin typeface="Aharoni" panose="020B0604020202020204" pitchFamily="2" charset="-79"/>
                <a:ea typeface="12롯데마트드림Bold" panose="02020603020101020101" pitchFamily="18" charset="-127"/>
              </a:rPr>
              <a:t>예측값</a:t>
            </a:r>
            <a:r>
              <a:rPr lang="ko-KR" altLang="en-US" dirty="0">
                <a:latin typeface="Aharoni" panose="020B0604020202020204" pitchFamily="2" charset="-79"/>
                <a:ea typeface="12롯데마트드림Bold" panose="02020603020101020101" pitchFamily="18" charset="-127"/>
              </a:rPr>
              <a:t> 생성</a:t>
            </a:r>
            <a:endParaRPr lang="en-US" altLang="ko-KR" dirty="0">
              <a:latin typeface="Aharoni" panose="020B0604020202020204" pitchFamily="2" charset="-79"/>
              <a:ea typeface="12롯데마트드림Bold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201436-3182-463B-99FD-CCBE99CCAEC2}"/>
              </a:ext>
            </a:extLst>
          </p:cNvPr>
          <p:cNvSpPr txBox="1"/>
          <p:nvPr/>
        </p:nvSpPr>
        <p:spPr>
          <a:xfrm>
            <a:off x="3296816" y="1556792"/>
            <a:ext cx="3008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견고딕"/>
                <a:ea typeface="12롯데마트드림Medium" panose="02020603020101020101" pitchFamily="18" charset="-127"/>
              </a:rPr>
              <a:t>최종 모델인</a:t>
            </a:r>
            <a:endParaRPr lang="en-US" altLang="ko-KR" dirty="0">
              <a:latin typeface="견고딕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 dirty="0">
                <a:latin typeface="견고딕"/>
                <a:ea typeface="12롯데마트드림Medium" panose="02020603020101020101" pitchFamily="18" charset="-127"/>
              </a:rPr>
              <a:t>Random Forest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C5BFB7-EA39-49FE-81F7-34CFDEB1387F}"/>
              </a:ext>
            </a:extLst>
          </p:cNvPr>
          <p:cNvSpPr/>
          <p:nvPr/>
        </p:nvSpPr>
        <p:spPr>
          <a:xfrm>
            <a:off x="3224808" y="1556792"/>
            <a:ext cx="314459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D82F955-7E24-4687-8D60-F933A7C2BED1}"/>
              </a:ext>
            </a:extLst>
          </p:cNvPr>
          <p:cNvCxnSpPr>
            <a:cxnSpLocks/>
          </p:cNvCxnSpPr>
          <p:nvPr/>
        </p:nvCxnSpPr>
        <p:spPr>
          <a:xfrm>
            <a:off x="732311" y="2796329"/>
            <a:ext cx="8208912" cy="3422"/>
          </a:xfrm>
          <a:prstGeom prst="line">
            <a:avLst/>
          </a:prstGeom>
          <a:ln w="12700">
            <a:solidFill>
              <a:srgbClr val="4238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10754F2-6119-40E3-8960-C399D6F32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14" y="2879287"/>
            <a:ext cx="3729384" cy="29565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B110A5-4BC9-4DC8-8260-FDAE1BA9C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904" y="2924944"/>
            <a:ext cx="3534011" cy="30139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4D4752-3A8B-4E2F-BE1E-8FA0207F524B}"/>
              </a:ext>
            </a:extLst>
          </p:cNvPr>
          <p:cNvSpPr txBox="1"/>
          <p:nvPr/>
        </p:nvSpPr>
        <p:spPr>
          <a:xfrm>
            <a:off x="488504" y="5805264"/>
            <a:ext cx="96212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RF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말하는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값의 웹툰들          실제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값의 웹툰들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DEB61F-D902-499D-A024-06FCD93B2F5C}"/>
              </a:ext>
            </a:extLst>
          </p:cNvPr>
          <p:cNvSpPr/>
          <p:nvPr/>
        </p:nvSpPr>
        <p:spPr>
          <a:xfrm>
            <a:off x="545432" y="4797152"/>
            <a:ext cx="1973774" cy="100811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7D4E7B-0C72-4C3A-8467-41BDD6EB0E20}"/>
              </a:ext>
            </a:extLst>
          </p:cNvPr>
          <p:cNvSpPr/>
          <p:nvPr/>
        </p:nvSpPr>
        <p:spPr>
          <a:xfrm>
            <a:off x="4088904" y="4977481"/>
            <a:ext cx="1973774" cy="8567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B0568-B347-4729-8E63-46B85485C4E6}"/>
              </a:ext>
            </a:extLst>
          </p:cNvPr>
          <p:cNvSpPr txBox="1"/>
          <p:nvPr/>
        </p:nvSpPr>
        <p:spPr>
          <a:xfrm>
            <a:off x="6465168" y="3861048"/>
            <a:ext cx="307811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개수</a:t>
            </a:r>
            <a:r>
              <a:rPr lang="ko-KR" altLang="en-US" dirty="0"/>
              <a:t>는 정확히 예측 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But</a:t>
            </a:r>
            <a:r>
              <a:rPr lang="en-US" altLang="ko-KR" dirty="0"/>
              <a:t>, </a:t>
            </a:r>
            <a:r>
              <a:rPr lang="ko-KR" altLang="en-US" dirty="0"/>
              <a:t>그에 맞는 </a:t>
            </a:r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웹툰의 제목은 상이하게 도출</a:t>
            </a:r>
            <a:r>
              <a:rPr lang="ko-KR" altLang="en-US" dirty="0"/>
              <a:t>됨</a:t>
            </a:r>
          </a:p>
        </p:txBody>
      </p:sp>
    </p:spTree>
    <p:extLst>
      <p:ext uri="{BB962C8B-B14F-4D97-AF65-F5344CB8AC3E}">
        <p14:creationId xmlns:p14="http://schemas.microsoft.com/office/powerpoint/2010/main" val="269981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C43486-C843-4EC5-BB4E-A2542EEE983C}"/>
              </a:ext>
            </a:extLst>
          </p:cNvPr>
          <p:cNvSpPr/>
          <p:nvPr/>
        </p:nvSpPr>
        <p:spPr>
          <a:xfrm>
            <a:off x="560512" y="5013176"/>
            <a:ext cx="8784976" cy="77630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69309" y="1548164"/>
            <a:ext cx="9198790" cy="145557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43916" y="288688"/>
            <a:ext cx="3783341" cy="61193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2674" y="317263"/>
            <a:ext cx="624865" cy="66233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altLang="ko-KR" sz="36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BFF3F-4E05-489B-BE7B-E5651832467C}"/>
              </a:ext>
            </a:extLst>
          </p:cNvPr>
          <p:cNvSpPr txBox="1"/>
          <p:nvPr/>
        </p:nvSpPr>
        <p:spPr>
          <a:xfrm>
            <a:off x="977538" y="1268760"/>
            <a:ext cx="8007909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포털사이트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+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웹툰 작가들이 만들어낼 수 있는 수익성은 얼마나 될까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?</a:t>
            </a:r>
          </a:p>
          <a:p>
            <a:pPr algn="ctr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실제로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웹툰 작가들의 꿈인 웹툰의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‘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드라마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/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영화화‘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∵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큰 돈을 벌어들일 수 있기 때문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15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r"/>
            <a:r>
              <a:rPr lang="ko-KR" altLang="en-US" sz="1900" dirty="0">
                <a:solidFill>
                  <a:schemeClr val="bg1">
                    <a:lumMod val="6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세계 가장 빠르게 모방하고 움직이는 중국도 웹툰의 수익화 고려</a:t>
            </a:r>
            <a:endParaRPr lang="en-US" altLang="ko-KR" sz="1900" dirty="0">
              <a:solidFill>
                <a:schemeClr val="bg1">
                  <a:lumMod val="6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그래서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알아본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수익성 검증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!</a:t>
            </a:r>
          </a:p>
          <a:p>
            <a:pPr algn="ctr"/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결과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en-US" altLang="ko-KR" u="sng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‘</a:t>
            </a:r>
            <a:r>
              <a:rPr lang="ko-KR" altLang="en-US" u="sng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공대생 </a:t>
            </a:r>
            <a:r>
              <a:rPr lang="ko-KR" altLang="en-US" u="sng" dirty="0" err="1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너무만화</a:t>
            </a:r>
            <a:r>
              <a:rPr lang="en-US" altLang="ko-KR" u="sng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’,’</a:t>
            </a:r>
            <a:r>
              <a:rPr lang="ko-KR" altLang="en-US" u="sng" dirty="0" err="1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바른연애</a:t>
            </a:r>
            <a:r>
              <a:rPr lang="ko-KR" altLang="en-US" u="sng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길잡이</a:t>
            </a:r>
            <a:r>
              <a:rPr lang="en-US" altLang="ko-KR" u="sng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’,’</a:t>
            </a:r>
            <a:r>
              <a:rPr lang="ko-KR" altLang="en-US" u="sng" dirty="0" err="1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스피릿</a:t>
            </a:r>
            <a:r>
              <a:rPr lang="ko-KR" altLang="en-US" u="sng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u="sng" dirty="0" err="1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핑거스</a:t>
            </a:r>
            <a:r>
              <a:rPr lang="en-US" altLang="ko-KR" u="sng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’,</a:t>
            </a:r>
          </a:p>
          <a:p>
            <a:pPr algn="ctr"/>
            <a:r>
              <a:rPr lang="en-US" altLang="ko-KR" u="sng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’</a:t>
            </a:r>
            <a:r>
              <a:rPr lang="ko-KR" altLang="en-US" u="sng" dirty="0" err="1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야채호빵의</a:t>
            </a:r>
            <a:r>
              <a:rPr lang="ko-KR" altLang="en-US" u="sng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봄방학</a:t>
            </a:r>
            <a:r>
              <a:rPr lang="en-US" altLang="ko-KR" u="sng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’</a:t>
            </a:r>
            <a:r>
              <a:rPr lang="ko-KR" altLang="en-US" u="sng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수익화 모델로 만들어질 </a:t>
            </a:r>
            <a:r>
              <a:rPr lang="ko-KR" altLang="en-US" u="sng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가능성</a:t>
            </a:r>
            <a:r>
              <a:rPr lang="ko-KR" altLang="en-US" u="sng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 있다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!</a:t>
            </a:r>
          </a:p>
          <a:p>
            <a:pPr algn="ctr"/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BDF00C-32D0-4396-8A59-3C1ADFDF6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33" y="2512462"/>
            <a:ext cx="7666691" cy="16113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E7EABEB-4334-46FC-89EA-1FF983F831AD}"/>
              </a:ext>
            </a:extLst>
          </p:cNvPr>
          <p:cNvSpPr/>
          <p:nvPr/>
        </p:nvSpPr>
        <p:spPr>
          <a:xfrm>
            <a:off x="977538" y="2539648"/>
            <a:ext cx="7950924" cy="14555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C778C70-DD00-4E82-97BA-38C288F42032}"/>
              </a:ext>
            </a:extLst>
          </p:cNvPr>
          <p:cNvCxnSpPr>
            <a:cxnSpLocks/>
          </p:cNvCxnSpPr>
          <p:nvPr/>
        </p:nvCxnSpPr>
        <p:spPr>
          <a:xfrm>
            <a:off x="2432720" y="2924944"/>
            <a:ext cx="18722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52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043916" y="288688"/>
            <a:ext cx="3783341" cy="61193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Team members’ talk </a:t>
            </a:r>
            <a:endParaRPr lang="ko-KR" altLang="en-US" sz="2400" b="1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2674" y="317263"/>
            <a:ext cx="624865" cy="66233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altLang="ko-KR" sz="36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BFF3F-4E05-489B-BE7B-E5651832467C}"/>
              </a:ext>
            </a:extLst>
          </p:cNvPr>
          <p:cNvSpPr txBox="1"/>
          <p:nvPr/>
        </p:nvSpPr>
        <p:spPr>
          <a:xfrm>
            <a:off x="920552" y="1107901"/>
            <a:ext cx="54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호신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’s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saying</a:t>
            </a:r>
          </a:p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재원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’s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saying</a:t>
            </a:r>
          </a:p>
        </p:txBody>
      </p:sp>
    </p:spTree>
    <p:extLst>
      <p:ext uri="{BB962C8B-B14F-4D97-AF65-F5344CB8AC3E}">
        <p14:creationId xmlns:p14="http://schemas.microsoft.com/office/powerpoint/2010/main" val="345924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043916" y="288688"/>
            <a:ext cx="3783341" cy="61193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Team members’ talk </a:t>
            </a:r>
            <a:endParaRPr lang="ko-KR" altLang="en-US" sz="2400" b="1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2674" y="317263"/>
            <a:ext cx="624865" cy="66233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altLang="ko-KR" sz="36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BFF3F-4E05-489B-BE7B-E5651832467C}"/>
              </a:ext>
            </a:extLst>
          </p:cNvPr>
          <p:cNvSpPr txBox="1"/>
          <p:nvPr/>
        </p:nvSpPr>
        <p:spPr>
          <a:xfrm>
            <a:off x="894964" y="1046926"/>
            <a:ext cx="54006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혜원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’s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saying</a:t>
            </a: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연주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’s saying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ABB011-4BF6-4A95-9305-FBDEEF463F18}"/>
              </a:ext>
            </a:extLst>
          </p:cNvPr>
          <p:cNvSpPr/>
          <p:nvPr/>
        </p:nvSpPr>
        <p:spPr>
          <a:xfrm>
            <a:off x="925488" y="1861667"/>
            <a:ext cx="8085548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교수님</a:t>
            </a:r>
            <a:r>
              <a:rPr lang="en-US" altLang="ko-KR" sz="18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3</a:t>
            </a:r>
            <a:r>
              <a:rPr lang="ko-KR" altLang="en-US" sz="18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조 팀원분들 한 학기동안 고생하셨습니다</a:t>
            </a:r>
            <a:r>
              <a:rPr lang="en-US" altLang="ko-KR" sz="18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</a:t>
            </a:r>
            <a:r>
              <a:rPr lang="ko-KR" altLang="en-US" sz="18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수업이나 과제를 통해 </a:t>
            </a:r>
            <a:r>
              <a:rPr lang="ko-KR" altLang="en-US" sz="1800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데이터사이언티스트들의</a:t>
            </a:r>
            <a:r>
              <a:rPr lang="ko-KR" altLang="en-US" sz="18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고충을 몸소 느낄 수 있었고</a:t>
            </a:r>
            <a:r>
              <a:rPr lang="en-US" altLang="ko-KR" sz="18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저에게 데이터 관련 </a:t>
            </a:r>
            <a:r>
              <a:rPr lang="ko-KR" altLang="en-US" sz="1800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직군이</a:t>
            </a:r>
            <a:r>
              <a:rPr lang="ko-KR" altLang="en-US" sz="18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맞을지 진지하게 고민해볼 수 있었습니다</a:t>
            </a:r>
            <a:r>
              <a:rPr lang="en-US" altLang="ko-KR" sz="18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</a:t>
            </a:r>
            <a:r>
              <a:rPr lang="ko-KR" altLang="en-US" sz="18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또한 코드를 돌려보면서 쾌감과 짜증나는 감정의 양 극단을 왔다갔다하며</a:t>
            </a:r>
            <a:r>
              <a:rPr lang="en-US" altLang="ko-KR" sz="18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좋은 자극을 받을 수 있었지만 동시에 스트레스가 많이 쌓이기도 했네요</a:t>
            </a:r>
            <a:r>
              <a:rPr lang="en-US" altLang="ko-KR" sz="18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</a:t>
            </a:r>
            <a:r>
              <a:rPr lang="ko-KR" altLang="en-US" sz="18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종강하면 당분간 푹 쉬고 이번 프로젝트에서 제일 난항을 겪었던 </a:t>
            </a:r>
            <a:r>
              <a:rPr lang="ko-KR" altLang="en-US" sz="1800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크롤링에</a:t>
            </a:r>
            <a:r>
              <a:rPr lang="ko-KR" altLang="en-US" sz="18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대해 </a:t>
            </a:r>
            <a:r>
              <a:rPr lang="ko-KR" altLang="en-US" sz="1800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공부해봐야겠습니다</a:t>
            </a:r>
            <a:r>
              <a:rPr lang="en-US" altLang="ko-KR" sz="18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</a:t>
            </a:r>
            <a:r>
              <a:rPr lang="ko-KR" altLang="en-US" sz="18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 학기 정말 감사했습니다</a:t>
            </a:r>
            <a:r>
              <a:rPr lang="en-US" altLang="ko-KR" sz="18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63FA8-EEDA-4746-AE8C-95AFED9086C7}"/>
              </a:ext>
            </a:extLst>
          </p:cNvPr>
          <p:cNvSpPr/>
          <p:nvPr/>
        </p:nvSpPr>
        <p:spPr>
          <a:xfrm>
            <a:off x="920552" y="1527619"/>
            <a:ext cx="8208912" cy="19013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60ADA7-C5B1-4B16-BEB5-9DFF90159159}"/>
              </a:ext>
            </a:extLst>
          </p:cNvPr>
          <p:cNvSpPr/>
          <p:nvPr/>
        </p:nvSpPr>
        <p:spPr>
          <a:xfrm>
            <a:off x="920552" y="4115078"/>
            <a:ext cx="8208912" cy="21222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2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225">
            <a:off x="6731770" y="2369768"/>
            <a:ext cx="2213909" cy="1473918"/>
          </a:xfrm>
          <a:prstGeom prst="rect">
            <a:avLst/>
          </a:prstGeom>
          <a:solidFill>
            <a:schemeClr val="bg1"/>
          </a:solidFill>
          <a:ln w="57150" cmpd="sng">
            <a:solidFill>
              <a:schemeClr val="tx1"/>
            </a:solidFill>
            <a:miter lim="800000"/>
          </a:ln>
          <a:ex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3280">
            <a:off x="5984126" y="3826361"/>
            <a:ext cx="2181225" cy="1944799"/>
          </a:xfrm>
          <a:prstGeom prst="rect">
            <a:avLst/>
          </a:prstGeom>
          <a:solidFill>
            <a:schemeClr val="bg1"/>
          </a:solidFill>
          <a:ln w="57150" cmpd="sng">
            <a:solidFill>
              <a:schemeClr val="tx1"/>
            </a:solidFill>
            <a:miter lim="800000"/>
          </a:ln>
          <a:extLst/>
        </p:spPr>
      </p:pic>
      <p:pic>
        <p:nvPicPr>
          <p:cNvPr id="2053" name="Picture 5" descr="C:\Users\madeit-top1\Documents\PPT\[38] Angrymomo_cartoon black\4TboyBKj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628" y="2568564"/>
            <a:ext cx="881760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madeit-top1\Documents\PPT\[38] Angrymomo_cartoon black\Comic-po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8250">
            <a:off x="7359544" y="5218469"/>
            <a:ext cx="1771147" cy="128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 rot="180000">
            <a:off x="7371447" y="587295"/>
            <a:ext cx="1090823" cy="705278"/>
          </a:xfrm>
          <a:prstGeom prst="rect">
            <a:avLst/>
          </a:prstGeom>
          <a:solidFill>
            <a:srgbClr val="FFFF00"/>
          </a:solidFill>
          <a:ln w="5715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rot="180000">
            <a:off x="8590676" y="604861"/>
            <a:ext cx="419591" cy="705278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rot="180000">
            <a:off x="7956394" y="1468582"/>
            <a:ext cx="1006838" cy="705278"/>
          </a:xfrm>
          <a:prstGeom prst="rect">
            <a:avLst/>
          </a:prstGeom>
          <a:solidFill>
            <a:srgbClr val="7EFF6D"/>
          </a:solidFill>
          <a:ln w="5715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28232" y="996611"/>
            <a:ext cx="4479036" cy="5035292"/>
            <a:chOff x="-14286" y="732583"/>
            <a:chExt cx="5120095" cy="5755963"/>
          </a:xfrm>
        </p:grpSpPr>
        <p:sp>
          <p:nvSpPr>
            <p:cNvPr id="28" name="직사각형 27"/>
            <p:cNvSpPr/>
            <p:nvPr/>
          </p:nvSpPr>
          <p:spPr>
            <a:xfrm rot="94011">
              <a:off x="-14286" y="732583"/>
              <a:ext cx="4994629" cy="57559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 cmpd="sng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 rot="21540000">
              <a:off x="13894" y="896894"/>
              <a:ext cx="5091915" cy="55734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 cmpd="sng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012914" y="2997101"/>
            <a:ext cx="2584073" cy="8637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3600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감사합니다</a:t>
            </a:r>
            <a:endParaRPr lang="en-US" altLang="ko-KR" sz="3600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30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1043916" y="900622"/>
            <a:ext cx="8280921" cy="75286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웹툰</a:t>
            </a:r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시장의 </a:t>
            </a:r>
            <a:r>
              <a:rPr lang="ko-KR" altLang="en-US" b="1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성장 및 발전</a:t>
            </a:r>
            <a:endParaRPr lang="en-US" altLang="ko-KR" b="1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웹툰 콘텐츠의 </a:t>
            </a:r>
            <a:r>
              <a:rPr lang="ko-KR" altLang="en-US" sz="1800" u="sng" dirty="0">
                <a:solidFill>
                  <a:schemeClr val="accent2">
                    <a:lumMod val="7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상업적 예상 가치 창출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의미 有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43916" y="288688"/>
            <a:ext cx="3783341" cy="61193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선정 배경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2674" y="317263"/>
            <a:ext cx="624865" cy="66233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altLang="ko-KR" sz="36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DF19B8-6EF9-4BC2-BF17-2DD2930B5852}"/>
              </a:ext>
            </a:extLst>
          </p:cNvPr>
          <p:cNvSpPr txBox="1"/>
          <p:nvPr/>
        </p:nvSpPr>
        <p:spPr>
          <a:xfrm>
            <a:off x="2180692" y="1892151"/>
            <a:ext cx="55446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/>
              <a:t>“</a:t>
            </a:r>
            <a:r>
              <a:rPr lang="ko-KR" altLang="en-US" sz="1900" dirty="0"/>
              <a:t> </a:t>
            </a:r>
            <a:r>
              <a:rPr lang="en-US" altLang="ko-KR" sz="1900" dirty="0"/>
              <a:t>2018 </a:t>
            </a:r>
            <a:r>
              <a:rPr lang="ko-KR" altLang="en-US" sz="1900" dirty="0"/>
              <a:t>국내 웹툰 시장 규모 </a:t>
            </a:r>
            <a:r>
              <a:rPr lang="en-US" altLang="ko-KR" sz="1900" dirty="0"/>
              <a:t>8,805</a:t>
            </a:r>
            <a:r>
              <a:rPr lang="ko-KR" altLang="en-US" sz="1900" dirty="0"/>
              <a:t>억 원</a:t>
            </a:r>
            <a:r>
              <a:rPr lang="en-US" altLang="ko-KR" sz="1900" dirty="0"/>
              <a:t>”</a:t>
            </a:r>
            <a:endParaRPr lang="ko-KR" altLang="en-US" sz="19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485DC51-4504-47FD-AF01-1B1987A8CFBE}"/>
              </a:ext>
            </a:extLst>
          </p:cNvPr>
          <p:cNvCxnSpPr/>
          <p:nvPr/>
        </p:nvCxnSpPr>
        <p:spPr>
          <a:xfrm>
            <a:off x="1043916" y="1772816"/>
            <a:ext cx="8280921" cy="0"/>
          </a:xfrm>
          <a:prstGeom prst="line">
            <a:avLst/>
          </a:prstGeom>
          <a:ln w="12700">
            <a:solidFill>
              <a:srgbClr val="4238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A04B4D5-D284-4EAB-A788-7E5FF44D318B}"/>
              </a:ext>
            </a:extLst>
          </p:cNvPr>
          <p:cNvCxnSpPr/>
          <p:nvPr/>
        </p:nvCxnSpPr>
        <p:spPr>
          <a:xfrm>
            <a:off x="1064567" y="2276872"/>
            <a:ext cx="8280921" cy="0"/>
          </a:xfrm>
          <a:prstGeom prst="line">
            <a:avLst/>
          </a:prstGeom>
          <a:ln w="12700">
            <a:solidFill>
              <a:srgbClr val="4238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5681FD9F-EF70-49EC-8393-D942D21E0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624" y="2420889"/>
            <a:ext cx="7307166" cy="2995937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A31CB264-14AB-45BC-B758-68B2022BA51D}"/>
              </a:ext>
            </a:extLst>
          </p:cNvPr>
          <p:cNvSpPr/>
          <p:nvPr/>
        </p:nvSpPr>
        <p:spPr>
          <a:xfrm>
            <a:off x="6177136" y="2492909"/>
            <a:ext cx="1080120" cy="864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B6E5B0-25AF-47B2-9650-7D9F3CDB026A}"/>
              </a:ext>
            </a:extLst>
          </p:cNvPr>
          <p:cNvSpPr txBox="1"/>
          <p:nvPr/>
        </p:nvSpPr>
        <p:spPr>
          <a:xfrm>
            <a:off x="6969224" y="5440868"/>
            <a:ext cx="216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출처 </a:t>
            </a:r>
            <a:r>
              <a:rPr lang="en-US" altLang="ko-KR" sz="13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3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한국콘텐츠진흥원</a:t>
            </a:r>
            <a:endParaRPr lang="ko-KR" altLang="en-US" sz="13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939DA-FE2B-459B-9C4E-278FCDF05B8C}"/>
              </a:ext>
            </a:extLst>
          </p:cNvPr>
          <p:cNvSpPr txBox="1"/>
          <p:nvPr/>
        </p:nvSpPr>
        <p:spPr>
          <a:xfrm>
            <a:off x="2144688" y="5733256"/>
            <a:ext cx="734481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웹툰의 파격적인 성장세로 웹툰이 브라운관까지 이어지는 추세 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Then, </a:t>
            </a:r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웹툰의 영화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드라마화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상업화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) </a:t>
            </a:r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가능성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ko-KR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3C780BD-91AC-4BFD-AC05-5594CDDF74DC}"/>
              </a:ext>
            </a:extLst>
          </p:cNvPr>
          <p:cNvSpPr/>
          <p:nvPr/>
        </p:nvSpPr>
        <p:spPr>
          <a:xfrm>
            <a:off x="1846353" y="6055509"/>
            <a:ext cx="370343" cy="25381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FF3D9D2-3B3C-4627-A315-F109976A0A62}"/>
              </a:ext>
            </a:extLst>
          </p:cNvPr>
          <p:cNvSpPr/>
          <p:nvPr/>
        </p:nvSpPr>
        <p:spPr>
          <a:xfrm>
            <a:off x="523357" y="2618416"/>
            <a:ext cx="4968553" cy="34028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43916" y="288688"/>
            <a:ext cx="3783341" cy="61193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선정 배경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2674" y="317263"/>
            <a:ext cx="624865" cy="66233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altLang="ko-KR" sz="36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8CAEBA-FB9B-4083-8CA6-C71B1A6E1C5D}"/>
              </a:ext>
            </a:extLst>
          </p:cNvPr>
          <p:cNvSpPr txBox="1"/>
          <p:nvPr/>
        </p:nvSpPr>
        <p:spPr>
          <a:xfrm>
            <a:off x="1928664" y="1061123"/>
            <a:ext cx="5976664" cy="143177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3200" b="1" spc="-18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웹툰으로 시작해서</a:t>
            </a:r>
            <a:endParaRPr lang="en-US" altLang="ko-KR" sz="3200" b="1" spc="-18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5400" b="1" spc="-18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드라마</a:t>
            </a:r>
            <a:r>
              <a:rPr lang="en-US" altLang="ko-KR" sz="5400" b="1" spc="-18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5400" b="1" spc="-18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영화까지</a:t>
            </a:r>
            <a:r>
              <a:rPr lang="en-US" altLang="ko-KR" sz="5400" b="1" spc="-18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!</a:t>
            </a:r>
            <a:endParaRPr lang="ko-KR" altLang="en-US" sz="4800" b="1" spc="-18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5691D1-0F55-418D-BD0F-A6406319F14C}"/>
              </a:ext>
            </a:extLst>
          </p:cNvPr>
          <p:cNvSpPr txBox="1"/>
          <p:nvPr/>
        </p:nvSpPr>
        <p:spPr>
          <a:xfrm>
            <a:off x="523358" y="2924944"/>
            <a:ext cx="5149722" cy="266287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altLang="ko-KR" sz="1800" b="1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2003</a:t>
            </a:r>
            <a:r>
              <a:rPr lang="ko-KR" altLang="en-US" sz="1800" b="1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년 </a:t>
            </a:r>
            <a:r>
              <a:rPr lang="ko-KR" altLang="en-US" sz="1800" b="1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강풀의</a:t>
            </a:r>
            <a:r>
              <a:rPr lang="ko-KR" altLang="en-US" sz="1800" b="1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‘순정만화’를 필두로 주목 받기 시작</a:t>
            </a:r>
            <a:endParaRPr lang="en-US" altLang="ko-KR" sz="1800" b="1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1800" b="1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영화 ‘은밀하게 위대하게’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(2013)</a:t>
            </a:r>
          </a:p>
          <a:p>
            <a:r>
              <a:rPr lang="en-US" altLang="ko-KR" sz="2000" b="1" dirty="0" err="1">
                <a:solidFill>
                  <a:schemeClr val="accent4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tvN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드라마 ‘미생’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(2014)</a:t>
            </a:r>
          </a:p>
          <a:p>
            <a:endParaRPr lang="en-US" altLang="ko-KR" sz="1800" b="1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1800" b="1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1800" b="1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비단 영화나 드라마뿐 아니라 </a:t>
            </a:r>
            <a:endParaRPr lang="en-US" altLang="ko-KR" sz="1800" b="1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1800" b="1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게임</a:t>
            </a:r>
            <a:r>
              <a:rPr lang="en-US" altLang="ko-KR" sz="1800" b="1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800" b="1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뮤지컬</a:t>
            </a:r>
            <a:r>
              <a:rPr lang="en-US" altLang="ko-KR" sz="1800" b="1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800" b="1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웹드라마로</a:t>
            </a:r>
            <a:endParaRPr lang="en-US" altLang="ko-KR" sz="1800" b="1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1800" b="1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그 외연도 넓어짐</a:t>
            </a:r>
            <a:endParaRPr lang="ko-KR" altLang="en-US" sz="4000" b="1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18" name="Picture 2" descr="C:\Users\madeit-top1\Documents\PPT\[38] Angrymomo_cartoon black\03.jpg">
            <a:extLst>
              <a:ext uri="{FF2B5EF4-FFF2-40B4-BE49-F238E27FC236}">
                <a16:creationId xmlns:a16="http://schemas.microsoft.com/office/drawing/2014/main" id="{A6435C48-7CD1-4B29-9B07-E602C52E0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911" y="2618416"/>
            <a:ext cx="3879273" cy="3330864"/>
          </a:xfrm>
          <a:prstGeom prst="rect">
            <a:avLst/>
          </a:prstGeom>
          <a:solidFill>
            <a:schemeClr val="bg1"/>
          </a:solidFill>
          <a:ln w="98425" cap="sq">
            <a:solidFill>
              <a:schemeClr val="bg1">
                <a:lumMod val="95000"/>
              </a:schemeClr>
            </a:solidFill>
            <a:miter lim="800000"/>
          </a:ln>
          <a:extLst/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1B7FA8E-BE13-43EC-835B-267463AB4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291" y="4676874"/>
            <a:ext cx="2116580" cy="1265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11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62722" y="1573052"/>
            <a:ext cx="9198790" cy="61193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43916" y="288688"/>
            <a:ext cx="3783341" cy="61193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 목록 </a:t>
            </a:r>
            <a:r>
              <a: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방법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2674" y="317263"/>
            <a:ext cx="624865" cy="66233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altLang="ko-KR" sz="36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BFF3F-4E05-489B-BE7B-E5651832467C}"/>
              </a:ext>
            </a:extLst>
          </p:cNvPr>
          <p:cNvSpPr txBox="1"/>
          <p:nvPr/>
        </p:nvSpPr>
        <p:spPr>
          <a:xfrm>
            <a:off x="1053033" y="836712"/>
            <a:ext cx="7725508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 err="1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크롤링</a:t>
            </a:r>
            <a:endParaRPr lang="en-US" altLang="ko-KR" sz="2300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algn="ctr"/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[crawling]</a:t>
            </a:r>
          </a:p>
          <a:p>
            <a:endParaRPr lang="en-US" altLang="ko-KR" sz="1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17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무수히 많은 컴퓨터에 분산 저장되어 있는 문서를 수집하여</a:t>
            </a:r>
            <a:endParaRPr lang="en-US" altLang="ko-KR" sz="17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17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검색 대상의 색인으로 포함시키는 기술</a:t>
            </a:r>
          </a:p>
          <a:p>
            <a:pPr algn="just"/>
            <a:endParaRPr lang="ko-KR" altLang="en-US" sz="1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93AAF0-EDC8-44DF-BB11-B42CDF2DD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2329001"/>
            <a:ext cx="4824536" cy="36609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41DBCE1-0183-4590-98B7-4B9A75DCED28}"/>
              </a:ext>
            </a:extLst>
          </p:cNvPr>
          <p:cNvSpPr/>
          <p:nvPr/>
        </p:nvSpPr>
        <p:spPr>
          <a:xfrm>
            <a:off x="827892" y="3121089"/>
            <a:ext cx="524708" cy="2880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3FA4AE-6EE8-41D4-82E9-C5DDC73A1564}"/>
              </a:ext>
            </a:extLst>
          </p:cNvPr>
          <p:cNvSpPr/>
          <p:nvPr/>
        </p:nvSpPr>
        <p:spPr>
          <a:xfrm>
            <a:off x="2360712" y="3985185"/>
            <a:ext cx="1080120" cy="31919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808807-284D-4A04-AD6C-6B5AF4A08DB1}"/>
              </a:ext>
            </a:extLst>
          </p:cNvPr>
          <p:cNvSpPr/>
          <p:nvPr/>
        </p:nvSpPr>
        <p:spPr>
          <a:xfrm>
            <a:off x="3631985" y="3985185"/>
            <a:ext cx="384911" cy="31919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12F643-631C-4904-8B3B-D80D1062A188}"/>
              </a:ext>
            </a:extLst>
          </p:cNvPr>
          <p:cNvSpPr/>
          <p:nvPr/>
        </p:nvSpPr>
        <p:spPr>
          <a:xfrm>
            <a:off x="967689" y="5728924"/>
            <a:ext cx="1249007" cy="26104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F481BA-B3E4-47B8-A148-387328B55F1A}"/>
              </a:ext>
            </a:extLst>
          </p:cNvPr>
          <p:cNvSpPr/>
          <p:nvPr/>
        </p:nvSpPr>
        <p:spPr>
          <a:xfrm>
            <a:off x="2216696" y="5733256"/>
            <a:ext cx="588500" cy="26590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729F2B-6B94-4F2A-81F3-A85B7EE75BC2}"/>
              </a:ext>
            </a:extLst>
          </p:cNvPr>
          <p:cNvCxnSpPr/>
          <p:nvPr/>
        </p:nvCxnSpPr>
        <p:spPr>
          <a:xfrm>
            <a:off x="1352600" y="3121089"/>
            <a:ext cx="4032448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AB2C6F1-ACF9-48E1-AD16-F85C34AB340E}"/>
              </a:ext>
            </a:extLst>
          </p:cNvPr>
          <p:cNvCxnSpPr>
            <a:cxnSpLocks/>
          </p:cNvCxnSpPr>
          <p:nvPr/>
        </p:nvCxnSpPr>
        <p:spPr>
          <a:xfrm>
            <a:off x="3440832" y="4057193"/>
            <a:ext cx="194421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1023DB7-A20F-46D8-961F-CDD4BEF420DA}"/>
              </a:ext>
            </a:extLst>
          </p:cNvPr>
          <p:cNvCxnSpPr>
            <a:cxnSpLocks/>
          </p:cNvCxnSpPr>
          <p:nvPr/>
        </p:nvCxnSpPr>
        <p:spPr>
          <a:xfrm>
            <a:off x="4016896" y="4294713"/>
            <a:ext cx="1368152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0CD792F-1C22-44AF-AB56-71AF41FD4996}"/>
              </a:ext>
            </a:extLst>
          </p:cNvPr>
          <p:cNvCxnSpPr>
            <a:cxnSpLocks/>
          </p:cNvCxnSpPr>
          <p:nvPr/>
        </p:nvCxnSpPr>
        <p:spPr>
          <a:xfrm>
            <a:off x="2216696" y="5728924"/>
            <a:ext cx="3168352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755DE17-4AB9-4E4F-A55D-3DE72A8FA811}"/>
              </a:ext>
            </a:extLst>
          </p:cNvPr>
          <p:cNvCxnSpPr>
            <a:cxnSpLocks/>
          </p:cNvCxnSpPr>
          <p:nvPr/>
        </p:nvCxnSpPr>
        <p:spPr>
          <a:xfrm>
            <a:off x="2369096" y="5993016"/>
            <a:ext cx="3015952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030BC92-73CD-4B03-8AFF-E0FDF90F59E2}"/>
              </a:ext>
            </a:extLst>
          </p:cNvPr>
          <p:cNvSpPr txBox="1"/>
          <p:nvPr/>
        </p:nvSpPr>
        <p:spPr>
          <a:xfrm>
            <a:off x="5346826" y="2401009"/>
            <a:ext cx="49347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[</a:t>
            </a:r>
            <a:r>
              <a:rPr lang="ko-KR" altLang="en-US" sz="1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장르</a:t>
            </a:r>
            <a:r>
              <a:rPr lang="en-US" altLang="ko-KR" sz="1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]</a:t>
            </a:r>
          </a:p>
          <a:p>
            <a:r>
              <a:rPr lang="en-US" altLang="ko-KR" sz="17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daily/comic/fantasy/action/drama/pure</a:t>
            </a:r>
          </a:p>
          <a:p>
            <a:r>
              <a:rPr lang="en-US" altLang="ko-KR" sz="17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/sensibility/thrill/historical/sports</a:t>
            </a:r>
          </a:p>
          <a:p>
            <a:endParaRPr lang="en-US" altLang="ko-KR" sz="1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sz="1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1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[</a:t>
            </a:r>
            <a:r>
              <a:rPr lang="ko-KR" altLang="en-US" sz="1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웹툰 이름</a:t>
            </a:r>
            <a:r>
              <a:rPr lang="en-US" altLang="ko-KR" sz="1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sz="1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제목</a:t>
            </a:r>
            <a:r>
              <a:rPr lang="en-US" altLang="ko-KR" sz="1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)]</a:t>
            </a:r>
          </a:p>
          <a:p>
            <a:r>
              <a:rPr lang="en-US" altLang="ko-KR" sz="1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[</a:t>
            </a:r>
            <a:r>
              <a:rPr lang="ko-KR" altLang="en-US" sz="18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작가명</a:t>
            </a:r>
            <a:r>
              <a:rPr lang="en-US" altLang="ko-KR" sz="1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]</a:t>
            </a:r>
          </a:p>
          <a:p>
            <a:r>
              <a:rPr lang="en-US" altLang="ko-KR" sz="1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+ [</a:t>
            </a:r>
            <a:r>
              <a:rPr lang="ko-KR" altLang="en-US" sz="18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종이책</a:t>
            </a:r>
            <a:r>
              <a:rPr lang="ko-KR" altLang="en-US" sz="1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출판 여부</a:t>
            </a:r>
            <a:r>
              <a:rPr lang="en-US" altLang="ko-KR" sz="1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]</a:t>
            </a:r>
          </a:p>
          <a:p>
            <a:r>
              <a:rPr lang="en-US" altLang="ko-KR" sz="1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+ [</a:t>
            </a:r>
            <a:r>
              <a:rPr lang="ko-KR" altLang="en-US" sz="1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완결 여부</a:t>
            </a:r>
            <a:r>
              <a:rPr lang="en-US" altLang="ko-KR" sz="1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]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완결 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:1 / </a:t>
            </a:r>
            <a:r>
              <a:rPr lang="ko-KR" altLang="en-US" sz="18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미완결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0</a:t>
            </a:r>
            <a:r>
              <a:rPr lang="en-US" altLang="ko-KR" sz="18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  </a:t>
            </a:r>
            <a:endParaRPr lang="en-US" altLang="ko-KR" sz="20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en-US" altLang="ko-KR" sz="1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1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[</a:t>
            </a:r>
            <a:r>
              <a:rPr lang="ko-KR" altLang="en-US" sz="1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완결된</a:t>
            </a:r>
            <a:r>
              <a:rPr lang="en-US" altLang="ko-KR" sz="1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</a:t>
            </a:r>
            <a:r>
              <a:rPr lang="ko-KR" altLang="en-US" sz="1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현재까지의 최종 회 수</a:t>
            </a:r>
            <a:r>
              <a:rPr lang="en-US" altLang="ko-KR" sz="1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]</a:t>
            </a:r>
          </a:p>
          <a:p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1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[</a:t>
            </a:r>
            <a:r>
              <a:rPr lang="ko-KR" altLang="en-US" sz="18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별점</a:t>
            </a:r>
            <a:r>
              <a:rPr lang="en-US" altLang="ko-KR" sz="1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] 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모든 </a:t>
            </a:r>
            <a:r>
              <a:rPr lang="ko-KR" altLang="en-US" sz="18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회차별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정보 평균</a:t>
            </a:r>
            <a:endParaRPr lang="en-US" altLang="ko-KR" sz="1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1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[</a:t>
            </a:r>
            <a:r>
              <a:rPr lang="ko-KR" altLang="en-US" sz="1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참여 인원</a:t>
            </a:r>
            <a:r>
              <a:rPr lang="en-US" altLang="ko-KR" sz="1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] 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모든 </a:t>
            </a:r>
            <a:r>
              <a:rPr lang="ko-KR" altLang="en-US" sz="18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회차별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정보 평균</a:t>
            </a:r>
            <a:endParaRPr lang="en-US" altLang="ko-KR" sz="2000" dirty="0">
              <a:solidFill>
                <a:srgbClr val="FF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ko-KR" altLang="en-US" sz="1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34DB8CC-F07E-4A88-A17C-166DFCD0E16B}"/>
              </a:ext>
            </a:extLst>
          </p:cNvPr>
          <p:cNvSpPr/>
          <p:nvPr/>
        </p:nvSpPr>
        <p:spPr>
          <a:xfrm>
            <a:off x="481511" y="5337720"/>
            <a:ext cx="486178" cy="2880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BF4C127-BEA7-410D-A11C-1D419CD9B21F}"/>
              </a:ext>
            </a:extLst>
          </p:cNvPr>
          <p:cNvCxnSpPr>
            <a:cxnSpLocks/>
          </p:cNvCxnSpPr>
          <p:nvPr/>
        </p:nvCxnSpPr>
        <p:spPr>
          <a:xfrm>
            <a:off x="848544" y="5337720"/>
            <a:ext cx="453650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193FFD-7528-48A7-8990-7C619CC6C7EE}"/>
              </a:ext>
            </a:extLst>
          </p:cNvPr>
          <p:cNvSpPr/>
          <p:nvPr/>
        </p:nvSpPr>
        <p:spPr>
          <a:xfrm>
            <a:off x="2216696" y="2872815"/>
            <a:ext cx="5472608" cy="12337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총 데이터 수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 439 + 200 = 639</a:t>
            </a:r>
          </a:p>
          <a:p>
            <a:pPr algn="ctr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완결 웹툰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(439)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/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미완결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웹툰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(200)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B59EF5-867B-4FED-B63E-9482856B7E0F}"/>
              </a:ext>
            </a:extLst>
          </p:cNvPr>
          <p:cNvSpPr txBox="1"/>
          <p:nvPr/>
        </p:nvSpPr>
        <p:spPr>
          <a:xfrm>
            <a:off x="2756924" y="6239053"/>
            <a:ext cx="4716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4">
                    <a:lumMod val="5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[</a:t>
            </a:r>
            <a:r>
              <a:rPr lang="ko-KR" altLang="en-US" sz="1800" dirty="0">
                <a:solidFill>
                  <a:schemeClr val="accent4">
                    <a:lumMod val="5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종속 변수</a:t>
            </a:r>
            <a:r>
              <a:rPr lang="en-US" altLang="ko-KR" sz="1800" dirty="0">
                <a:solidFill>
                  <a:schemeClr val="accent4">
                    <a:lumMod val="5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]</a:t>
            </a:r>
            <a:r>
              <a:rPr lang="en-US" altLang="ko-KR" sz="18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: </a:t>
            </a:r>
            <a:r>
              <a:rPr lang="ko-KR" altLang="en-US" sz="18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영화드라마화 有 </a:t>
            </a:r>
            <a:r>
              <a:rPr lang="en-US" altLang="ko-KR" sz="18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1/ </a:t>
            </a:r>
            <a:r>
              <a:rPr lang="ko-KR" altLang="en-US" sz="18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無 </a:t>
            </a:r>
            <a:r>
              <a:rPr lang="en-US" altLang="ko-KR" sz="18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 (</a:t>
            </a:r>
            <a:r>
              <a:rPr lang="ko-KR" altLang="en-US" sz="18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수작업</a:t>
            </a:r>
            <a:r>
              <a:rPr lang="en-US" altLang="ko-KR" sz="18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4837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4488" y="1736947"/>
            <a:ext cx="9198790" cy="187220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43916" y="288688"/>
            <a:ext cx="3783341" cy="61193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 목록 </a:t>
            </a:r>
            <a:r>
              <a: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방법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2674" y="317263"/>
            <a:ext cx="624865" cy="66233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altLang="ko-KR" sz="36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BFF3F-4E05-489B-BE7B-E5651832467C}"/>
              </a:ext>
            </a:extLst>
          </p:cNvPr>
          <p:cNvSpPr txBox="1"/>
          <p:nvPr/>
        </p:nvSpPr>
        <p:spPr>
          <a:xfrm>
            <a:off x="1034799" y="1000607"/>
            <a:ext cx="7725508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algn="ctr"/>
            <a:r>
              <a:rPr lang="ko-KR" altLang="en-US" sz="2300" dirty="0" err="1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크롤링으로</a:t>
            </a:r>
            <a:r>
              <a:rPr lang="en-US" altLang="ko-KR" sz="23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 </a:t>
            </a:r>
            <a:r>
              <a:rPr lang="ko-KR" altLang="en-US" sz="23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제작한 </a:t>
            </a:r>
            <a:r>
              <a:rPr lang="en-US" altLang="ko-KR" sz="2300" dirty="0" err="1">
                <a:solidFill>
                  <a:schemeClr val="accent1">
                    <a:lumMod val="75000"/>
                  </a:scheme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Dataframe</a:t>
            </a:r>
            <a:endParaRPr lang="en-US" altLang="ko-KR" sz="2300" dirty="0">
              <a:solidFill>
                <a:schemeClr val="accent1">
                  <a:lumMod val="75000"/>
                </a:scheme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algn="ctr"/>
            <a:endParaRPr lang="en-US" altLang="ko-KR" sz="1700" dirty="0">
              <a:solidFill>
                <a:schemeClr val="bg1">
                  <a:lumMod val="50000"/>
                </a:scheme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algn="just"/>
            <a:endParaRPr lang="ko-KR" altLang="en-US" sz="1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8E5E8-AF50-47C0-931B-FF21B11BD439}"/>
              </a:ext>
            </a:extLst>
          </p:cNvPr>
          <p:cNvSpPr txBox="1"/>
          <p:nvPr/>
        </p:nvSpPr>
        <p:spPr>
          <a:xfrm>
            <a:off x="734569" y="1772816"/>
            <a:ext cx="8826943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html = </a:t>
            </a:r>
            <a:r>
              <a:rPr lang="en-US" altLang="ko-KR" sz="18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urllib.request.</a:t>
            </a:r>
            <a:r>
              <a:rPr lang="en-US" altLang="ko-KR" sz="1800" dirty="0" err="1">
                <a:solidFill>
                  <a:schemeClr val="accent4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urlopen</a:t>
            </a:r>
            <a:r>
              <a:rPr lang="en-US" altLang="ko-KR" sz="1800" dirty="0">
                <a:solidFill>
                  <a:schemeClr val="accent4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('http://comic.naver.com/webtoon/</a:t>
            </a:r>
            <a:r>
              <a:rPr lang="en-US" altLang="ko-KR" sz="1800" dirty="0" err="1">
                <a:solidFill>
                  <a:schemeClr val="accent4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weekday.nhn</a:t>
            </a:r>
            <a:r>
              <a:rPr lang="en-US" altLang="ko-KR" sz="1800" dirty="0">
                <a:solidFill>
                  <a:schemeClr val="accent4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')</a:t>
            </a:r>
          </a:p>
          <a:p>
            <a:r>
              <a:rPr lang="en-US" altLang="ko-KR" sz="1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soup = </a:t>
            </a:r>
            <a:r>
              <a:rPr lang="en-US" altLang="ko-KR" sz="1800" dirty="0" err="1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BeautifulSoup</a:t>
            </a:r>
            <a:r>
              <a:rPr lang="en-US" altLang="ko-KR" sz="1800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(html)</a:t>
            </a:r>
          </a:p>
          <a:p>
            <a:endParaRPr lang="en-US" altLang="ko-KR" sz="18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sz="1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titles = </a:t>
            </a:r>
            <a:r>
              <a:rPr lang="en-US" altLang="ko-KR" sz="18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soup.find_all</a:t>
            </a:r>
            <a:r>
              <a:rPr lang="en-US" altLang="ko-KR" sz="1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('</a:t>
            </a:r>
            <a:r>
              <a:rPr lang="en-US" altLang="ko-KR" sz="18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a','title</a:t>
            </a:r>
            <a:r>
              <a:rPr lang="en-US" altLang="ko-KR" sz="1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')</a:t>
            </a:r>
          </a:p>
          <a:p>
            <a:r>
              <a:rPr lang="en-US" altLang="ko-KR" sz="1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for title in titles:</a:t>
            </a:r>
          </a:p>
          <a:p>
            <a:r>
              <a:rPr lang="en-US" altLang="ko-KR" sz="1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	print('title:{0:10s} link:{1:20s}\</a:t>
            </a:r>
            <a:r>
              <a:rPr lang="en-US" altLang="ko-KR" sz="18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n'.format</a:t>
            </a:r>
            <a:r>
              <a:rPr lang="en-US" altLang="ko-KR" sz="1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(title['title'], title['</a:t>
            </a:r>
            <a:r>
              <a:rPr lang="en-US" altLang="ko-KR" sz="18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href</a:t>
            </a:r>
            <a:r>
              <a:rPr lang="en-US" altLang="ko-KR" sz="1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']))</a:t>
            </a:r>
          </a:p>
          <a:p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EC11EE-50D6-41B6-8471-55FA830D594B}"/>
              </a:ext>
            </a:extLst>
          </p:cNvPr>
          <p:cNvSpPr/>
          <p:nvPr/>
        </p:nvSpPr>
        <p:spPr>
          <a:xfrm>
            <a:off x="352674" y="3756309"/>
            <a:ext cx="9198790" cy="269702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26DAA82-0518-4B33-9E42-845D219CE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04" y="3850308"/>
            <a:ext cx="8333100" cy="245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8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62722" y="1079542"/>
            <a:ext cx="9198790" cy="84164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43916" y="288688"/>
            <a:ext cx="3783341" cy="61193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2400" b="1" spc="-1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2400" b="1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2400" b="1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2674" y="317263"/>
            <a:ext cx="624865" cy="66233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altLang="ko-KR" sz="36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BFF3F-4E05-489B-BE7B-E5651832467C}"/>
              </a:ext>
            </a:extLst>
          </p:cNvPr>
          <p:cNvSpPr txBox="1"/>
          <p:nvPr/>
        </p:nvSpPr>
        <p:spPr>
          <a:xfrm>
            <a:off x="433801" y="1129094"/>
            <a:ext cx="9198790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(1)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통합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  #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concat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merge</a:t>
            </a:r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sz="400" dirty="0"/>
          </a:p>
          <a:p>
            <a:endParaRPr lang="en-US" altLang="ko-KR" sz="400" dirty="0"/>
          </a:p>
          <a:p>
            <a:r>
              <a:rPr lang="en-US" altLang="ko-KR" sz="1800" dirty="0"/>
              <a:t>        </a:t>
            </a:r>
            <a:r>
              <a:rPr lang="en-US" altLang="ko-KR" sz="1800" dirty="0" err="1"/>
              <a:t>df_final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pd.concat</a:t>
            </a:r>
            <a:r>
              <a:rPr lang="en-US" altLang="ko-KR" sz="1800" dirty="0"/>
              <a:t>([df1,df2,df3], axis =1) </a:t>
            </a:r>
          </a:p>
          <a:p>
            <a:r>
              <a:rPr lang="en-US" altLang="ko-KR" sz="1800" dirty="0"/>
              <a:t>        </a:t>
            </a:r>
            <a:r>
              <a:rPr lang="en-US" altLang="ko-KR" sz="1800" dirty="0" err="1"/>
              <a:t>df_final.reset_index</a:t>
            </a:r>
            <a:r>
              <a:rPr lang="en-US" altLang="ko-KR" sz="1800" dirty="0"/>
              <a:t>()</a:t>
            </a:r>
          </a:p>
          <a:p>
            <a:r>
              <a:rPr lang="en-US" altLang="ko-KR" sz="1800" dirty="0"/>
              <a:t>        </a:t>
            </a:r>
            <a:r>
              <a:rPr lang="en-US" altLang="ko-KR" sz="1800" dirty="0" err="1"/>
              <a:t>df_final.head</a:t>
            </a:r>
            <a:r>
              <a:rPr lang="en-US" altLang="ko-KR" sz="1800" dirty="0"/>
              <a:t>()</a:t>
            </a:r>
          </a:p>
          <a:p>
            <a:endParaRPr lang="en-US" altLang="ko-KR" sz="500" dirty="0"/>
          </a:p>
          <a:p>
            <a:r>
              <a:rPr lang="en-US" altLang="ko-KR" sz="1800" dirty="0"/>
              <a:t>        </a:t>
            </a:r>
            <a:r>
              <a:rPr lang="en-US" altLang="ko-KR" sz="1800" dirty="0" err="1"/>
              <a:t>all_x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pd.merge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all_data,gt_df</a:t>
            </a:r>
            <a:r>
              <a:rPr lang="en-US" altLang="ko-KR" sz="1800" dirty="0"/>
              <a:t>, on = 'label’)</a:t>
            </a:r>
          </a:p>
          <a:p>
            <a:r>
              <a:rPr lang="en-US" altLang="ko-KR" sz="1800" dirty="0"/>
              <a:t>        </a:t>
            </a:r>
            <a:r>
              <a:rPr lang="en-US" altLang="ko-KR" sz="1800" dirty="0" err="1"/>
              <a:t>all_x.reset_index</a:t>
            </a:r>
            <a:r>
              <a:rPr lang="en-US" altLang="ko-KR" sz="1800" dirty="0"/>
              <a:t>()</a:t>
            </a:r>
          </a:p>
          <a:p>
            <a:endParaRPr lang="en-US" altLang="ko-KR" sz="1000" dirty="0"/>
          </a:p>
          <a:p>
            <a:r>
              <a:rPr lang="en-US" altLang="ko-KR" sz="1800" dirty="0"/>
              <a:t>        </a:t>
            </a:r>
            <a:r>
              <a:rPr lang="en-US" altLang="ko-KR" sz="1800" u="sng" dirty="0">
                <a:solidFill>
                  <a:schemeClr val="bg1">
                    <a:lumMod val="65000"/>
                  </a:schemeClr>
                </a:solidFill>
              </a:rPr>
              <a:t>to </a:t>
            </a:r>
            <a:r>
              <a:rPr lang="ko-KR" altLang="en-US" sz="1800" u="sng" dirty="0">
                <a:solidFill>
                  <a:schemeClr val="bg1">
                    <a:lumMod val="65000"/>
                  </a:schemeClr>
                </a:solidFill>
              </a:rPr>
              <a:t>변수 데이터 합치기</a:t>
            </a:r>
            <a:endParaRPr lang="en-US" altLang="ko-KR" sz="1800" u="sng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   </a:t>
            </a: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1589024-C955-4711-BD4F-3687254B9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60" y="3933056"/>
            <a:ext cx="808471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3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62722" y="1082737"/>
            <a:ext cx="9198790" cy="84164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43916" y="288688"/>
            <a:ext cx="3783341" cy="61193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2400" b="1" spc="-1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2400" b="1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2400" b="1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2674" y="317263"/>
            <a:ext cx="624865" cy="66233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altLang="ko-KR" sz="36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BFF3F-4E05-489B-BE7B-E5651832467C}"/>
              </a:ext>
            </a:extLst>
          </p:cNvPr>
          <p:cNvSpPr txBox="1"/>
          <p:nvPr/>
        </p:nvSpPr>
        <p:spPr>
          <a:xfrm>
            <a:off x="433801" y="1132289"/>
            <a:ext cx="91987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(2)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변환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 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#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groupby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1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sz="1800" dirty="0"/>
              <a:t>        df1 = </a:t>
            </a:r>
            <a:r>
              <a:rPr lang="en-US" altLang="ko-KR" sz="1800" dirty="0" err="1"/>
              <a:t>df.groupby</a:t>
            </a:r>
            <a:r>
              <a:rPr lang="en-US" altLang="ko-KR" sz="1800" dirty="0"/>
              <a:t>("label")['Unnamed: 0'].</a:t>
            </a:r>
            <a:r>
              <a:rPr lang="en-US" altLang="ko-KR" sz="1800" dirty="0" err="1"/>
              <a:t>idxmax</a:t>
            </a:r>
            <a:r>
              <a:rPr lang="en-US" altLang="ko-KR" sz="1800" dirty="0"/>
              <a:t>()</a:t>
            </a:r>
          </a:p>
          <a:p>
            <a:r>
              <a:rPr lang="en-US" altLang="ko-KR" sz="1800" dirty="0"/>
              <a:t>        df2 = </a:t>
            </a:r>
            <a:r>
              <a:rPr lang="en-US" altLang="ko-KR" sz="1800" dirty="0" err="1"/>
              <a:t>df.groupby</a:t>
            </a:r>
            <a:r>
              <a:rPr lang="en-US" altLang="ko-KR" sz="1800" dirty="0"/>
              <a:t>("label")['</a:t>
            </a:r>
            <a:r>
              <a:rPr lang="ko-KR" altLang="en-US" sz="1800" dirty="0" err="1"/>
              <a:t>별점</a:t>
            </a:r>
            <a:r>
              <a:rPr lang="en-US" altLang="ko-KR" sz="1800" dirty="0"/>
              <a:t>'].mean()</a:t>
            </a:r>
          </a:p>
          <a:p>
            <a:r>
              <a:rPr lang="en-US" altLang="ko-KR" sz="1800" dirty="0"/>
              <a:t>        df3 = </a:t>
            </a:r>
            <a:r>
              <a:rPr lang="en-US" altLang="ko-KR" sz="1800" dirty="0" err="1"/>
              <a:t>df.groupby</a:t>
            </a:r>
            <a:r>
              <a:rPr lang="en-US" altLang="ko-KR" sz="1800" dirty="0"/>
              <a:t>("label")['</a:t>
            </a:r>
            <a:r>
              <a:rPr lang="ko-KR" altLang="en-US" sz="1800" dirty="0"/>
              <a:t>참여</a:t>
            </a:r>
            <a:r>
              <a:rPr lang="en-US" altLang="ko-KR" sz="1800" dirty="0"/>
              <a:t>'].mean()</a:t>
            </a:r>
          </a:p>
          <a:p>
            <a:endParaRPr lang="en-US" altLang="ko-KR" sz="1000" dirty="0"/>
          </a:p>
          <a:p>
            <a:r>
              <a:rPr lang="en-US" altLang="ko-KR" sz="1800" dirty="0"/>
              <a:t>        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altLang="ko-KR" sz="1800" u="sng" dirty="0">
                <a:solidFill>
                  <a:schemeClr val="bg1">
                    <a:lumMod val="65000"/>
                  </a:schemeClr>
                </a:solidFill>
              </a:rPr>
              <a:t>o ‘</a:t>
            </a:r>
            <a:r>
              <a:rPr lang="ko-KR" altLang="en-US" sz="1800" u="sng" dirty="0">
                <a:solidFill>
                  <a:schemeClr val="bg1">
                    <a:lumMod val="65000"/>
                  </a:schemeClr>
                </a:solidFill>
              </a:rPr>
              <a:t>제목</a:t>
            </a:r>
            <a:r>
              <a:rPr lang="en-US" altLang="ko-KR" sz="1800" u="sng" dirty="0">
                <a:solidFill>
                  <a:schemeClr val="bg1">
                    <a:lumMod val="65000"/>
                  </a:schemeClr>
                </a:solidFill>
              </a:rPr>
              <a:t>’</a:t>
            </a:r>
            <a:r>
              <a:rPr lang="ko-KR" altLang="en-US" sz="1800" u="sng" dirty="0">
                <a:solidFill>
                  <a:schemeClr val="bg1">
                    <a:lumMod val="65000"/>
                  </a:schemeClr>
                </a:solidFill>
              </a:rPr>
              <a:t>중심으로 마지막 </a:t>
            </a:r>
            <a:r>
              <a:rPr lang="ko-KR" altLang="en-US" sz="1800" u="sng" dirty="0" err="1">
                <a:solidFill>
                  <a:schemeClr val="bg1">
                    <a:lumMod val="65000"/>
                  </a:schemeClr>
                </a:solidFill>
              </a:rPr>
              <a:t>회차수</a:t>
            </a:r>
            <a:r>
              <a:rPr lang="en-US" altLang="ko-KR" sz="1800" u="sng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800" u="sng" dirty="0">
                <a:solidFill>
                  <a:schemeClr val="bg1">
                    <a:lumMod val="65000"/>
                  </a:schemeClr>
                </a:solidFill>
              </a:rPr>
              <a:t>총회차마다의 </a:t>
            </a:r>
            <a:r>
              <a:rPr lang="ko-KR" altLang="en-US" sz="1800" u="sng" dirty="0" err="1">
                <a:solidFill>
                  <a:schemeClr val="bg1">
                    <a:lumMod val="65000"/>
                  </a:schemeClr>
                </a:solidFill>
              </a:rPr>
              <a:t>별점평균</a:t>
            </a:r>
            <a:r>
              <a:rPr lang="en-US" altLang="ko-KR" sz="1800" u="sng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800" u="sng" dirty="0" err="1">
                <a:solidFill>
                  <a:schemeClr val="bg1">
                    <a:lumMod val="65000"/>
                  </a:schemeClr>
                </a:solidFill>
              </a:rPr>
              <a:t>별점</a:t>
            </a:r>
            <a:r>
              <a:rPr lang="ko-KR" altLang="en-US" sz="1800" u="sng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800" u="sng" dirty="0" err="1">
                <a:solidFill>
                  <a:schemeClr val="bg1">
                    <a:lumMod val="65000"/>
                  </a:schemeClr>
                </a:solidFill>
              </a:rPr>
              <a:t>참여수</a:t>
            </a:r>
            <a:r>
              <a:rPr lang="ko-KR" altLang="en-US" sz="1800" u="sng" dirty="0">
                <a:solidFill>
                  <a:schemeClr val="bg1">
                    <a:lumMod val="65000"/>
                  </a:schemeClr>
                </a:solidFill>
              </a:rPr>
              <a:t> 평균 정리</a:t>
            </a:r>
            <a:r>
              <a:rPr lang="en-US" altLang="ko-KR" sz="1800" u="sng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  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45B854-8E65-4938-9ABB-07EE04558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664" y="3212976"/>
            <a:ext cx="5544616" cy="318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7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EB22DFF-A599-4752-96BF-4A29AB270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37" y="5395011"/>
            <a:ext cx="2561603" cy="10650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45E091-54C9-43C0-9187-F73F32145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768" y="5373216"/>
            <a:ext cx="2089422" cy="105212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5D135C-4104-487A-BAFC-B961A1B9A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504" y="5395010"/>
            <a:ext cx="2517576" cy="106503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AA363C-2656-40FC-9C76-A0BDE39796F4}"/>
              </a:ext>
            </a:extLst>
          </p:cNvPr>
          <p:cNvSpPr/>
          <p:nvPr/>
        </p:nvSpPr>
        <p:spPr>
          <a:xfrm>
            <a:off x="344488" y="4221088"/>
            <a:ext cx="9198790" cy="84164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44488" y="1124744"/>
            <a:ext cx="9198790" cy="84164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43916" y="288688"/>
            <a:ext cx="3783341" cy="61193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2400" b="1" spc="-1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2400" b="1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2400" b="1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2674" y="317263"/>
            <a:ext cx="624865" cy="66233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altLang="ko-KR" sz="36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BFF3F-4E05-489B-BE7B-E5651832467C}"/>
              </a:ext>
            </a:extLst>
          </p:cNvPr>
          <p:cNvSpPr txBox="1"/>
          <p:nvPr/>
        </p:nvSpPr>
        <p:spPr>
          <a:xfrm>
            <a:off x="470270" y="1196752"/>
            <a:ext cx="891987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(3)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축소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  # del, drop</a:t>
            </a:r>
          </a:p>
          <a:p>
            <a:endParaRPr lang="en-US" altLang="ko-KR" dirty="0">
              <a:solidFill>
                <a:schemeClr val="accent2">
                  <a:lumMod val="7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solidFill>
                <a:schemeClr val="accent2">
                  <a:lumMod val="7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solidFill>
                <a:schemeClr val="accent2">
                  <a:lumMod val="7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   </a:t>
            </a:r>
            <a:r>
              <a:rPr lang="en-US" altLang="ko-KR" u="sng" dirty="0">
                <a:solidFill>
                  <a:schemeClr val="bg1">
                    <a:lumMod val="6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to </a:t>
            </a:r>
            <a:r>
              <a:rPr lang="ko-KR" altLang="en-US" sz="1800" u="sng" dirty="0" err="1">
                <a:solidFill>
                  <a:schemeClr val="bg1">
                    <a:lumMod val="65000"/>
                  </a:schemeClr>
                </a:solidFill>
                <a:latin typeface="+mj-lt"/>
                <a:ea typeface="12롯데마트드림Medium" panose="02020603020101020101" pitchFamily="18" charset="-127"/>
              </a:rPr>
              <a:t>중복값</a:t>
            </a:r>
            <a:r>
              <a:rPr lang="ko-KR" altLang="en-US" sz="1800" u="sng" dirty="0">
                <a:solidFill>
                  <a:schemeClr val="bg1">
                    <a:lumMod val="65000"/>
                  </a:schemeClr>
                </a:solidFill>
                <a:latin typeface="+mj-lt"/>
                <a:ea typeface="12롯데마트드림Medium" panose="02020603020101020101" pitchFamily="18" charset="-127"/>
              </a:rPr>
              <a:t> 없애기 </a:t>
            </a:r>
            <a:r>
              <a:rPr lang="en-US" altLang="ko-KR" sz="1800" u="sng" dirty="0">
                <a:solidFill>
                  <a:schemeClr val="bg1">
                    <a:lumMod val="65000"/>
                  </a:schemeClr>
                </a:solidFill>
                <a:latin typeface="+mj-lt"/>
                <a:ea typeface="12롯데마트드림Medium" panose="02020603020101020101" pitchFamily="18" charset="-127"/>
              </a:rPr>
              <a:t>/ </a:t>
            </a:r>
            <a:r>
              <a:rPr lang="ko-KR" altLang="en-US" sz="1800" u="sng" dirty="0" err="1">
                <a:solidFill>
                  <a:schemeClr val="bg1">
                    <a:lumMod val="65000"/>
                  </a:schemeClr>
                </a:solidFill>
                <a:latin typeface="+mj-lt"/>
                <a:ea typeface="12롯데마트드림Medium" panose="02020603020101020101" pitchFamily="18" charset="-127"/>
              </a:rPr>
              <a:t>필요없는</a:t>
            </a:r>
            <a:r>
              <a:rPr lang="ko-KR" altLang="en-US" sz="1800" u="sng" dirty="0">
                <a:solidFill>
                  <a:schemeClr val="bg1">
                    <a:lumMod val="65000"/>
                  </a:schemeClr>
                </a:solidFill>
                <a:latin typeface="+mj-lt"/>
                <a:ea typeface="12롯데마트드림Medium" panose="02020603020101020101" pitchFamily="18" charset="-127"/>
              </a:rPr>
              <a:t> 컬럼 없애기</a:t>
            </a:r>
            <a:endParaRPr lang="en-US" altLang="ko-KR" sz="1800" u="sng" dirty="0">
              <a:solidFill>
                <a:schemeClr val="bg1">
                  <a:lumMod val="65000"/>
                </a:schemeClr>
              </a:solidFill>
              <a:latin typeface="+mj-lt"/>
              <a:ea typeface="12롯데마트드림Medium" panose="02020603020101020101" pitchFamily="18" charset="-127"/>
            </a:endParaRP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1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(4)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결측치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제거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#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isnull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().sum()/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len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()</a:t>
            </a:r>
          </a:p>
          <a:p>
            <a:endParaRPr lang="en-US" altLang="ko-KR" sz="5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sz="1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   </a:t>
            </a:r>
            <a:r>
              <a:rPr lang="en-US" altLang="ko-KR" sz="1800" dirty="0" err="1">
                <a:ea typeface="12롯데마트드림Medium" panose="02020603020101020101" pitchFamily="18" charset="-127"/>
              </a:rPr>
              <a:t>all_df.isnull</a:t>
            </a:r>
            <a:r>
              <a:rPr lang="en-US" altLang="ko-KR" sz="1800" dirty="0">
                <a:ea typeface="12롯데마트드림Medium" panose="02020603020101020101" pitchFamily="18" charset="-127"/>
              </a:rPr>
              <a:t>().sum()/</a:t>
            </a:r>
            <a:r>
              <a:rPr lang="en-US" altLang="ko-KR" sz="1800" dirty="0" err="1">
                <a:ea typeface="12롯데마트드림Medium" panose="02020603020101020101" pitchFamily="18" charset="-127"/>
              </a:rPr>
              <a:t>len</a:t>
            </a:r>
            <a:r>
              <a:rPr lang="en-US" altLang="ko-KR" sz="1800" dirty="0">
                <a:ea typeface="12롯데마트드림Medium" panose="02020603020101020101" pitchFamily="18" charset="-127"/>
              </a:rPr>
              <a:t>(</a:t>
            </a:r>
            <a:r>
              <a:rPr lang="en-US" altLang="ko-KR" sz="1800" dirty="0" err="1">
                <a:ea typeface="12롯데마트드림Medium" panose="02020603020101020101" pitchFamily="18" charset="-127"/>
              </a:rPr>
              <a:t>all_df</a:t>
            </a:r>
            <a:r>
              <a:rPr lang="en-US" altLang="ko-KR" sz="1800" dirty="0">
                <a:ea typeface="12롯데마트드림Medium" panose="02020603020101020101" pitchFamily="18" charset="-127"/>
              </a:rPr>
              <a:t>)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ea typeface="12롯데마트드림Medium" panose="02020603020101020101" pitchFamily="18" charset="-127"/>
              </a:rPr>
              <a:t> 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ea typeface="12롯데마트드림Medium" panose="02020603020101020101" pitchFamily="18" charset="-127"/>
              </a:rPr>
              <a:t>                                                                </a:t>
            </a: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ea typeface="12롯데마트드림Medium" panose="02020603020101020101" pitchFamily="18" charset="-127"/>
              </a:rPr>
              <a:t>                                                                </a:t>
            </a:r>
            <a:r>
              <a:rPr lang="ko-KR" altLang="en-US" dirty="0" err="1">
                <a:solidFill>
                  <a:schemeClr val="accent4">
                    <a:lumMod val="50000"/>
                  </a:schemeClr>
                </a:solidFill>
                <a:ea typeface="12롯데마트드림Medium" panose="02020603020101020101" pitchFamily="18" charset="-127"/>
              </a:rPr>
              <a:t>결측치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ea typeface="12롯데마트드림Medium" panose="02020603020101020101" pitchFamily="18" charset="-127"/>
              </a:rPr>
              <a:t> 無</a:t>
            </a:r>
            <a:endParaRPr lang="en-US" altLang="ko-KR" dirty="0">
              <a:solidFill>
                <a:schemeClr val="accent4">
                  <a:lumMod val="50000"/>
                </a:schemeClr>
              </a:solidFill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ea typeface="12롯데마트드림Medium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ea typeface="12롯데마트드림Medium" panose="02020603020101020101" pitchFamily="18" charset="-127"/>
              </a:rPr>
              <a:t>                                                               제거 無</a:t>
            </a:r>
            <a:endParaRPr lang="en-US" altLang="ko-KR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altLang="ko-KR" sz="400" dirty="0"/>
          </a:p>
          <a:p>
            <a:endParaRPr lang="en-US" altLang="ko-KR" sz="400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ED1CD2-3989-4046-A800-60058A8FAF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237" y="3316308"/>
            <a:ext cx="8301958" cy="93879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751EBD9-341E-48AA-B80A-F87D168856DD}"/>
              </a:ext>
            </a:extLst>
          </p:cNvPr>
          <p:cNvSpPr/>
          <p:nvPr/>
        </p:nvSpPr>
        <p:spPr>
          <a:xfrm>
            <a:off x="977539" y="1967195"/>
            <a:ext cx="9721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 err="1"/>
              <a:t>all_df.drop_duplicates</a:t>
            </a:r>
            <a:r>
              <a:rPr lang="ko-KR" altLang="en-US" sz="1800" dirty="0"/>
              <a:t>(</a:t>
            </a:r>
            <a:r>
              <a:rPr lang="ko-KR" altLang="en-US" sz="1800" dirty="0" err="1"/>
              <a:t>inplace</a:t>
            </a:r>
            <a:r>
              <a:rPr lang="ko-KR" altLang="en-US" sz="1800" dirty="0"/>
              <a:t>=</a:t>
            </a:r>
            <a:r>
              <a:rPr lang="ko-KR" altLang="en-US" sz="1800" dirty="0" err="1"/>
              <a:t>True</a:t>
            </a:r>
            <a:r>
              <a:rPr lang="ko-KR" altLang="en-US" sz="1800" dirty="0"/>
              <a:t>)</a:t>
            </a:r>
          </a:p>
          <a:p>
            <a:r>
              <a:rPr lang="ko-KR" altLang="en-US" sz="1800" dirty="0" err="1"/>
              <a:t>all_df</a:t>
            </a:r>
            <a:r>
              <a:rPr lang="ko-KR" altLang="en-US" sz="1800" dirty="0"/>
              <a:t> =</a:t>
            </a:r>
            <a:r>
              <a:rPr lang="ko-KR" altLang="en-US" sz="1800" dirty="0" err="1"/>
              <a:t>all_df.drop</a:t>
            </a:r>
            <a:r>
              <a:rPr lang="ko-KR" altLang="en-US" sz="1800" dirty="0"/>
              <a:t>(['</a:t>
            </a:r>
            <a:r>
              <a:rPr lang="ko-KR" altLang="en-US" sz="1800" dirty="0" err="1"/>
              <a:t>Unnamed</a:t>
            </a:r>
            <a:r>
              <a:rPr lang="ko-KR" altLang="en-US" sz="1800" dirty="0"/>
              <a:t>: 0_x','Unnamed: 0_y', '</a:t>
            </a:r>
            <a:r>
              <a:rPr lang="ko-KR" altLang="en-US" sz="1800" dirty="0" err="1"/>
              <a:t>ratings</a:t>
            </a:r>
            <a:r>
              <a:rPr lang="ko-KR" altLang="en-US" sz="1800" dirty="0"/>
              <a:t>','</a:t>
            </a:r>
            <a:r>
              <a:rPr lang="ko-KR" altLang="en-US" sz="1800" dirty="0" err="1"/>
              <a:t>value</a:t>
            </a:r>
            <a:r>
              <a:rPr lang="ko-KR" altLang="en-US" sz="1800" dirty="0"/>
              <a:t>','</a:t>
            </a:r>
            <a:r>
              <a:rPr lang="ko-KR" altLang="en-US" sz="1800" dirty="0" err="1"/>
              <a:t>artist</a:t>
            </a:r>
            <a:r>
              <a:rPr lang="ko-KR" altLang="en-US" sz="1800" dirty="0"/>
              <a:t>'], </a:t>
            </a:r>
            <a:r>
              <a:rPr lang="ko-KR" altLang="en-US" sz="1800" dirty="0" err="1"/>
              <a:t>axis</a:t>
            </a:r>
            <a:r>
              <a:rPr lang="ko-KR" altLang="en-US" sz="1800" dirty="0"/>
              <a:t>=1)</a:t>
            </a:r>
          </a:p>
          <a:p>
            <a:r>
              <a:rPr lang="ko-KR" altLang="en-US" sz="1800" dirty="0" err="1"/>
              <a:t>all_df.columns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5227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3746</TotalTime>
  <Words>1361</Words>
  <Application>Microsoft Office PowerPoint</Application>
  <PresentationFormat>A4 용지(210x297mm)</PresentationFormat>
  <Paragraphs>403</Paragraphs>
  <Slides>25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40" baseType="lpstr">
      <vt:lpstr>12롯데마트행복Medium</vt:lpstr>
      <vt:lpstr>나눔바른고딕</vt:lpstr>
      <vt:lpstr>Arial</vt:lpstr>
      <vt:lpstr>Aharoni</vt:lpstr>
      <vt:lpstr>Noto Sans Korean Bold</vt:lpstr>
      <vt:lpstr>Wingdings</vt:lpstr>
      <vt:lpstr>견고딕</vt:lpstr>
      <vt:lpstr>Noto Sans Korean Medium</vt:lpstr>
      <vt:lpstr>12롯데마트드림Bold</vt:lpstr>
      <vt:lpstr>맑은 고딕</vt:lpstr>
      <vt:lpstr>12롯데마트드림Light</vt:lpstr>
      <vt:lpstr>12롯데마트드림Medium</vt:lpstr>
      <vt:lpstr>나눔바른펜</vt:lpstr>
      <vt:lpstr>Noto Sans Korean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조 호신</cp:lastModifiedBy>
  <cp:revision>275</cp:revision>
  <dcterms:created xsi:type="dcterms:W3CDTF">2014-08-30T22:01:36Z</dcterms:created>
  <dcterms:modified xsi:type="dcterms:W3CDTF">2018-10-01T09:16:20Z</dcterms:modified>
</cp:coreProperties>
</file>