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ink/ink2.xml" ContentType="application/inkml+xml"/>
  <Override PartName="/ppt/notesSlides/notesSlide19.xml" ContentType="application/vnd.openxmlformats-officedocument.presentationml.notesSlide+xml"/>
  <Override PartName="/ppt/ink/ink3.xml" ContentType="application/inkml+xml"/>
  <Override PartName="/ppt/notesSlides/notesSlide20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114" r:id="rId2"/>
    <p:sldId id="2083" r:id="rId3"/>
    <p:sldId id="2094" r:id="rId4"/>
    <p:sldId id="2092" r:id="rId5"/>
    <p:sldId id="2103" r:id="rId6"/>
    <p:sldId id="2101" r:id="rId7"/>
    <p:sldId id="2104" r:id="rId8"/>
    <p:sldId id="2105" r:id="rId9"/>
    <p:sldId id="2106" r:id="rId10"/>
    <p:sldId id="2107" r:id="rId11"/>
    <p:sldId id="2108" r:id="rId12"/>
    <p:sldId id="2109" r:id="rId13"/>
    <p:sldId id="2096" r:id="rId14"/>
    <p:sldId id="2095" r:id="rId15"/>
    <p:sldId id="2110" r:id="rId16"/>
    <p:sldId id="2097" r:id="rId17"/>
    <p:sldId id="2098" r:id="rId18"/>
    <p:sldId id="2111" r:id="rId19"/>
    <p:sldId id="2112" r:id="rId20"/>
    <p:sldId id="2113" r:id="rId21"/>
    <p:sldId id="20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2T21:52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22 320,'13'-8'2329,"-17"-1"198,4 9-2473,-1-1 1,-1 1-1,2 0 0,-1-2 0,0 2 1,-1 0-1,1-1 0,1 1 0,-1 0 1,-1 0-1,1 0 0,0 0 1,-1 0-1,2 0 0,-1 0 0,0 0 1,-1 0-1,1 0 0,1 0 0,-1 1 1,-1-1-1,1 0 0,0 0 1,1 2-1,-2-2 0,1 1 0,0-1-54,-9 5 314,1 1 1,-2-1-1,1-1 0,-8 3-314,8-5 350,0 2-1,1 0 1,0 0 0,1 0 0,-2 2 0,1 0-350,-4 2 416,-2 0 0,0 0 0,1-1 0,-1 0 0,-1-2 0,1 0 0,-3-1-416,-44 16 934,62-20-927,-1 0-1,1 2 1,0-2 0,-1 0 0,1 0-1,0 0 1,-2 0 0,2 0-1,0 0 1,0 1 0,-1-1 0,1 0-1,0 0 1,-1 0 0,1 1-1,0-1 1,0 0 0,0 0 0,-2 2-1,2-2 1,0 0 0,0 0-1,0 1 1,0-1 0,-1 0 0,1 1-1,0-1 1,0 0 0,0 2-1,0-2 1,0 0 0,0 1 0,0-1-1,0 0 1,0 1 0,0-1-1,0 0 1,0 2 0,0-2 0,0 0-1,0 0 1,0 1 0,1-1-1,-1 0 1,0 1 0,0-1 0,0 0-1,0 2 1,2-2 0,-2 0-1,0 0 1,0 1 0,1-1 0,-1 0-1,0 0 1,0 0 0,1 1-1,-1-1 1,0 0 0,2 0 0,-2 0-1,0 0-6,36 22 243,-22-14 129,20 9-169,-1-1 0,0-1 0,29 6-203,-49-17 18,-5-1 15,-1-1 0,1 0 0,0-1 0,0 0 0,0-1 0,-2 2 0,2-2 0,0-2 0,0 2 1,0-1-1,0 0 0,3-2-33,10-2 146,1-3 0,-2 0 0,10-6-146,17-6 116,-14 6-58,-17 7-19,-1 2 0,1-1 0,0 1 0,16-2-39,19-3 70,-38 6-46,-1 1 1,1 2-1,1-2 1,-1 2-1,0 1 0,3 0-24,112 8 152,-70-12-9,-45 2-104,2 1 0,-2 1 0,0 0 0,1 0 0,7 3-39,-12-3 53,1 1 0,-1-1 0,-1-1 1,1 1-1,5-3-53,24 0 151,45 7 745,-79-6-999,-4-5-4553,0 2 1244,0-3-597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2T21:52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22 320,'13'-8'2329,"-17"-1"198,4 9-2473,-1-1 1,-1 1-1,2 0 0,-1-2 0,0 2 1,-1 0-1,1-1 0,1 1 0,-1 0 1,-1 0-1,1 0 0,0 0 1,-1 0-1,2 0 0,-1 0 0,0 0 1,-1 0-1,1 0 0,1 0 0,-1 1 1,-1-1-1,1 0 0,0 0 1,1 2-1,-2-2 0,1 1 0,0-1-54,-9 5 314,1 1 1,-2-1-1,1-1 0,-8 3-314,8-5 350,0 2-1,1 0 1,0 0 0,1 0 0,-2 2 0,1 0-350,-4 2 416,-2 0 0,0 0 0,1-1 0,-1 0 0,-1-2 0,1 0 0,-3-1-416,-44 16 934,62-20-927,-1 0-1,1 2 1,0-2 0,-1 0 0,1 0-1,0 0 1,-2 0 0,2 0-1,0 0 1,0 1 0,-1-1 0,1 0-1,0 0 1,-1 0 0,1 1-1,0-1 1,0 0 0,0 0 0,-2 2-1,2-2 1,0 0 0,0 0-1,0 1 1,0-1 0,-1 0 0,1 1-1,0-1 1,0 0 0,0 2-1,0-2 1,0 0 0,0 1 0,0-1-1,0 0 1,0 1 0,0-1-1,0 0 1,0 2 0,0-2 0,0 0-1,0 0 1,0 1 0,1-1-1,-1 0 1,0 1 0,0-1 0,0 0-1,0 2 1,2-2 0,-2 0-1,0 0 1,0 1 0,1-1 0,-1 0-1,0 0 1,0 0 0,1 1-1,-1-1 1,0 0 0,2 0 0,-2 0-1,0 0-6,36 22 243,-22-14 129,20 9-169,-1-1 0,0-1 0,29 6-203,-49-17 18,-5-1 15,-1-1 0,1 0 0,0-1 0,0 0 0,0-1 0,-2 2 0,2-2 0,0-2 0,0 2 1,0-1-1,0 0 0,3-2-33,10-2 146,1-3 0,-2 0 0,10-6-146,17-6 116,-14 6-58,-17 7-19,-1 2 0,1-1 0,0 1 0,16-2-39,19-3 70,-38 6-46,-1 1 1,1 2-1,1-2 1,-1 2-1,0 1 0,3 0-24,112 8 152,-70-12-9,-45 2-104,2 1 0,-2 1 0,0 0 0,1 0 0,7 3-39,-12-3 53,1 1 0,-1-1 0,-1-1 1,1 1-1,5-3-53,24 0 151,45 7 745,-79-6-999,-4-5-4553,0 2 1244,0-3-597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2T21:52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22 320,'13'-8'2329,"-17"-1"198,4 9-2473,-1-1 1,-1 1-1,2 0 0,-1-2 0,0 2 1,-1 0-1,1-1 0,1 1 0,-1 0 1,-1 0-1,1 0 0,0 0 1,-1 0-1,2 0 0,-1 0 0,0 0 1,-1 0-1,1 0 0,1 0 0,-1 1 1,-1-1-1,1 0 0,0 0 1,1 2-1,-2-2 0,1 1 0,0-1-54,-9 5 314,1 1 1,-2-1-1,1-1 0,-8 3-314,8-5 350,0 2-1,1 0 1,0 0 0,1 0 0,-2 2 0,1 0-350,-4 2 416,-2 0 0,0 0 0,1-1 0,-1 0 0,-1-2 0,1 0 0,-3-1-416,-44 16 934,62-20-927,-1 0-1,1 2 1,0-2 0,-1 0 0,1 0-1,0 0 1,-2 0 0,2 0-1,0 0 1,0 1 0,-1-1 0,1 0-1,0 0 1,-1 0 0,1 1-1,0-1 1,0 0 0,0 0 0,-2 2-1,2-2 1,0 0 0,0 0-1,0 1 1,0-1 0,-1 0 0,1 1-1,0-1 1,0 0 0,0 2-1,0-2 1,0 0 0,0 1 0,0-1-1,0 0 1,0 1 0,0-1-1,0 0 1,0 2 0,0-2 0,0 0-1,0 0 1,0 1 0,1-1-1,-1 0 1,0 1 0,0-1 0,0 0-1,0 2 1,2-2 0,-2 0-1,0 0 1,0 1 0,1-1 0,-1 0-1,0 0 1,0 0 0,1 1-1,-1-1 1,0 0 0,2 0 0,-2 0-1,0 0-6,36 22 243,-22-14 129,20 9-169,-1-1 0,0-1 0,29 6-203,-49-17 18,-5-1 15,-1-1 0,1 0 0,0-1 0,0 0 0,0-1 0,-2 2 0,2-2 0,0-2 0,0 2 1,0-1-1,0 0 0,3-2-33,10-2 146,1-3 0,-2 0 0,10-6-146,17-6 116,-14 6-58,-17 7-19,-1 2 0,1-1 0,0 1 0,16-2-39,19-3 70,-38 6-46,-1 1 1,1 2-1,1-2 1,-1 2-1,0 1 0,3 0-24,112 8 152,-70-12-9,-45 2-104,2 1 0,-2 1 0,0 0 0,1 0 0,7 3-39,-12-3 53,1 1 0,-1-1 0,-1-1 1,1 1-1,5-3-53,24 0 151,45 7 745,-79-6-999,-4-5-4553,0 2 1244,0-3-597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0-02T21:52:46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22 320,'13'-8'2329,"-17"-1"198,4 9-2473,-1-1 1,-1 1-1,2 0 0,-1-2 0,0 2 1,-1 0-1,1-1 0,1 1 0,-1 0 1,-1 0-1,1 0 0,0 0 1,-1 0-1,2 0 0,-1 0 0,0 0 1,-1 0-1,1 0 0,1 0 0,-1 1 1,-1-1-1,1 0 0,0 0 1,1 2-1,-2-2 0,1 1 0,0-1-54,-9 5 314,1 1 1,-2-1-1,1-1 0,-8 3-314,8-5 350,0 2-1,1 0 1,0 0 0,1 0 0,-2 2 0,1 0-350,-4 2 416,-2 0 0,0 0 0,1-1 0,-1 0 0,-1-2 0,1 0 0,-3-1-416,-44 16 934,62-20-927,-1 0-1,1 2 1,0-2 0,-1 0 0,1 0-1,0 0 1,-2 0 0,2 0-1,0 0 1,0 1 0,-1-1 0,1 0-1,0 0 1,-1 0 0,1 1-1,0-1 1,0 0 0,0 0 0,-2 2-1,2-2 1,0 0 0,0 0-1,0 1 1,0-1 0,-1 0 0,1 1-1,0-1 1,0 0 0,0 2-1,0-2 1,0 0 0,0 1 0,0-1-1,0 0 1,0 1 0,0-1-1,0 0 1,0 2 0,0-2 0,0 0-1,0 0 1,0 1 0,1-1-1,-1 0 1,0 1 0,0-1 0,0 0-1,0 2 1,2-2 0,-2 0-1,0 0 1,0 1 0,1-1 0,-1 0-1,0 0 1,0 0 0,1 1-1,-1-1 1,0 0 0,2 0 0,-2 0-1,0 0-6,36 22 243,-22-14 129,20 9-169,-1-1 0,0-1 0,29 6-203,-49-17 18,-5-1 15,-1-1 0,1 0 0,0-1 0,0 0 0,0-1 0,-2 2 0,2-2 0,0-2 0,0 2 1,0-1-1,0 0 0,3-2-33,10-2 146,1-3 0,-2 0 0,10-6-146,17-6 116,-14 6-58,-17 7-19,-1 2 0,1-1 0,0 1 0,16-2-39,19-3 70,-38 6-46,-1 1 1,1 2-1,1-2 1,-1 2-1,0 1 0,3 0-24,112 8 152,-70-12-9,-45 2-104,2 1 0,-2 1 0,0 0 0,1 0 0,7 3-39,-12-3 53,1 1 0,-1-1 0,-1-1 1,1 1-1,5-3-53,24 0 151,45 7 745,-79-6-999,-4-5-4553,0 2 1244,0-3-597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820B9-7C5E-493F-9A6E-7A38AC51AAC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6BC76-2E53-4005-86E9-5E180380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151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91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00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503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448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986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681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21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33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40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4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680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2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48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3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94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96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31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31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02FFD-07D4-5C4F-BD77-9210081773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54327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3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2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8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5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0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3441701"/>
            <a:ext cx="3048000" cy="3416300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425952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2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6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1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2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43119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7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3078270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107" y="202048"/>
            <a:ext cx="11603789" cy="681811"/>
          </a:xfrm>
        </p:spPr>
        <p:txBody>
          <a:bodyPr lIns="0" tIns="0" rIns="0" bIns="0"/>
          <a:lstStyle>
            <a:lvl1pPr>
              <a:defRPr sz="4431" b="0" i="0">
                <a:solidFill>
                  <a:schemeClr val="tx1"/>
                </a:solidFill>
                <a:latin typeface="IBMPlexSans-Light"/>
                <a:cs typeface="IBMPlexSans-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Confidential until December 14, 2017</a:t>
            </a:r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25 August, 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8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9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6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7416712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8500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  <p15:guide id="22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C4E0-858F-47B9-89DB-E4C82F9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9FB82-5531-4BA5-9D24-C0049E92E7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Quantum Computing and IBM Q: An Introduction            #IBMQ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5C759-FC57-485A-ACD0-F9B0665F14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805F0-8C5A-475D-96C0-C63F4A3B8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Remember that you combine the results in the circuit and </a:t>
            </a:r>
            <a:r>
              <a:rPr lang="en-US"/>
              <a:t>not classically!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2822847" y="4879301"/>
                <a:ext cx="6575133" cy="139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47" y="4879301"/>
                <a:ext cx="6575133" cy="1395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9BD1963-8BEA-41B9-B803-B061CB2CD635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67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2404177" y="4712719"/>
                <a:ext cx="8574014" cy="11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</m:sup>
                          </m:sSup>
                          <m:d>
                            <m:d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77" y="4712719"/>
                <a:ext cx="8574014" cy="1132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0138CDB-6BAB-4D61-871E-627D255205B3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53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29BE4-DABA-5549-B411-5FA1374AA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210" y="1453873"/>
            <a:ext cx="9655765" cy="5321275"/>
          </a:xfrm>
        </p:spPr>
        <p:txBody>
          <a:bodyPr/>
          <a:lstStyle/>
          <a:p>
            <a:pPr marL="457189" lvl="1" indent="-457189">
              <a:buFontTx/>
              <a:buChar char="-"/>
            </a:pPr>
            <a:endParaRPr lang="en-US" sz="2667" dirty="0"/>
          </a:p>
          <a:p>
            <a:pPr marL="457189" lvl="1" indent="-457189">
              <a:buFontTx/>
              <a:buChar char="-"/>
            </a:pPr>
            <a:endParaRPr lang="en-US" sz="2667" dirty="0"/>
          </a:p>
          <a:p>
            <a:pPr marL="609585" lvl="1" indent="-609585">
              <a:buFont typeface="+mj-lt"/>
              <a:buAutoNum type="arabicParenR"/>
            </a:pPr>
            <a:endParaRPr lang="en-US" sz="2667" dirty="0"/>
          </a:p>
          <a:p>
            <a:pPr marL="609585" lvl="1" indent="-609585">
              <a:buFont typeface="+mj-lt"/>
              <a:buAutoNum type="arabicParenR"/>
            </a:pPr>
            <a:endParaRPr lang="en-US" sz="2667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869210-215B-43DB-BFC5-CA81457B7437}"/>
              </a:ext>
            </a:extLst>
          </p:cNvPr>
          <p:cNvCxnSpPr/>
          <p:nvPr/>
        </p:nvCxnSpPr>
        <p:spPr bwMode="auto">
          <a:xfrm>
            <a:off x="1896028" y="1693333"/>
            <a:ext cx="522515" cy="0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6DD2C2-A7CF-4EAC-B345-9FAF01BAF6BF}"/>
              </a:ext>
            </a:extLst>
          </p:cNvPr>
          <p:cNvCxnSpPr/>
          <p:nvPr/>
        </p:nvCxnSpPr>
        <p:spPr bwMode="auto">
          <a:xfrm>
            <a:off x="2534656" y="1693333"/>
            <a:ext cx="522515" cy="0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1EC93E-C80E-4FFB-BB4F-E5E57551B576}"/>
              </a:ext>
            </a:extLst>
          </p:cNvPr>
          <p:cNvCxnSpPr/>
          <p:nvPr/>
        </p:nvCxnSpPr>
        <p:spPr bwMode="auto">
          <a:xfrm>
            <a:off x="3192637" y="1693333"/>
            <a:ext cx="522515" cy="0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F4E1B1-9B28-4D01-96EE-25415A26EC78}"/>
              </a:ext>
            </a:extLst>
          </p:cNvPr>
          <p:cNvCxnSpPr>
            <a:cxnSpLocks/>
          </p:cNvCxnSpPr>
          <p:nvPr/>
        </p:nvCxnSpPr>
        <p:spPr bwMode="auto">
          <a:xfrm>
            <a:off x="4049865" y="1214151"/>
            <a:ext cx="139423" cy="0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EA79FBC5-9F34-4E5B-AB31-50FD8B6CC105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4381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10" y="1453873"/>
                <a:ext cx="9655765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r>
                  <a:rPr lang="en-US" sz="2667" dirty="0"/>
                  <a:t>Run the circuit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667" dirty="0"/>
                  <a:t> times with small Trotter exponents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67" dirty="0"/>
                  <a:t>.</a:t>
                </a:r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10" y="1453873"/>
                <a:ext cx="9655765" cy="5321275"/>
              </a:xfrm>
              <a:blipFill>
                <a:blip r:embed="rId3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C02DD2E-B6AF-414E-BEFC-5D3D57E3F52E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116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10" y="1453873"/>
                <a:ext cx="9655765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r>
                  <a:rPr lang="en-US" sz="2667" dirty="0"/>
                  <a:t>Run the circuit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667" dirty="0"/>
                  <a:t> times with small Trotter exponents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67" dirty="0"/>
                  <a:t>.</a:t>
                </a:r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r>
                  <a:rPr lang="en-US" sz="2667" dirty="0"/>
                  <a:t>Classically recombine results</a:t>
                </a:r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10" y="1453873"/>
                <a:ext cx="9655765" cy="5321275"/>
              </a:xfrm>
              <a:blipFill>
                <a:blip r:embed="rId3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40" y="909794"/>
                <a:ext cx="3732653" cy="1057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F0D4E05-E83B-4945-8FCB-3FF5706C1182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9153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  <a:blipFill>
                <a:blip r:embed="rId3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5186BD6-BD43-4E1C-A083-63DABA773374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9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  <a:blipFill>
                <a:blip r:embed="rId3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805989" y="2595720"/>
                <a:ext cx="8814260" cy="106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89" y="2595720"/>
                <a:ext cx="8814260" cy="1067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805989" y="4250900"/>
                <a:ext cx="8814260" cy="106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89" y="4250900"/>
                <a:ext cx="8814260" cy="1067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6B3B347-F570-469D-8181-8F146B0EABA4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9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97884" y="920473"/>
                <a:ext cx="9655765" cy="5321275"/>
              </a:xfrm>
              <a:blipFill>
                <a:blip r:embed="rId3"/>
                <a:stretch>
                  <a:fillRect l="-2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805989" y="2595719"/>
                <a:ext cx="8814260" cy="120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89" y="2595719"/>
                <a:ext cx="8814260" cy="120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805989" y="4250899"/>
                <a:ext cx="8814260" cy="1209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89" y="4250899"/>
                <a:ext cx="8814260" cy="1209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CFAC55E-7E49-49E1-9043-1636D37F3226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92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14:cNvPr>
              <p14:cNvContentPartPr/>
              <p14:nvPr/>
            </p14:nvContentPartPr>
            <p14:xfrm>
              <a:off x="5913885" y="3978269"/>
              <a:ext cx="43536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883" y="3969269"/>
                <a:ext cx="453005" cy="114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9240510-9C61-4ECC-99AD-B326FF5234CD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575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14:cNvPr>
              <p14:cNvContentPartPr/>
              <p14:nvPr/>
            </p14:nvContentPartPr>
            <p14:xfrm>
              <a:off x="5913885" y="3978269"/>
              <a:ext cx="43536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883" y="3969269"/>
                <a:ext cx="453005" cy="114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inus Sign 13">
            <a:extLst>
              <a:ext uri="{FF2B5EF4-FFF2-40B4-BE49-F238E27FC236}">
                <a16:creationId xmlns:a16="http://schemas.microsoft.com/office/drawing/2014/main" id="{135BF0D9-7435-478F-BC94-C8A0172C04DC}"/>
              </a:ext>
            </a:extLst>
          </p:cNvPr>
          <p:cNvSpPr/>
          <p:nvPr/>
        </p:nvSpPr>
        <p:spPr bwMode="auto">
          <a:xfrm>
            <a:off x="431209" y="3733800"/>
            <a:ext cx="495827" cy="220424"/>
          </a:xfrm>
          <a:prstGeom prst="mathMinus">
            <a:avLst/>
          </a:pr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FF0000"/>
              </a:solidFill>
              <a:highlight>
                <a:srgbClr val="FF0000"/>
              </a:highlight>
              <a:latin typeface="HelvNeue Light for IBM" pitchFamily="34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0377CC0-296F-44EC-8FB3-878AF37A9657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87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01D4372-577D-482A-8581-4172F1F77C8C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313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14:cNvPr>
              <p14:cNvContentPartPr/>
              <p14:nvPr/>
            </p14:nvContentPartPr>
            <p14:xfrm>
              <a:off x="5913885" y="3978269"/>
              <a:ext cx="43536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883" y="3969269"/>
                <a:ext cx="453005" cy="114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inus Sign 13">
            <a:extLst>
              <a:ext uri="{FF2B5EF4-FFF2-40B4-BE49-F238E27FC236}">
                <a16:creationId xmlns:a16="http://schemas.microsoft.com/office/drawing/2014/main" id="{135BF0D9-7435-478F-BC94-C8A0172C04DC}"/>
              </a:ext>
            </a:extLst>
          </p:cNvPr>
          <p:cNvSpPr/>
          <p:nvPr/>
        </p:nvSpPr>
        <p:spPr bwMode="auto">
          <a:xfrm>
            <a:off x="431209" y="3733800"/>
            <a:ext cx="495827" cy="220424"/>
          </a:xfrm>
          <a:prstGeom prst="mathMinus">
            <a:avLst/>
          </a:pr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FF0000"/>
              </a:solidFill>
              <a:highlight>
                <a:srgbClr val="FF0000"/>
              </a:highlight>
              <a:latin typeface="HelvNeue Light for IBM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0BCD7-61CC-4896-9CBB-84104C03120A}"/>
              </a:ext>
            </a:extLst>
          </p:cNvPr>
          <p:cNvCxnSpPr/>
          <p:nvPr/>
        </p:nvCxnSpPr>
        <p:spPr bwMode="auto">
          <a:xfrm flipV="1">
            <a:off x="6096001" y="2595719"/>
            <a:ext cx="1019175" cy="1239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D7A90F-0922-4E57-BF13-9D3A468BA879}"/>
              </a:ext>
            </a:extLst>
          </p:cNvPr>
          <p:cNvCxnSpPr/>
          <p:nvPr/>
        </p:nvCxnSpPr>
        <p:spPr bwMode="auto">
          <a:xfrm flipV="1">
            <a:off x="6131566" y="4217644"/>
            <a:ext cx="1019175" cy="1239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61F0A756-EC0C-4BC9-B3D6-FF367BC55F0D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151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</p:spPr>
            <p:txBody>
              <a:bodyPr/>
              <a:lstStyle/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r>
                  <a:rPr lang="en-US" sz="2667" dirty="0"/>
                  <a:t>Classically recombine results: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 startAt="2"/>
                </a:pPr>
                <a:endParaRPr lang="en-US" sz="2667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1946" y="920473"/>
                <a:ext cx="9655765" cy="5321275"/>
              </a:xfr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Richardson extrapolation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/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02191-CD28-48B7-A5AF-F125829B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0" y="2595719"/>
                <a:ext cx="8814260" cy="1209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/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latin typeface="IBM Plex Sans Ligh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13CC3E-DDBD-4240-960F-EF58EF33B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0" y="4270623"/>
                <a:ext cx="9757237" cy="1217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14:cNvPr>
              <p14:cNvContentPartPr/>
              <p14:nvPr/>
            </p14:nvContentPartPr>
            <p14:xfrm>
              <a:off x="5913885" y="3978269"/>
              <a:ext cx="435360" cy="9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9668D9-B7A6-4D08-9DE7-744EBEF4E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4883" y="3969269"/>
                <a:ext cx="453005" cy="114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Minus Sign 13">
            <a:extLst>
              <a:ext uri="{FF2B5EF4-FFF2-40B4-BE49-F238E27FC236}">
                <a16:creationId xmlns:a16="http://schemas.microsoft.com/office/drawing/2014/main" id="{135BF0D9-7435-478F-BC94-C8A0172C04DC}"/>
              </a:ext>
            </a:extLst>
          </p:cNvPr>
          <p:cNvSpPr/>
          <p:nvPr/>
        </p:nvSpPr>
        <p:spPr bwMode="auto">
          <a:xfrm>
            <a:off x="431209" y="3733800"/>
            <a:ext cx="495827" cy="220424"/>
          </a:xfrm>
          <a:prstGeom prst="mathMinus">
            <a:avLst/>
          </a:prstGeom>
          <a:solidFill>
            <a:srgbClr val="FF0000"/>
          </a:solidFill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FF0000"/>
              </a:solidFill>
              <a:highlight>
                <a:srgbClr val="FF0000"/>
              </a:highlight>
              <a:latin typeface="HelvNeue Light for IBM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90BCD7-61CC-4896-9CBB-84104C03120A}"/>
              </a:ext>
            </a:extLst>
          </p:cNvPr>
          <p:cNvCxnSpPr/>
          <p:nvPr/>
        </p:nvCxnSpPr>
        <p:spPr bwMode="auto">
          <a:xfrm flipV="1">
            <a:off x="6096001" y="2595719"/>
            <a:ext cx="1019175" cy="1239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D7A90F-0922-4E57-BF13-9D3A468BA879}"/>
              </a:ext>
            </a:extLst>
          </p:cNvPr>
          <p:cNvCxnSpPr/>
          <p:nvPr/>
        </p:nvCxnSpPr>
        <p:spPr bwMode="auto">
          <a:xfrm flipV="1">
            <a:off x="6131566" y="4217644"/>
            <a:ext cx="1019175" cy="1239656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DFE555-E023-4B58-8CC9-242100F1682E}"/>
                  </a:ext>
                </a:extLst>
              </p:cNvPr>
              <p:cNvSpPr txBox="1"/>
              <p:nvPr/>
            </p:nvSpPr>
            <p:spPr>
              <a:xfrm>
                <a:off x="790050" y="5427789"/>
                <a:ext cx="9655765" cy="1590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FFFF"/>
                          </a:solidFill>
                          <a:latin typeface="IBM Plex Sans Light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𝑖𝑡</m:t>
                                  </m:r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>
                  <a:solidFill>
                    <a:srgbClr val="FFFFFF"/>
                  </a:solidFill>
                  <a:latin typeface="IBM Plex Sans Light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DFE555-E023-4B58-8CC9-242100F1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50" y="5427789"/>
                <a:ext cx="9655765" cy="15909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F1312F-6E13-4379-80D3-EEBAD5100ECF}"/>
              </a:ext>
            </a:extLst>
          </p:cNvPr>
          <p:cNvSpPr/>
          <p:nvPr/>
        </p:nvSpPr>
        <p:spPr bwMode="auto">
          <a:xfrm>
            <a:off x="2447925" y="5427790"/>
            <a:ext cx="6238875" cy="1334961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8000" tIns="48000" rIns="48000" bIns="48000" numCol="1" rtlCol="0" anchor="t" anchorCtr="0" compatLnSpc="1">
            <a:prstTxWarp prst="textNoShape">
              <a:avLst/>
            </a:prstTxWarp>
          </a:bodyPr>
          <a:lstStyle/>
          <a:p>
            <a:pPr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dirty="0">
              <a:solidFill>
                <a:srgbClr val="191919"/>
              </a:solidFill>
              <a:latin typeface="HelvNeue Light for IBM" pitchFamily="34" charset="0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6747947-BB15-4AF3-B501-8FB8083EDC65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90312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83DCA05-6F39-4C19-8766-F99DD24F1522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21907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989207" y="4671146"/>
                <a:ext cx="3231654" cy="80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07" y="4671146"/>
                <a:ext cx="3231654" cy="803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C85BE28-A933-4640-A2FA-0E1A1AFE16DE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11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989207" y="4671146"/>
                <a:ext cx="3231654" cy="80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07" y="4671146"/>
                <a:ext cx="3231654" cy="803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20807A-D976-41BB-BA0D-8F4ADF56AA25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20807A-D976-41BB-BA0D-8F4ADF56A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E8B7175-0B7E-4817-87A7-2BF6F3E35B88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030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989207" y="4671146"/>
                <a:ext cx="4654800" cy="803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a:rPr lang="en-US" sz="2667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67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sz="2667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67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07" y="4671146"/>
                <a:ext cx="4654800" cy="803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8365E5BC-D534-4EE6-85A5-CB8C5B731197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5954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694574" y="4671145"/>
                <a:ext cx="5537413" cy="139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74" y="4671145"/>
                <a:ext cx="5537413" cy="1395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273A479-358D-4C41-9998-467AD7C58130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15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694574" y="4671145"/>
                <a:ext cx="5537413" cy="1395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>
                                        <m:sSub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74" y="4671145"/>
                <a:ext cx="5537413" cy="1395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A87CC4-63FE-4216-91A1-053FC4EDA7A6}"/>
              </a:ext>
            </a:extLst>
          </p:cNvPr>
          <p:cNvSpPr txBox="1"/>
          <p:nvPr/>
        </p:nvSpPr>
        <p:spPr>
          <a:xfrm>
            <a:off x="9248777" y="5917818"/>
            <a:ext cx="227849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667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Lie-Trotter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0137D16-7702-4DCC-9E6F-17A704F697F3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5504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</p:spPr>
            <p:txBody>
              <a:bodyPr/>
              <a:lstStyle/>
              <a:p>
                <a:pPr marL="457189" lvl="1" indent="-457189">
                  <a:buFontTx/>
                  <a:buChar char="-"/>
                </a:pPr>
                <a:endParaRPr lang="en-US" sz="2667" dirty="0"/>
              </a:p>
              <a:p>
                <a:pPr lvl="1"/>
                <a:r>
                  <a:rPr lang="en-US" sz="2667" b="1" u="sng" dirty="0"/>
                  <a:t>Want</a:t>
                </a:r>
                <a:r>
                  <a:rPr lang="en-US" sz="2667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sz="2667" dirty="0"/>
                  <a:t>,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667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667" dirty="0"/>
                  <a:t> and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67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667" dirty="0"/>
              </a:p>
              <a:p>
                <a:pPr lvl="1"/>
                <a:endParaRPr lang="en-US" sz="2667" dirty="0"/>
              </a:p>
              <a:p>
                <a:pPr lvl="1"/>
                <a:r>
                  <a:rPr lang="en-US" sz="2667" b="1" u="sng" dirty="0"/>
                  <a:t>Given</a:t>
                </a:r>
                <a:r>
                  <a:rPr lang="en-US" sz="2667" dirty="0"/>
                  <a:t>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67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667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sz="2667" dirty="0"/>
              </a:p>
              <a:p>
                <a:pPr marL="609585" lvl="1" indent="-609585">
                  <a:buFont typeface="+mj-lt"/>
                  <a:buAutoNum type="arabicParenR"/>
                </a:pPr>
                <a:endParaRPr lang="en-US" sz="2667" dirty="0"/>
              </a:p>
              <a:p>
                <a:pPr lvl="1"/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4029BE4-DABA-5549-B411-5FA1374AA6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31207" y="1130023"/>
                <a:ext cx="10630951" cy="5321275"/>
              </a:xfr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40A3E64-A6B3-D44B-A3E7-48B0A166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815584" cy="1066800"/>
          </a:xfrm>
        </p:spPr>
        <p:txBody>
          <a:bodyPr/>
          <a:lstStyle/>
          <a:p>
            <a:r>
              <a:rPr lang="en-US" sz="2667" b="1" dirty="0"/>
              <a:t>Hamiltonian simulation</a:t>
            </a:r>
            <a:endParaRPr lang="en-US" sz="26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/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050E75-6DDF-435A-A85A-51C6FDA1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1" y="2904331"/>
                <a:ext cx="2415341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/>
              <p:nvPr/>
            </p:nvSpPr>
            <p:spPr>
              <a:xfrm>
                <a:off x="3993672" y="4653823"/>
                <a:ext cx="4688463" cy="126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2667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667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sz="2667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67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67" i="1">
                                                  <a:solidFill>
                                                    <a:srgbClr val="FFFF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sz="2667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sz="2667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67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𝑖𝐴𝑡</m:t>
                          </m:r>
                        </m:sup>
                      </m:sSup>
                    </m:oMath>
                  </m:oMathPara>
                </a14:m>
                <a:endParaRPr lang="en-US" sz="2667" dirty="0">
                  <a:solidFill>
                    <a:srgbClr val="FFFF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4377"/>
                <a:endParaRPr lang="en-US" sz="1867" dirty="0">
                  <a:solidFill>
                    <a:srgbClr val="FFFFFF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7588F7-1A92-4F47-BCCC-90D0909C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72" y="4653823"/>
                <a:ext cx="4688463" cy="126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DBB44A-8D13-4486-AC5F-2BED4EFAE3F3}"/>
              </a:ext>
            </a:extLst>
          </p:cNvPr>
          <p:cNvSpPr txBox="1"/>
          <p:nvPr/>
        </p:nvSpPr>
        <p:spPr>
          <a:xfrm>
            <a:off x="9248777" y="5917818"/>
            <a:ext cx="227849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2667" dirty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rPr>
              <a:t>Lie-Trotter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28611B9-9836-4AAC-82DF-7A2B90ADC125}"/>
              </a:ext>
            </a:extLst>
          </p:cNvPr>
          <p:cNvSpPr txBox="1">
            <a:spLocks/>
          </p:cNvSpPr>
          <p:nvPr/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kern="12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hangingPunct="0"/>
            <a:r>
              <a:rPr lang="de-DE" sz="1067" kern="0" dirty="0">
                <a:solidFill>
                  <a:srgbClr val="FFFFFF"/>
                </a:solidFill>
                <a:latin typeface="IBM Plex Sans"/>
                <a:sym typeface="IBM Plex Sans"/>
              </a:rPr>
              <a:t>acv@zurich.ibm.com     </a:t>
            </a:r>
            <a:endParaRPr lang="en-US" sz="1067" kern="0" dirty="0">
              <a:solidFill>
                <a:srgbClr val="FFFFFF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77161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Plex_16x9" id="{0EA35D9A-8E1D-664A-808E-93BABB999E0C}" vid="{C91237CF-0D5A-0E40-B517-BDEDD4BD6E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783</Words>
  <Application>Microsoft Office PowerPoint</Application>
  <PresentationFormat>Widescreen</PresentationFormat>
  <Paragraphs>159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.AppleSystemUIFont</vt:lpstr>
      <vt:lpstr>Arial</vt:lpstr>
      <vt:lpstr>Calibri</vt:lpstr>
      <vt:lpstr>Cambria Math</vt:lpstr>
      <vt:lpstr>HelvNeue Light for IBM</vt:lpstr>
      <vt:lpstr>IBM Plex Sans</vt:lpstr>
      <vt:lpstr>IBM Plex Sans Light</vt:lpstr>
      <vt:lpstr>IBMPlexSans-Light</vt:lpstr>
      <vt:lpstr>Wingdings</vt:lpstr>
      <vt:lpstr>IBM BxD 2018 black background</vt:lpstr>
      <vt:lpstr>PowerPoint Presentation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Hamiltonian simulation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  <vt:lpstr>Richardson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simulation</dc:title>
  <dc:creator>Almudena Carrera Vazquez</dc:creator>
  <cp:lastModifiedBy>Almudena Carrera Vazquez</cp:lastModifiedBy>
  <cp:revision>2</cp:revision>
  <dcterms:created xsi:type="dcterms:W3CDTF">2019-11-19T08:32:12Z</dcterms:created>
  <dcterms:modified xsi:type="dcterms:W3CDTF">2019-11-19T08:35:03Z</dcterms:modified>
</cp:coreProperties>
</file>