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7" r:id="rId3"/>
    <p:sldId id="268" r:id="rId4"/>
    <p:sldId id="270" r:id="rId5"/>
    <p:sldId id="269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9" d="100"/>
          <a:sy n="89" d="100"/>
        </p:scale>
        <p:origin x="621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5B65F-E8EE-4271-8C14-D093A662EBE8}" type="datetimeFigureOut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9EE85-CDCE-46DE-A98A-2FD471AC5B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8956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5C19B-ED84-4586-9279-4650993E95FB}" type="datetime1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1EDC-F963-43D5-BF67-A884646656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4274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5EE10-44E0-4B0B-BA3C-129F8A12571A}" type="datetime1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1EDC-F963-43D5-BF67-A884646656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661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04C3E-932A-4E1E-956D-1CF17471DB2C}" type="datetime1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1EDC-F963-43D5-BF67-A884646656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0232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8089F-3391-472D-905B-763C29F4774A}" type="datetime1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1EDC-F963-43D5-BF67-A884646656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9316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45BC6-294F-4492-B285-0A198D8AF4E0}" type="datetime1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1EDC-F963-43D5-BF67-A884646656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4779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10BB7-7651-4D98-9DC4-FA890A3300A2}" type="datetime1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1EDC-F963-43D5-BF67-A884646656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0903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6CE07-E50C-4FC5-B9EB-E43AA9AB23A8}" type="datetime1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1EDC-F963-43D5-BF67-A884646656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0479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DF848-253F-4ABD-A4D3-2F304A66E89C}" type="datetime1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1EDC-F963-43D5-BF67-A884646656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1815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777B-12BD-451F-833D-1B486B6FFDDC}" type="datetime1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1EDC-F963-43D5-BF67-A884646656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7251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D3FCD-B146-4A2F-AFDA-81E43EBB3697}" type="datetime1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1EDC-F963-43D5-BF67-A884646656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7055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665C2-63C7-412C-B9B1-F29055201A91}" type="datetime1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1EDC-F963-43D5-BF67-A884646656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2455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28FC9-B547-4E11-81D1-E7303358A2DB}" type="datetime1">
              <a:rPr lang="zh-TW" altLang="en-US" smtClean="0"/>
              <a:t>2019/11/20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E1EDC-F963-43D5-BF67-A8846466560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6090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#32</a:t>
            </a:r>
            <a:br>
              <a:rPr lang="en-US" altLang="zh-TW" dirty="0" smtClean="0"/>
            </a:br>
            <a:r>
              <a:rPr lang="en-US" altLang="zh-TW" dirty="0" smtClean="0"/>
              <a:t>Improved Hamiltonian Simulation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Hao</a:t>
            </a:r>
            <a:r>
              <a:rPr lang="en-US" altLang="zh-TW" dirty="0" smtClean="0"/>
              <a:t>-Yu Chung, </a:t>
            </a:r>
            <a:r>
              <a:rPr lang="en-US" altLang="zh-TW" dirty="0" err="1" smtClean="0"/>
              <a:t>Shintaro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Niimura</a:t>
            </a:r>
            <a:r>
              <a:rPr lang="en-US" altLang="zh-TW" dirty="0" smtClean="0"/>
              <a:t>, Masahiko Saito, Bai-Siang Ye </a:t>
            </a:r>
            <a:r>
              <a:rPr lang="en-US" altLang="zh-TW" sz="1500" dirty="0" smtClean="0"/>
              <a:t>(a-z order)</a:t>
            </a:r>
          </a:p>
          <a:p>
            <a:r>
              <a:rPr lang="en-US" altLang="zh-TW" dirty="0" smtClean="0"/>
              <a:t>Coach: </a:t>
            </a:r>
            <a:r>
              <a:rPr lang="en-US" altLang="zh-TW" dirty="0" err="1" smtClean="0"/>
              <a:t>Almudena</a:t>
            </a:r>
            <a:r>
              <a:rPr lang="en-US" altLang="zh-TW" dirty="0" smtClean="0"/>
              <a:t> Carrera Vazquez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982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To simulate the dynamics of a system, we need </a:t>
                </a:r>
                <a:r>
                  <a:rPr lang="en-US" altLang="zh-TW" dirty="0" err="1" smtClean="0"/>
                  <a:t>exponentiated</a:t>
                </a:r>
                <a:r>
                  <a:rPr lang="en-US" altLang="zh-TW" dirty="0" smtClean="0"/>
                  <a:t> operators.</a:t>
                </a:r>
              </a:p>
              <a:p>
                <a:r>
                  <a:rPr lang="en-US" altLang="zh-TW" b="1" u="sng" dirty="0" smtClean="0"/>
                  <a:t>Want</a:t>
                </a:r>
                <a:r>
                  <a:rPr lang="en-US" altLang="zh-TW" dirty="0"/>
                  <a:t>: Find a circuit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𝑖𝐴𝑡</m:t>
                        </m:r>
                      </m:sup>
                    </m:sSup>
                  </m:oMath>
                </a14:m>
                <a:r>
                  <a:rPr lang="en-US" altLang="zh-TW" dirty="0"/>
                  <a:t>, where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zh-TW" dirty="0"/>
              </a:p>
              <a:p>
                <a:r>
                  <a:rPr lang="en-US" altLang="zh-TW" b="1" u="sng" dirty="0"/>
                  <a:t>Given</a:t>
                </a:r>
                <a:r>
                  <a:rPr lang="en-US" altLang="zh-TW" dirty="0"/>
                  <a:t>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 circuits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=1, 2</m:t>
                    </m:r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US" altLang="zh-TW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  <a:blipFill>
                <a:blip r:embed="rId2"/>
                <a:stretch>
                  <a:fillRect l="-1043" t="-44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1701501" y="4142161"/>
                <a:ext cx="87889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den>
                              </m:f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M</m:t>
                          </m:r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𝒪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01" y="4142161"/>
                <a:ext cx="8788998" cy="9541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6709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To simulate the dynamics of a system, we need </a:t>
                </a:r>
                <a:r>
                  <a:rPr lang="en-US" altLang="zh-TW" dirty="0" err="1" smtClean="0"/>
                  <a:t>exponentiated</a:t>
                </a:r>
                <a:r>
                  <a:rPr lang="en-US" altLang="zh-TW" dirty="0" smtClean="0"/>
                  <a:t> operators.</a:t>
                </a:r>
              </a:p>
              <a:p>
                <a:r>
                  <a:rPr lang="en-US" altLang="zh-TW" b="1" u="sng" dirty="0" smtClean="0"/>
                  <a:t>Want</a:t>
                </a:r>
                <a:r>
                  <a:rPr lang="en-US" altLang="zh-TW" dirty="0"/>
                  <a:t>: Find a circuit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𝑖𝐴𝑡</m:t>
                        </m:r>
                      </m:sup>
                    </m:sSup>
                  </m:oMath>
                </a14:m>
                <a:r>
                  <a:rPr lang="en-US" altLang="zh-TW" dirty="0"/>
                  <a:t>, where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zh-TW" dirty="0"/>
              </a:p>
              <a:p>
                <a:r>
                  <a:rPr lang="en-US" altLang="zh-TW" b="1" u="sng" dirty="0"/>
                  <a:t>Given</a:t>
                </a:r>
                <a:r>
                  <a:rPr lang="en-US" altLang="zh-TW" dirty="0"/>
                  <a:t>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 circuits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=1, 2</m:t>
                    </m:r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US" altLang="zh-TW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  <a:blipFill>
                <a:blip r:embed="rId2"/>
                <a:stretch>
                  <a:fillRect l="-1043" t="-44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1701501" y="4142161"/>
                <a:ext cx="8788998" cy="1106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𝒪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01" y="4142161"/>
                <a:ext cx="8788998" cy="11062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1701501" y="5383363"/>
                <a:ext cx="8788998" cy="1106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𝒪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01" y="5383363"/>
                <a:ext cx="8788998" cy="11062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3260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To simulate the dynamics of a system, we need </a:t>
                </a:r>
                <a:r>
                  <a:rPr lang="en-US" altLang="zh-TW" dirty="0" err="1" smtClean="0"/>
                  <a:t>exponentiated</a:t>
                </a:r>
                <a:r>
                  <a:rPr lang="en-US" altLang="zh-TW" dirty="0" smtClean="0"/>
                  <a:t> operators.</a:t>
                </a:r>
              </a:p>
              <a:p>
                <a:r>
                  <a:rPr lang="en-US" altLang="zh-TW" b="1" u="sng" dirty="0" smtClean="0"/>
                  <a:t>Want</a:t>
                </a:r>
                <a:r>
                  <a:rPr lang="en-US" altLang="zh-TW" dirty="0"/>
                  <a:t>: Find a circuit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𝑖𝐴𝑡</m:t>
                        </m:r>
                      </m:sup>
                    </m:sSup>
                  </m:oMath>
                </a14:m>
                <a:r>
                  <a:rPr lang="en-US" altLang="zh-TW" dirty="0"/>
                  <a:t>, where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zh-TW" dirty="0"/>
              </a:p>
              <a:p>
                <a:r>
                  <a:rPr lang="en-US" altLang="zh-TW" b="1" u="sng" dirty="0"/>
                  <a:t>Given</a:t>
                </a:r>
                <a:r>
                  <a:rPr lang="en-US" altLang="zh-TW" dirty="0"/>
                  <a:t>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 circuits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=1, 2</m:t>
                    </m:r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US" altLang="zh-TW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  <a:blipFill>
                <a:blip r:embed="rId2"/>
                <a:stretch>
                  <a:fillRect l="-1043" t="-44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1701501" y="4142161"/>
                <a:ext cx="8788998" cy="1106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𝒪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01" y="4142161"/>
                <a:ext cx="8788998" cy="11062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1701501" y="5383363"/>
                <a:ext cx="8788998" cy="1106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𝒪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01" y="5383363"/>
                <a:ext cx="8788998" cy="11062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1393115" y="5389807"/>
                <a:ext cx="1222129" cy="1093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TW" alt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115" y="5389807"/>
                <a:ext cx="1222129" cy="10933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0601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To simulate the dynamics of a system, we need </a:t>
                </a:r>
                <a:r>
                  <a:rPr lang="en-US" altLang="zh-TW" dirty="0" err="1" smtClean="0"/>
                  <a:t>exponentiated</a:t>
                </a:r>
                <a:r>
                  <a:rPr lang="en-US" altLang="zh-TW" dirty="0" smtClean="0"/>
                  <a:t> operators.</a:t>
                </a:r>
              </a:p>
              <a:p>
                <a:r>
                  <a:rPr lang="en-US" altLang="zh-TW" b="1" u="sng" dirty="0" smtClean="0"/>
                  <a:t>Want</a:t>
                </a:r>
                <a:r>
                  <a:rPr lang="en-US" altLang="zh-TW" dirty="0"/>
                  <a:t>: Find a circuit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𝑖𝐴𝑡</m:t>
                        </m:r>
                      </m:sup>
                    </m:sSup>
                  </m:oMath>
                </a14:m>
                <a:r>
                  <a:rPr lang="en-US" altLang="zh-TW" dirty="0"/>
                  <a:t>, where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zh-TW" dirty="0"/>
              </a:p>
              <a:p>
                <a:r>
                  <a:rPr lang="en-US" altLang="zh-TW" b="1" u="sng" dirty="0"/>
                  <a:t>Given</a:t>
                </a:r>
                <a:r>
                  <a:rPr lang="en-US" altLang="zh-TW" dirty="0"/>
                  <a:t>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 circuits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=1, 2</m:t>
                    </m:r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US" altLang="zh-TW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  <a:blipFill>
                <a:blip r:embed="rId2"/>
                <a:stretch>
                  <a:fillRect l="-1043" t="-44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1701501" y="4142161"/>
                <a:ext cx="8788998" cy="1106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𝒪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01" y="4142161"/>
                <a:ext cx="8788998" cy="11062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1701501" y="5383363"/>
                <a:ext cx="8788998" cy="1106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𝒪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01" y="5383363"/>
                <a:ext cx="8788998" cy="11062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1393115" y="5389807"/>
                <a:ext cx="1222129" cy="1093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TW" alt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115" y="5389807"/>
                <a:ext cx="1222129" cy="10933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群組 10"/>
          <p:cNvGrpSpPr/>
          <p:nvPr/>
        </p:nvGrpSpPr>
        <p:grpSpPr>
          <a:xfrm>
            <a:off x="5398373" y="4894483"/>
            <a:ext cx="697627" cy="707886"/>
            <a:chOff x="600548" y="4774765"/>
            <a:chExt cx="697627" cy="707886"/>
          </a:xfrm>
        </p:grpSpPr>
        <p:sp>
          <p:nvSpPr>
            <p:cNvPr id="7" name="橢圓 6"/>
            <p:cNvSpPr/>
            <p:nvPr/>
          </p:nvSpPr>
          <p:spPr>
            <a:xfrm>
              <a:off x="629322" y="4808668"/>
              <a:ext cx="640080" cy="64008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00548" y="4774765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000" dirty="0">
                  <a:solidFill>
                    <a:srgbClr val="C00000"/>
                  </a:solidFill>
                </a:rPr>
                <a:t>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7420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To simulate the dynamics of a system, we need </a:t>
                </a:r>
                <a:r>
                  <a:rPr lang="en-US" altLang="zh-TW" dirty="0" err="1" smtClean="0"/>
                  <a:t>exponentiated</a:t>
                </a:r>
                <a:r>
                  <a:rPr lang="en-US" altLang="zh-TW" dirty="0" smtClean="0"/>
                  <a:t> operators.</a:t>
                </a:r>
              </a:p>
              <a:p>
                <a:r>
                  <a:rPr lang="en-US" altLang="zh-TW" b="1" u="sng" dirty="0" smtClean="0"/>
                  <a:t>Want</a:t>
                </a:r>
                <a:r>
                  <a:rPr lang="en-US" altLang="zh-TW" dirty="0"/>
                  <a:t>: Find a circuit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𝑖𝐴𝑡</m:t>
                        </m:r>
                      </m:sup>
                    </m:sSup>
                  </m:oMath>
                </a14:m>
                <a:r>
                  <a:rPr lang="en-US" altLang="zh-TW" dirty="0"/>
                  <a:t>, where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zh-TW" dirty="0"/>
              </a:p>
              <a:p>
                <a:r>
                  <a:rPr lang="en-US" altLang="zh-TW" b="1" u="sng" dirty="0"/>
                  <a:t>Given</a:t>
                </a:r>
                <a:r>
                  <a:rPr lang="en-US" altLang="zh-TW" dirty="0"/>
                  <a:t>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 circuits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=1, 2</m:t>
                    </m:r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US" altLang="zh-TW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  <a:blipFill>
                <a:blip r:embed="rId2"/>
                <a:stretch>
                  <a:fillRect l="-1043" t="-44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1701501" y="4142161"/>
                <a:ext cx="8788998" cy="1106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𝒪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01" y="4142161"/>
                <a:ext cx="8788998" cy="11062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1701501" y="5383363"/>
                <a:ext cx="8788998" cy="1106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𝒪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01" y="5383363"/>
                <a:ext cx="8788998" cy="11062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1393115" y="5389807"/>
                <a:ext cx="1222129" cy="1093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TW" sz="28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zh-TW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sz="2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TW" alt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115" y="5389807"/>
                <a:ext cx="1222129" cy="10933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群組 10"/>
          <p:cNvGrpSpPr/>
          <p:nvPr/>
        </p:nvGrpSpPr>
        <p:grpSpPr>
          <a:xfrm>
            <a:off x="5398373" y="4894483"/>
            <a:ext cx="697627" cy="707886"/>
            <a:chOff x="600548" y="4774765"/>
            <a:chExt cx="697627" cy="707886"/>
          </a:xfrm>
        </p:grpSpPr>
        <p:sp>
          <p:nvSpPr>
            <p:cNvPr id="7" name="橢圓 6"/>
            <p:cNvSpPr/>
            <p:nvPr/>
          </p:nvSpPr>
          <p:spPr>
            <a:xfrm>
              <a:off x="629322" y="4808668"/>
              <a:ext cx="640080" cy="64008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600548" y="4774765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000" dirty="0">
                  <a:solidFill>
                    <a:srgbClr val="C00000"/>
                  </a:solidFill>
                </a:rPr>
                <a:t>－</a:t>
              </a:r>
            </a:p>
          </p:txBody>
        </p:sp>
      </p:grpSp>
      <p:cxnSp>
        <p:nvCxnSpPr>
          <p:cNvPr id="9" name="直線接點 8"/>
          <p:cNvCxnSpPr/>
          <p:nvPr/>
        </p:nvCxnSpPr>
        <p:spPr>
          <a:xfrm flipH="1">
            <a:off x="7051638" y="4142161"/>
            <a:ext cx="693868" cy="110626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H="1">
            <a:off x="7051638" y="5518300"/>
            <a:ext cx="693868" cy="110626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323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230930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To simulate the dynamics of a physical system, we need </a:t>
                </a:r>
                <a:r>
                  <a:rPr lang="en-US" altLang="zh-TW" dirty="0" err="1" smtClean="0"/>
                  <a:t>exponentiated</a:t>
                </a:r>
                <a:r>
                  <a:rPr lang="en-US" altLang="zh-TW" dirty="0" smtClean="0"/>
                  <a:t> operators.</a:t>
                </a:r>
              </a:p>
              <a:p>
                <a:r>
                  <a:rPr lang="en-US" altLang="zh-TW" b="1" u="sng" dirty="0" smtClean="0"/>
                  <a:t>Want</a:t>
                </a:r>
                <a:r>
                  <a:rPr lang="en-US" altLang="zh-TW" dirty="0"/>
                  <a:t>: </a:t>
                </a:r>
                <a:r>
                  <a:rPr lang="en-US" altLang="zh-TW" dirty="0" smtClean="0"/>
                  <a:t>A circuit </a:t>
                </a:r>
                <a:r>
                  <a:rPr lang="en-US" altLang="zh-TW" dirty="0"/>
                  <a:t>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𝑖𝐴𝑡</m:t>
                        </m:r>
                      </m:sup>
                    </m:sSup>
                  </m:oMath>
                </a14:m>
                <a:endParaRPr lang="en-US" altLang="zh-TW" dirty="0" smtClean="0"/>
              </a:p>
              <a:p>
                <a:r>
                  <a:rPr lang="en-US" altLang="zh-TW" b="1" u="sng" dirty="0" smtClean="0"/>
                  <a:t>Given</a:t>
                </a:r>
                <a:r>
                  <a:rPr lang="en-US" altLang="zh-TW" dirty="0"/>
                  <a:t>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 circuits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TW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US" altLang="zh-TW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zh-TW" dirty="0" smtClean="0">
                    <a:ea typeface="Cambria Math" panose="02040503050406030204" pitchFamily="18" charset="0"/>
                  </a:rPr>
                  <a:t>Because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TW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𝑖𝐴𝑡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TW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TW" altLang="en-US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𝓞</m:t>
                    </m:r>
                    <m:r>
                      <a:rPr lang="en-US" altLang="zh-TW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altLang="zh-TW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TW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b="1" dirty="0" smtClean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r>
                  <a:rPr lang="en-US" altLang="zh-TW" dirty="0" smtClean="0">
                    <a:ea typeface="Cambria Math" panose="02040503050406030204" pitchFamily="18" charset="0"/>
                  </a:rPr>
                  <a:t>Another way proposed in </a:t>
                </a:r>
                <a:r>
                  <a:rPr lang="en-US" altLang="zh-TW" u="sng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arXiv:1907.11679 [quant-</a:t>
                </a:r>
                <a:r>
                  <a:rPr lang="en-US" altLang="zh-TW" u="sng" dirty="0" err="1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ph</a:t>
                </a:r>
                <a:r>
                  <a:rPr lang="en-US" altLang="zh-TW" u="sng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]</a:t>
                </a:r>
                <a:r>
                  <a:rPr lang="en-US" altLang="zh-TW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:</a:t>
                </a:r>
                <a:endParaRPr lang="en-US" altLang="zh-TW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230930"/>
              </a:xfrm>
              <a:blipFill>
                <a:blip r:embed="rId2"/>
                <a:stretch>
                  <a:fillRect l="-1043" t="-23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960" y="4814047"/>
            <a:ext cx="6859083" cy="1107141"/>
          </a:xfrm>
          <a:prstGeom prst="rect">
            <a:avLst/>
          </a:prstGeom>
        </p:spPr>
      </p:pic>
      <p:sp>
        <p:nvSpPr>
          <p:cNvPr id="6" name="橢圓 5"/>
          <p:cNvSpPr/>
          <p:nvPr/>
        </p:nvSpPr>
        <p:spPr>
          <a:xfrm>
            <a:off x="3668359" y="4881731"/>
            <a:ext cx="865990" cy="93277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249401" y="5814509"/>
            <a:ext cx="5196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C00000"/>
                </a:solidFill>
              </a:rPr>
              <a:t>We need a way to do operator additions</a:t>
            </a:r>
            <a:endParaRPr lang="zh-TW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865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Our work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Referring to </a:t>
                </a:r>
                <a:r>
                  <a:rPr lang="en-US" altLang="zh-TW" u="sng" dirty="0" smtClean="0"/>
                  <a:t>arXiv:1202.5822 [quant-</a:t>
                </a:r>
                <a:r>
                  <a:rPr lang="en-US" altLang="zh-TW" u="sng" dirty="0" err="1" smtClean="0"/>
                  <a:t>ph</a:t>
                </a:r>
                <a:r>
                  <a:rPr lang="en-US" altLang="zh-TW" u="sng" dirty="0" smtClean="0"/>
                  <a:t>]</a:t>
                </a:r>
                <a:r>
                  <a:rPr lang="en-US" altLang="zh-TW" dirty="0" smtClean="0"/>
                  <a:t>, we implemented a circuit to construct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TW" dirty="0" smtClean="0"/>
                  <a:t>,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8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861" y="3382554"/>
            <a:ext cx="5096470" cy="27944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/>
              <p:cNvSpPr txBox="1"/>
              <p:nvPr/>
            </p:nvSpPr>
            <p:spPr>
              <a:xfrm>
                <a:off x="7240169" y="5577842"/>
                <a:ext cx="448475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b="0" dirty="0" smtClean="0"/>
                  <a:t>If the measurement outcome is 0,</a:t>
                </a:r>
              </a:p>
              <a:p>
                <a:r>
                  <a:rPr lang="en-US" altLang="zh-TW" sz="2400" b="0" dirty="0" smtClean="0"/>
                  <a:t>The circuit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"/>
                        <m:endChr m:val="⟩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|00…0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begChr m:val=""/>
                        <m:endChr m:val="⟩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zh-TW" altLang="en-US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0169" y="5577842"/>
                <a:ext cx="4484754" cy="830997"/>
              </a:xfrm>
              <a:prstGeom prst="rect">
                <a:avLst/>
              </a:prstGeom>
              <a:blipFill>
                <a:blip r:embed="rId4"/>
                <a:stretch>
                  <a:fillRect l="-2177" t="-28676" b="-1088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左大括弧 8"/>
          <p:cNvSpPr/>
          <p:nvPr/>
        </p:nvSpPr>
        <p:spPr>
          <a:xfrm rot="10800000">
            <a:off x="6470724" y="3442447"/>
            <a:ext cx="290457" cy="213539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6970652" y="3909979"/>
            <a:ext cx="4566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Discard the result if the measurement outcome is not 0 (</a:t>
            </a:r>
            <a:r>
              <a:rPr lang="en-US" altLang="zh-TW" sz="2400" dirty="0" err="1" smtClean="0"/>
              <a:t>postselection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字方塊 10"/>
              <p:cNvSpPr txBox="1"/>
              <p:nvPr/>
            </p:nvSpPr>
            <p:spPr>
              <a:xfrm>
                <a:off x="2628262" y="2833305"/>
                <a:ext cx="4886915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Map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to amplitudes of </a:t>
                </a:r>
                <a:r>
                  <a:rPr lang="en-US" altLang="zh-TW" sz="2400" dirty="0" err="1" smtClean="0"/>
                  <a:t>ancilla</a:t>
                </a:r>
                <a:r>
                  <a:rPr lang="en-US" altLang="zh-TW" sz="2400" dirty="0" smtClean="0"/>
                  <a:t> states</a:t>
                </a:r>
                <a:endParaRPr lang="zh-TW" altLang="en-US" sz="2400" dirty="0"/>
              </a:p>
            </p:txBody>
          </p:sp>
        </mc:Choice>
        <mc:Fallback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262" y="2833305"/>
                <a:ext cx="4886915" cy="491417"/>
              </a:xfrm>
              <a:prstGeom prst="rect">
                <a:avLst/>
              </a:prstGeom>
              <a:blipFill>
                <a:blip r:embed="rId5"/>
                <a:stretch>
                  <a:fillRect l="-1870" t="-8750" r="-1122" b="-23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向下箭號圖說文字 11"/>
              <p:cNvSpPr/>
              <p:nvPr/>
            </p:nvSpPr>
            <p:spPr>
              <a:xfrm>
                <a:off x="1978321" y="2775472"/>
                <a:ext cx="649941" cy="774551"/>
              </a:xfrm>
              <a:prstGeom prst="downArrow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2" name="向下箭號圖說文字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321" y="2775472"/>
                <a:ext cx="649941" cy="774551"/>
              </a:xfrm>
              <a:prstGeom prst="downArrowCallou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2482427" y="6112250"/>
                <a:ext cx="4269759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from</a:t>
                </a:r>
                <a:r>
                  <a:rPr lang="zh-TW" altLang="en-US" dirty="0" smtClean="0"/>
                  <a:t> </a:t>
                </a:r>
                <a:r>
                  <a:rPr lang="en-US" altLang="zh-TW" u="sng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arXiv:1907.11679 [quant-</a:t>
                </a:r>
                <a:r>
                  <a:rPr lang="en-US" altLang="zh-TW" u="sng" dirty="0" err="1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ph</a:t>
                </a:r>
                <a:r>
                  <a:rPr lang="en-US" altLang="zh-TW" u="sng" dirty="0" smtClean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]</a:t>
                </a:r>
                <a:endParaRPr lang="zh-TW" altLang="en-US" dirty="0"/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427" y="6112250"/>
                <a:ext cx="4269759" cy="714683"/>
              </a:xfrm>
              <a:prstGeom prst="rect">
                <a:avLst/>
              </a:prstGeom>
              <a:blipFill>
                <a:blip r:embed="rId7"/>
                <a:stretch>
                  <a:fillRect r="-7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2614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Our work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859" y="365125"/>
            <a:ext cx="8383102" cy="6026356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838200" y="1500692"/>
                <a:ext cx="2889325" cy="1660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TW" sz="2400" dirty="0" smtClean="0"/>
                  <a:t>Circuit implementation of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p>
                        </m:sSup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00692"/>
                <a:ext cx="2889325" cy="1660839"/>
              </a:xfrm>
              <a:prstGeom prst="rect">
                <a:avLst/>
              </a:prstGeom>
              <a:blipFill>
                <a:blip r:embed="rId3"/>
                <a:stretch>
                  <a:fillRect l="-2960" t="-2930" r="-16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2726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Next step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Combine with algorithms to decompose Hamiltonians (#20)</a:t>
            </a:r>
          </a:p>
          <a:p>
            <a:pPr lvl="1"/>
            <a:r>
              <a:rPr lang="en-US" altLang="zh-TW" sz="2800" dirty="0"/>
              <a:t>E</a:t>
            </a:r>
            <a:r>
              <a:rPr lang="en-US" altLang="zh-TW" sz="2800" dirty="0" smtClean="0"/>
              <a:t>fficient general algorithm for Hamiltonian simulation.</a:t>
            </a:r>
            <a:endParaRPr lang="zh-TW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圓角矩形 3"/>
              <p:cNvSpPr/>
              <p:nvPr/>
            </p:nvSpPr>
            <p:spPr>
              <a:xfrm>
                <a:off x="2528048" y="3125097"/>
                <a:ext cx="3716766" cy="93053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0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" name="圓角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048" y="3125097"/>
                <a:ext cx="3716766" cy="93053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圓角矩形 4"/>
              <p:cNvSpPr/>
              <p:nvPr/>
            </p:nvSpPr>
            <p:spPr>
              <a:xfrm>
                <a:off x="6658983" y="3125097"/>
                <a:ext cx="3431690" cy="93053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TW" sz="2400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TW" sz="2400" dirty="0" smtClean="0"/>
                  <a:t>, …,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" name="圓角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983" y="3125097"/>
                <a:ext cx="3431690" cy="93053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圓角矩形 5"/>
              <p:cNvSpPr/>
              <p:nvPr/>
            </p:nvSpPr>
            <p:spPr>
              <a:xfrm>
                <a:off x="940397" y="4424569"/>
                <a:ext cx="6228678" cy="93053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l-GR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…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l-GR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l-GR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l-GR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…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l-GR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6" name="圓角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397" y="4424569"/>
                <a:ext cx="6228678" cy="93053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圓角矩形 6"/>
              <p:cNvSpPr/>
              <p:nvPr/>
            </p:nvSpPr>
            <p:spPr>
              <a:xfrm>
                <a:off x="7510630" y="4424569"/>
                <a:ext cx="3377901" cy="93053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p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altLang="zh-TW" sz="2400" b="0" dirty="0" smtClean="0"/>
              </a:p>
            </p:txBody>
          </p:sp>
        </mc:Choice>
        <mc:Fallback>
          <p:sp>
            <p:nvSpPr>
              <p:cNvPr id="7" name="圓角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0630" y="4424569"/>
                <a:ext cx="3377901" cy="93053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流程圖: 接點 7"/>
              <p:cNvSpPr/>
              <p:nvPr/>
            </p:nvSpPr>
            <p:spPr>
              <a:xfrm>
                <a:off x="566570" y="2746166"/>
                <a:ext cx="963256" cy="930536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8" name="流程圖: 接點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70" y="2746166"/>
                <a:ext cx="963256" cy="930536"/>
              </a:xfrm>
              <a:prstGeom prst="flowChartConnector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十二角星形 8"/>
              <p:cNvSpPr/>
              <p:nvPr/>
            </p:nvSpPr>
            <p:spPr>
              <a:xfrm>
                <a:off x="10581939" y="5581566"/>
                <a:ext cx="1113416" cy="1085274"/>
              </a:xfrm>
              <a:prstGeom prst="star12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9" name="十二角星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1939" y="5581566"/>
                <a:ext cx="1113416" cy="1085274"/>
              </a:xfrm>
              <a:prstGeom prst="star12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弧形接點 10"/>
          <p:cNvCxnSpPr>
            <a:stCxn id="8" idx="6"/>
            <a:endCxn id="4" idx="1"/>
          </p:cNvCxnSpPr>
          <p:nvPr/>
        </p:nvCxnSpPr>
        <p:spPr>
          <a:xfrm>
            <a:off x="1529826" y="3211434"/>
            <a:ext cx="998222" cy="378931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4" idx="3"/>
            <a:endCxn id="5" idx="1"/>
          </p:cNvCxnSpPr>
          <p:nvPr/>
        </p:nvCxnSpPr>
        <p:spPr>
          <a:xfrm>
            <a:off x="6244814" y="3590365"/>
            <a:ext cx="41416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stCxn id="6" idx="3"/>
            <a:endCxn id="7" idx="1"/>
          </p:cNvCxnSpPr>
          <p:nvPr/>
        </p:nvCxnSpPr>
        <p:spPr>
          <a:xfrm>
            <a:off x="7169075" y="4889837"/>
            <a:ext cx="34155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弧形接點 16"/>
          <p:cNvCxnSpPr>
            <a:stCxn id="5" idx="2"/>
            <a:endCxn id="6" idx="0"/>
          </p:cNvCxnSpPr>
          <p:nvPr/>
        </p:nvCxnSpPr>
        <p:spPr>
          <a:xfrm rot="5400000">
            <a:off x="6030314" y="2080055"/>
            <a:ext cx="368936" cy="4320092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弧形接點 18"/>
          <p:cNvCxnSpPr>
            <a:stCxn id="7" idx="2"/>
            <a:endCxn id="9" idx="7"/>
          </p:cNvCxnSpPr>
          <p:nvPr/>
        </p:nvCxnSpPr>
        <p:spPr>
          <a:xfrm rot="16200000" flipH="1">
            <a:off x="9506211" y="5048475"/>
            <a:ext cx="769098" cy="1382358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9387841" y="2755765"/>
            <a:ext cx="70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(#20)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940397" y="5349033"/>
            <a:ext cx="70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(#32)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540189" y="2755963"/>
            <a:ext cx="70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(#20)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7510630" y="5355105"/>
            <a:ext cx="70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(#32)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1943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To simulate the dynamics of a system, we need </a:t>
                </a:r>
                <a:r>
                  <a:rPr lang="en-US" altLang="zh-TW" dirty="0" err="1" smtClean="0"/>
                  <a:t>exponentiated</a:t>
                </a:r>
                <a:r>
                  <a:rPr lang="en-US" altLang="zh-TW" dirty="0" smtClean="0"/>
                  <a:t> operators.</a:t>
                </a:r>
              </a:p>
              <a:p>
                <a:r>
                  <a:rPr lang="en-US" altLang="zh-TW" b="1" u="sng" dirty="0" smtClean="0"/>
                  <a:t>Want</a:t>
                </a:r>
                <a:r>
                  <a:rPr lang="en-US" altLang="zh-TW" dirty="0"/>
                  <a:t>: Find a circuit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𝑖𝐴𝑡</m:t>
                        </m:r>
                      </m:sup>
                    </m:sSup>
                  </m:oMath>
                </a14:m>
                <a:r>
                  <a:rPr lang="en-US" altLang="zh-TW" dirty="0"/>
                  <a:t>, where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zh-TW" dirty="0"/>
              </a:p>
              <a:p>
                <a:r>
                  <a:rPr lang="en-US" altLang="zh-TW" b="1" u="sng" dirty="0"/>
                  <a:t>Given</a:t>
                </a:r>
                <a:r>
                  <a:rPr lang="en-US" altLang="zh-TW" dirty="0"/>
                  <a:t>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 circuits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=1, 2</m:t>
                    </m:r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US" altLang="zh-TW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  <a:blipFill>
                <a:blip r:embed="rId2"/>
                <a:stretch>
                  <a:fillRect l="-1043" t="-44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3866477" y="4142161"/>
                <a:ext cx="4459045" cy="537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𝒪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477" y="4142161"/>
                <a:ext cx="4459045" cy="5371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5312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To simulate the dynamics of a system, we need </a:t>
                </a:r>
                <a:r>
                  <a:rPr lang="en-US" altLang="zh-TW" dirty="0" err="1" smtClean="0"/>
                  <a:t>exponentiated</a:t>
                </a:r>
                <a:r>
                  <a:rPr lang="en-US" altLang="zh-TW" dirty="0" smtClean="0"/>
                  <a:t> operators.</a:t>
                </a:r>
              </a:p>
              <a:p>
                <a:r>
                  <a:rPr lang="en-US" altLang="zh-TW" b="1" u="sng" dirty="0" smtClean="0"/>
                  <a:t>Want</a:t>
                </a:r>
                <a:r>
                  <a:rPr lang="en-US" altLang="zh-TW" dirty="0"/>
                  <a:t>: Find a circuit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𝑖𝐴𝑡</m:t>
                        </m:r>
                      </m:sup>
                    </m:sSup>
                  </m:oMath>
                </a14:m>
                <a:r>
                  <a:rPr lang="en-US" altLang="zh-TW" dirty="0"/>
                  <a:t>, where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zh-TW" dirty="0"/>
              </a:p>
              <a:p>
                <a:r>
                  <a:rPr lang="en-US" altLang="zh-TW" b="1" u="sng" dirty="0"/>
                  <a:t>Given</a:t>
                </a:r>
                <a:r>
                  <a:rPr lang="en-US" altLang="zh-TW" dirty="0"/>
                  <a:t>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 circuits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=1, 2</m:t>
                    </m:r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US" altLang="zh-TW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  <a:blipFill>
                <a:blip r:embed="rId2"/>
                <a:stretch>
                  <a:fillRect l="-1043" t="-44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3866477" y="4142161"/>
                <a:ext cx="4459045" cy="537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𝒪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477" y="4142161"/>
                <a:ext cx="4459045" cy="5371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4744122" y="4814233"/>
            <a:ext cx="3331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  <a:latin typeface="Calibri" panose="020F0502020204030204" pitchFamily="34" charset="0"/>
              </a:rPr>
              <a:t>↑ </a:t>
            </a:r>
            <a:r>
              <a:rPr lang="en-US" altLang="zh-TW" dirty="0" smtClean="0">
                <a:solidFill>
                  <a:srgbClr val="C00000"/>
                </a:solidFill>
                <a:latin typeface="Calibri" panose="020F0502020204030204" pitchFamily="34" charset="0"/>
              </a:rPr>
              <a:t>Easy to do in a quantum circuit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766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To simulate the dynamics of a system, we need </a:t>
                </a:r>
                <a:r>
                  <a:rPr lang="en-US" altLang="zh-TW" dirty="0" err="1" smtClean="0"/>
                  <a:t>exponentiated</a:t>
                </a:r>
                <a:r>
                  <a:rPr lang="en-US" altLang="zh-TW" dirty="0" smtClean="0"/>
                  <a:t> operators.</a:t>
                </a:r>
              </a:p>
              <a:p>
                <a:r>
                  <a:rPr lang="en-US" altLang="zh-TW" b="1" u="sng" dirty="0" smtClean="0"/>
                  <a:t>Want</a:t>
                </a:r>
                <a:r>
                  <a:rPr lang="en-US" altLang="zh-TW" dirty="0"/>
                  <a:t>: Find a circuit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𝑖𝐴𝑡</m:t>
                        </m:r>
                      </m:sup>
                    </m:sSup>
                  </m:oMath>
                </a14:m>
                <a:r>
                  <a:rPr lang="en-US" altLang="zh-TW" dirty="0"/>
                  <a:t>, where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zh-TW" dirty="0"/>
              </a:p>
              <a:p>
                <a:r>
                  <a:rPr lang="en-US" altLang="zh-TW" b="1" u="sng" dirty="0"/>
                  <a:t>Given</a:t>
                </a:r>
                <a:r>
                  <a:rPr lang="en-US" altLang="zh-TW" dirty="0"/>
                  <a:t>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 circuits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=1, 2</m:t>
                    </m:r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US" altLang="zh-TW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  <a:blipFill>
                <a:blip r:embed="rId2"/>
                <a:stretch>
                  <a:fillRect l="-1043" t="-44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3492649" y="4142161"/>
                <a:ext cx="520670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den>
                              </m:f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M</m:t>
                          </m:r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𝒪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649" y="4142161"/>
                <a:ext cx="5206702" cy="9541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1177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Problem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To simulate the dynamics of a system, we need </a:t>
                </a:r>
                <a:r>
                  <a:rPr lang="en-US" altLang="zh-TW" dirty="0" err="1" smtClean="0"/>
                  <a:t>exponentiated</a:t>
                </a:r>
                <a:r>
                  <a:rPr lang="en-US" altLang="zh-TW" dirty="0" smtClean="0"/>
                  <a:t> operators.</a:t>
                </a:r>
              </a:p>
              <a:p>
                <a:r>
                  <a:rPr lang="en-US" altLang="zh-TW" b="1" u="sng" dirty="0" smtClean="0"/>
                  <a:t>Want</a:t>
                </a:r>
                <a:r>
                  <a:rPr lang="en-US" altLang="zh-TW" dirty="0"/>
                  <a:t>: Find a circuit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𝑖𝐴𝑡</m:t>
                        </m:r>
                      </m:sup>
                    </m:sSup>
                  </m:oMath>
                </a14:m>
                <a:r>
                  <a:rPr lang="en-US" altLang="zh-TW" dirty="0"/>
                  <a:t>, where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zh-TW" dirty="0"/>
              </a:p>
              <a:p>
                <a:r>
                  <a:rPr lang="en-US" altLang="zh-TW" b="1" u="sng" dirty="0"/>
                  <a:t>Given</a:t>
                </a:r>
                <a:r>
                  <a:rPr lang="en-US" altLang="zh-TW" dirty="0"/>
                  <a:t>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 circuits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=1, 2</m:t>
                    </m:r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US" altLang="zh-TW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81599"/>
              </a:xfrm>
              <a:blipFill>
                <a:blip r:embed="rId2"/>
                <a:stretch>
                  <a:fillRect l="-1043" t="-44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/>
              <p:cNvSpPr txBox="1"/>
              <p:nvPr/>
            </p:nvSpPr>
            <p:spPr>
              <a:xfrm>
                <a:off x="3492649" y="4142161"/>
                <a:ext cx="520670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altLang="zh-TW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den>
                              </m:f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M</m:t>
                          </m:r>
                        </m:sup>
                      </m:sSup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</a:rPr>
                        <m:t>𝒪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649" y="4142161"/>
                <a:ext cx="5206702" cy="9541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8699351" y="4357604"/>
            <a:ext cx="1705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Lie-Trotter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70260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334</Words>
  <Application>Microsoft Office PowerPoint</Application>
  <PresentationFormat>寬螢幕</PresentationFormat>
  <Paragraphs>89</Paragraphs>
  <Slides>14</Slides>
  <Notes>0</Notes>
  <HiddenSlides>9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新細明體</vt:lpstr>
      <vt:lpstr>Arial</vt:lpstr>
      <vt:lpstr>Calibri</vt:lpstr>
      <vt:lpstr>Calibri Light</vt:lpstr>
      <vt:lpstr>Cambria Math</vt:lpstr>
      <vt:lpstr>Office 佈景主題</vt:lpstr>
      <vt:lpstr>#32 Improved Hamiltonian Simulation</vt:lpstr>
      <vt:lpstr>Problem</vt:lpstr>
      <vt:lpstr>Our work</vt:lpstr>
      <vt:lpstr>Our work</vt:lpstr>
      <vt:lpstr>Next step</vt:lpstr>
      <vt:lpstr>Problem</vt:lpstr>
      <vt:lpstr>Problem</vt:lpstr>
      <vt:lpstr>Problem</vt:lpstr>
      <vt:lpstr>Problem</vt:lpstr>
      <vt:lpstr>Problem</vt:lpstr>
      <vt:lpstr>Problem</vt:lpstr>
      <vt:lpstr>Problem</vt:lpstr>
      <vt:lpstr>Problem</vt:lpstr>
      <vt:lpstr>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#32 Improved Hamiltonian Simulation</dc:title>
  <dc:creator>鍾皓宇</dc:creator>
  <cp:lastModifiedBy>鍾皓宇</cp:lastModifiedBy>
  <cp:revision>20</cp:revision>
  <dcterms:created xsi:type="dcterms:W3CDTF">2019-11-20T01:03:34Z</dcterms:created>
  <dcterms:modified xsi:type="dcterms:W3CDTF">2019-11-20T03:56:08Z</dcterms:modified>
</cp:coreProperties>
</file>