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8"/>
  </p:notesMasterIdLst>
  <p:handoutMasterIdLst>
    <p:handoutMasterId r:id="rId29"/>
  </p:handoutMasterIdLst>
  <p:sldIdLst>
    <p:sldId id="266" r:id="rId2"/>
    <p:sldId id="305" r:id="rId3"/>
    <p:sldId id="302" r:id="rId4"/>
    <p:sldId id="300" r:id="rId5"/>
    <p:sldId id="298" r:id="rId6"/>
    <p:sldId id="301" r:id="rId7"/>
    <p:sldId id="303" r:id="rId8"/>
    <p:sldId id="304" r:id="rId9"/>
    <p:sldId id="306" r:id="rId10"/>
    <p:sldId id="307" r:id="rId11"/>
    <p:sldId id="308" r:id="rId12"/>
    <p:sldId id="309" r:id="rId13"/>
    <p:sldId id="310" r:id="rId14"/>
    <p:sldId id="311" r:id="rId15"/>
    <p:sldId id="312" r:id="rId16"/>
    <p:sldId id="313" r:id="rId17"/>
    <p:sldId id="314" r:id="rId18"/>
    <p:sldId id="316" r:id="rId19"/>
    <p:sldId id="299" r:id="rId20"/>
    <p:sldId id="295" r:id="rId21"/>
    <p:sldId id="296" r:id="rId22"/>
    <p:sldId id="297" r:id="rId23"/>
    <p:sldId id="290" r:id="rId24"/>
    <p:sldId id="292" r:id="rId25"/>
    <p:sldId id="293" r:id="rId26"/>
    <p:sldId id="29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3">
          <p15:clr>
            <a:srgbClr val="A4A3A4"/>
          </p15:clr>
        </p15:guide>
        <p15:guide id="2" orient="horz" pos="4189">
          <p15:clr>
            <a:srgbClr val="A4A3A4"/>
          </p15:clr>
        </p15:guide>
        <p15:guide id="3" pos="211">
          <p15:clr>
            <a:srgbClr val="A4A3A4"/>
          </p15:clr>
        </p15:guide>
        <p15:guide id="4" pos="275">
          <p15:clr>
            <a:srgbClr val="A4A3A4"/>
          </p15:clr>
        </p15:guide>
        <p15:guide id="5" pos="5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66"/>
    <a:srgbClr val="7F1C7D"/>
    <a:srgbClr val="EE3E96"/>
    <a:srgbClr val="F389AF"/>
    <a:srgbClr val="008052"/>
    <a:srgbClr val="17AF4B"/>
    <a:srgbClr val="8CC63F"/>
    <a:srgbClr val="004877"/>
    <a:srgbClr val="00B2EF"/>
    <a:srgbClr val="83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81" autoAdjust="0"/>
  </p:normalViewPr>
  <p:slideViewPr>
    <p:cSldViewPr snapToGrid="0" showGuides="1">
      <p:cViewPr varScale="1">
        <p:scale>
          <a:sx n="63" d="100"/>
          <a:sy n="63" d="100"/>
        </p:scale>
        <p:origin x="206" y="58"/>
      </p:cViewPr>
      <p:guideLst>
        <p:guide orient="horz" pos="1223"/>
        <p:guide orient="horz" pos="4189"/>
        <p:guide pos="211"/>
        <p:guide pos="275"/>
        <p:guide pos="507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PNG"/><Relationship Id="rId1" Type="http://schemas.openxmlformats.org/officeDocument/2006/relationships/image" Target="../media/image44.PNG"/><Relationship Id="rId4" Type="http://schemas.openxmlformats.org/officeDocument/2006/relationships/image" Target="../media/image4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PNG"/><Relationship Id="rId1" Type="http://schemas.openxmlformats.org/officeDocument/2006/relationships/image" Target="../media/image44.PNG"/><Relationship Id="rId4" Type="http://schemas.openxmlformats.org/officeDocument/2006/relationships/image" Target="../media/image4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45391-0E7E-4A1B-BBAA-2E12300ED3A9}" type="doc">
      <dgm:prSet loTypeId="urn:microsoft.com/office/officeart/2011/layout/RadialPictureList#2" loCatId="picture" qsTypeId="urn:microsoft.com/office/officeart/2005/8/quickstyle/simple1" qsCatId="simple" csTypeId="urn:microsoft.com/office/officeart/2005/8/colors/accent1_2" csCatId="accent1" phldr="1"/>
      <dgm:spPr/>
      <dgm:t>
        <a:bodyPr/>
        <a:lstStyle/>
        <a:p>
          <a:endParaRPr lang="en-GB"/>
        </a:p>
      </dgm:t>
    </dgm:pt>
    <dgm:pt modelId="{C895CCC4-AC76-41F5-BA29-8CD7BB2312CF}">
      <dgm:prSet phldrT="[Text]"/>
      <dgm:spPr>
        <a:solidFill>
          <a:schemeClr val="bg2">
            <a:lumMod val="60000"/>
            <a:lumOff val="40000"/>
          </a:schemeClr>
        </a:solidFill>
      </dgm:spPr>
      <dgm:t>
        <a:bodyPr/>
        <a:lstStyle/>
        <a:p>
          <a:r>
            <a:rPr lang="en-GB" dirty="0" smtClean="0"/>
            <a:t>MQTT</a:t>
          </a:r>
          <a:endParaRPr lang="en-GB" dirty="0"/>
        </a:p>
      </dgm:t>
    </dgm:pt>
    <dgm:pt modelId="{8A8D2783-5EDE-4A51-9777-243ED581B33A}" type="parTrans" cxnId="{7E2C2A5F-CEC0-4465-987D-E9AB4810DEDC}">
      <dgm:prSet/>
      <dgm:spPr/>
      <dgm:t>
        <a:bodyPr/>
        <a:lstStyle/>
        <a:p>
          <a:endParaRPr lang="en-GB"/>
        </a:p>
      </dgm:t>
    </dgm:pt>
    <dgm:pt modelId="{3D24102B-C4D2-4AEB-9170-6BC7D411CD2F}" type="sibTrans" cxnId="{7E2C2A5F-CEC0-4465-987D-E9AB4810DEDC}">
      <dgm:prSet/>
      <dgm:spPr/>
      <dgm:t>
        <a:bodyPr/>
        <a:lstStyle/>
        <a:p>
          <a:endParaRPr lang="en-GB"/>
        </a:p>
      </dgm:t>
    </dgm:pt>
    <dgm:pt modelId="{294001A8-8F76-4CCA-9C65-4C11AA49ECCF}">
      <dgm:prSet phldrT="[Text]"/>
      <dgm:spPr/>
      <dgm:t>
        <a:bodyPr/>
        <a:lstStyle/>
        <a:p>
          <a:r>
            <a:rPr lang="en-GB" dirty="0" smtClean="0"/>
            <a:t>Open</a:t>
          </a:r>
          <a:endParaRPr lang="en-GB" dirty="0"/>
        </a:p>
      </dgm:t>
    </dgm:pt>
    <dgm:pt modelId="{E5D9E07E-5EB5-4E82-AFF9-A8B1AEEB0317}" type="parTrans" cxnId="{362F5F10-DCC9-42BF-90AE-D281B51E0810}">
      <dgm:prSet/>
      <dgm:spPr/>
      <dgm:t>
        <a:bodyPr/>
        <a:lstStyle/>
        <a:p>
          <a:endParaRPr lang="en-GB"/>
        </a:p>
      </dgm:t>
    </dgm:pt>
    <dgm:pt modelId="{7F8E019E-809A-4AC1-BC56-17F9034895B7}" type="sibTrans" cxnId="{362F5F10-DCC9-42BF-90AE-D281B51E0810}">
      <dgm:prSet/>
      <dgm:spPr/>
      <dgm:t>
        <a:bodyPr/>
        <a:lstStyle/>
        <a:p>
          <a:endParaRPr lang="en-GB"/>
        </a:p>
      </dgm:t>
    </dgm:pt>
    <dgm:pt modelId="{77BE922C-578B-47A3-9DA0-404432D9520B}">
      <dgm:prSet phldrT="[Text]"/>
      <dgm:spPr/>
      <dgm:t>
        <a:bodyPr/>
        <a:lstStyle/>
        <a:p>
          <a:r>
            <a:rPr lang="en-GB" dirty="0" smtClean="0"/>
            <a:t>Lean</a:t>
          </a:r>
          <a:endParaRPr lang="en-GB" dirty="0"/>
        </a:p>
      </dgm:t>
    </dgm:pt>
    <dgm:pt modelId="{6E0D38D5-A4CE-4DFD-816C-6CD007057659}" type="parTrans" cxnId="{55F44EA9-F7D8-4223-852F-100D855714DB}">
      <dgm:prSet/>
      <dgm:spPr/>
      <dgm:t>
        <a:bodyPr/>
        <a:lstStyle/>
        <a:p>
          <a:endParaRPr lang="en-GB"/>
        </a:p>
      </dgm:t>
    </dgm:pt>
    <dgm:pt modelId="{F5234B90-87DD-4990-8DA7-0F8CB92A1A48}" type="sibTrans" cxnId="{55F44EA9-F7D8-4223-852F-100D855714DB}">
      <dgm:prSet/>
      <dgm:spPr/>
      <dgm:t>
        <a:bodyPr/>
        <a:lstStyle/>
        <a:p>
          <a:endParaRPr lang="en-GB"/>
        </a:p>
      </dgm:t>
    </dgm:pt>
    <dgm:pt modelId="{A5CC418A-C138-4C05-A1BA-2B9608CA02F1}">
      <dgm:prSet phldrT="[Text]"/>
      <dgm:spPr/>
      <dgm:t>
        <a:bodyPr/>
        <a:lstStyle/>
        <a:p>
          <a:r>
            <a:rPr lang="en-GB" dirty="0" smtClean="0"/>
            <a:t>Simple</a:t>
          </a:r>
          <a:endParaRPr lang="en-GB" dirty="0"/>
        </a:p>
      </dgm:t>
    </dgm:pt>
    <dgm:pt modelId="{8C7BAB2C-165B-4B56-817F-4EE37B46206B}" type="parTrans" cxnId="{895D8615-9C87-447B-AD14-5C2AB965FB1B}">
      <dgm:prSet/>
      <dgm:spPr/>
      <dgm:t>
        <a:bodyPr/>
        <a:lstStyle/>
        <a:p>
          <a:endParaRPr lang="en-GB"/>
        </a:p>
      </dgm:t>
    </dgm:pt>
    <dgm:pt modelId="{323A14A6-F26D-4596-8196-04FFAF27F301}" type="sibTrans" cxnId="{895D8615-9C87-447B-AD14-5C2AB965FB1B}">
      <dgm:prSet/>
      <dgm:spPr/>
      <dgm:t>
        <a:bodyPr/>
        <a:lstStyle/>
        <a:p>
          <a:endParaRPr lang="en-GB"/>
        </a:p>
      </dgm:t>
    </dgm:pt>
    <dgm:pt modelId="{CB22B767-2F74-46D8-B620-356FCAA7425E}">
      <dgm:prSet phldrT="[Text]"/>
      <dgm:spPr/>
      <dgm:t>
        <a:bodyPr/>
        <a:lstStyle/>
        <a:p>
          <a:r>
            <a:rPr lang="en-GB" dirty="0" smtClean="0"/>
            <a:t>Reliable</a:t>
          </a:r>
          <a:endParaRPr lang="en-GB" dirty="0"/>
        </a:p>
      </dgm:t>
    </dgm:pt>
    <dgm:pt modelId="{38215C8D-2954-4903-9A19-154EB58B7AA8}" type="parTrans" cxnId="{79E40F8E-90E6-4DF6-9C8F-80E90A47DBFF}">
      <dgm:prSet/>
      <dgm:spPr/>
      <dgm:t>
        <a:bodyPr/>
        <a:lstStyle/>
        <a:p>
          <a:endParaRPr lang="en-GB"/>
        </a:p>
      </dgm:t>
    </dgm:pt>
    <dgm:pt modelId="{10158E26-791F-42A3-9E94-D356D51CBCE2}" type="sibTrans" cxnId="{79E40F8E-90E6-4DF6-9C8F-80E90A47DBFF}">
      <dgm:prSet/>
      <dgm:spPr/>
      <dgm:t>
        <a:bodyPr/>
        <a:lstStyle/>
        <a:p>
          <a:endParaRPr lang="en-GB"/>
        </a:p>
      </dgm:t>
    </dgm:pt>
    <dgm:pt modelId="{7D254C57-9170-480E-AF26-932EB2193D34}" type="pres">
      <dgm:prSet presAssocID="{B9845391-0E7E-4A1B-BBAA-2E12300ED3A9}" presName="Name0" presStyleCnt="0">
        <dgm:presLayoutVars>
          <dgm:chMax val="1"/>
          <dgm:chPref val="1"/>
          <dgm:dir/>
          <dgm:resizeHandles/>
        </dgm:presLayoutVars>
      </dgm:prSet>
      <dgm:spPr/>
      <dgm:t>
        <a:bodyPr/>
        <a:lstStyle/>
        <a:p>
          <a:endParaRPr lang="en-GB"/>
        </a:p>
      </dgm:t>
    </dgm:pt>
    <dgm:pt modelId="{68208739-4DAB-4A95-ABF9-61D5D80D9BD5}" type="pres">
      <dgm:prSet presAssocID="{C895CCC4-AC76-41F5-BA29-8CD7BB2312CF}" presName="Parent" presStyleLbl="node1" presStyleIdx="0" presStyleCnt="2" custLinFactNeighborX="1881" custLinFactNeighborY="2009">
        <dgm:presLayoutVars>
          <dgm:chMax val="4"/>
          <dgm:chPref val="3"/>
        </dgm:presLayoutVars>
      </dgm:prSet>
      <dgm:spPr/>
      <dgm:t>
        <a:bodyPr/>
        <a:lstStyle/>
        <a:p>
          <a:endParaRPr lang="en-GB"/>
        </a:p>
      </dgm:t>
    </dgm:pt>
    <dgm:pt modelId="{9BDE8021-DE87-4FDD-ABFC-D7188BDF975A}" type="pres">
      <dgm:prSet presAssocID="{294001A8-8F76-4CCA-9C65-4C11AA49ECCF}" presName="Accent" presStyleLbl="node1" presStyleIdx="1" presStyleCnt="2">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GB"/>
        </a:p>
      </dgm:t>
    </dgm:pt>
    <dgm:pt modelId="{5BCF1F83-879C-480A-9C42-8A4BB35A458F}" type="pres">
      <dgm:prSet presAssocID="{294001A8-8F76-4CCA-9C65-4C11AA49ECCF}" presName="Image1"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34ED0EE-A31D-4403-AEB8-A1624780FA9C}" type="pres">
      <dgm:prSet presAssocID="{294001A8-8F76-4CCA-9C65-4C11AA49ECCF}" presName="Child1" presStyleLbl="revTx" presStyleIdx="0" presStyleCnt="4">
        <dgm:presLayoutVars>
          <dgm:chMax val="0"/>
          <dgm:chPref val="0"/>
          <dgm:bulletEnabled val="1"/>
        </dgm:presLayoutVars>
      </dgm:prSet>
      <dgm:spPr/>
      <dgm:t>
        <a:bodyPr/>
        <a:lstStyle/>
        <a:p>
          <a:endParaRPr lang="en-GB"/>
        </a:p>
      </dgm:t>
    </dgm:pt>
    <dgm:pt modelId="{D14048CA-C476-4AD5-8D80-9ABB91622A19}" type="pres">
      <dgm:prSet presAssocID="{77BE922C-578B-47A3-9DA0-404432D9520B}" presName="Image2" presStyleCnt="0"/>
      <dgm:spPr/>
    </dgm:pt>
    <dgm:pt modelId="{2DB31AA6-87CB-4214-AC42-BAC8A8B4643F}" type="pres">
      <dgm:prSet presAssocID="{77BE922C-578B-47A3-9DA0-404432D9520B}" presName="Imag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solidFill>
            <a:schemeClr val="accent4"/>
          </a:solidFill>
        </a:ln>
      </dgm:spPr>
      <dgm:t>
        <a:bodyPr/>
        <a:lstStyle/>
        <a:p>
          <a:endParaRPr lang="en-GB"/>
        </a:p>
      </dgm:t>
    </dgm:pt>
    <dgm:pt modelId="{5CE51240-3D8E-4165-9B76-14AF3A3B668E}" type="pres">
      <dgm:prSet presAssocID="{77BE922C-578B-47A3-9DA0-404432D9520B}" presName="Child2" presStyleLbl="revTx" presStyleIdx="1" presStyleCnt="4">
        <dgm:presLayoutVars>
          <dgm:chMax val="0"/>
          <dgm:chPref val="0"/>
          <dgm:bulletEnabled val="1"/>
        </dgm:presLayoutVars>
      </dgm:prSet>
      <dgm:spPr/>
      <dgm:t>
        <a:bodyPr/>
        <a:lstStyle/>
        <a:p>
          <a:endParaRPr lang="en-GB"/>
        </a:p>
      </dgm:t>
    </dgm:pt>
    <dgm:pt modelId="{2852C3AA-8560-4981-A30B-6917691D9698}" type="pres">
      <dgm:prSet presAssocID="{A5CC418A-C138-4C05-A1BA-2B9608CA02F1}" presName="Image3" presStyleCnt="0"/>
      <dgm:spPr/>
    </dgm:pt>
    <dgm:pt modelId="{3C9D0755-0EDB-4DFD-B12F-AFF40BAFC62E}" type="pres">
      <dgm:prSet presAssocID="{A5CC418A-C138-4C05-A1BA-2B9608CA02F1}" presName="Imag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a:ln>
          <a:solidFill>
            <a:schemeClr val="accent4"/>
          </a:solidFill>
        </a:ln>
      </dgm:spPr>
      <dgm:t>
        <a:bodyPr/>
        <a:lstStyle/>
        <a:p>
          <a:endParaRPr lang="en-GB"/>
        </a:p>
      </dgm:t>
    </dgm:pt>
    <dgm:pt modelId="{45909307-F3DB-4555-90C9-EDDC7167724D}" type="pres">
      <dgm:prSet presAssocID="{A5CC418A-C138-4C05-A1BA-2B9608CA02F1}" presName="Child3" presStyleLbl="revTx" presStyleIdx="2" presStyleCnt="4">
        <dgm:presLayoutVars>
          <dgm:chMax val="0"/>
          <dgm:chPref val="0"/>
          <dgm:bulletEnabled val="1"/>
        </dgm:presLayoutVars>
      </dgm:prSet>
      <dgm:spPr/>
      <dgm:t>
        <a:bodyPr/>
        <a:lstStyle/>
        <a:p>
          <a:endParaRPr lang="en-GB"/>
        </a:p>
      </dgm:t>
    </dgm:pt>
    <dgm:pt modelId="{48B2081F-9B27-4B81-A042-4765A6789FE6}" type="pres">
      <dgm:prSet presAssocID="{CB22B767-2F74-46D8-B620-356FCAA7425E}" presName="Image4" presStyleCnt="0"/>
      <dgm:spPr/>
    </dgm:pt>
    <dgm:pt modelId="{D5002B3C-22D5-447E-9CB0-3B6571C7729B}" type="pres">
      <dgm:prSet presAssocID="{CB22B767-2F74-46D8-B620-356FCAA7425E}" presName="Image"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pt>
    <dgm:pt modelId="{55D40852-DD53-4510-B64D-A419CFFF015D}" type="pres">
      <dgm:prSet presAssocID="{CB22B767-2F74-46D8-B620-356FCAA7425E}" presName="Child4" presStyleLbl="revTx" presStyleIdx="3" presStyleCnt="4">
        <dgm:presLayoutVars>
          <dgm:chMax val="0"/>
          <dgm:chPref val="0"/>
          <dgm:bulletEnabled val="1"/>
        </dgm:presLayoutVars>
      </dgm:prSet>
      <dgm:spPr/>
      <dgm:t>
        <a:bodyPr/>
        <a:lstStyle/>
        <a:p>
          <a:endParaRPr lang="en-GB"/>
        </a:p>
      </dgm:t>
    </dgm:pt>
  </dgm:ptLst>
  <dgm:cxnLst>
    <dgm:cxn modelId="{FE6EF95B-516B-4802-BA27-D7AD151BC2FF}" type="presOf" srcId="{C895CCC4-AC76-41F5-BA29-8CD7BB2312CF}" destId="{68208739-4DAB-4A95-ABF9-61D5D80D9BD5}" srcOrd="0" destOrd="0" presId="urn:microsoft.com/office/officeart/2011/layout/RadialPictureList#2"/>
    <dgm:cxn modelId="{E1E55990-9B03-4FAA-A20B-041BCCB3E26B}" type="presOf" srcId="{294001A8-8F76-4CCA-9C65-4C11AA49ECCF}" destId="{934ED0EE-A31D-4403-AEB8-A1624780FA9C}" srcOrd="0" destOrd="0" presId="urn:microsoft.com/office/officeart/2011/layout/RadialPictureList#2"/>
    <dgm:cxn modelId="{AF851D71-0665-49F2-AEFB-8DA4F95F5295}" type="presOf" srcId="{CB22B767-2F74-46D8-B620-356FCAA7425E}" destId="{55D40852-DD53-4510-B64D-A419CFFF015D}" srcOrd="0" destOrd="0" presId="urn:microsoft.com/office/officeart/2011/layout/RadialPictureList#2"/>
    <dgm:cxn modelId="{895D8615-9C87-447B-AD14-5C2AB965FB1B}" srcId="{C895CCC4-AC76-41F5-BA29-8CD7BB2312CF}" destId="{A5CC418A-C138-4C05-A1BA-2B9608CA02F1}" srcOrd="2" destOrd="0" parTransId="{8C7BAB2C-165B-4B56-817F-4EE37B46206B}" sibTransId="{323A14A6-F26D-4596-8196-04FFAF27F301}"/>
    <dgm:cxn modelId="{79E40F8E-90E6-4DF6-9C8F-80E90A47DBFF}" srcId="{C895CCC4-AC76-41F5-BA29-8CD7BB2312CF}" destId="{CB22B767-2F74-46D8-B620-356FCAA7425E}" srcOrd="3" destOrd="0" parTransId="{38215C8D-2954-4903-9A19-154EB58B7AA8}" sibTransId="{10158E26-791F-42A3-9E94-D356D51CBCE2}"/>
    <dgm:cxn modelId="{55F44EA9-F7D8-4223-852F-100D855714DB}" srcId="{C895CCC4-AC76-41F5-BA29-8CD7BB2312CF}" destId="{77BE922C-578B-47A3-9DA0-404432D9520B}" srcOrd="1" destOrd="0" parTransId="{6E0D38D5-A4CE-4DFD-816C-6CD007057659}" sibTransId="{F5234B90-87DD-4990-8DA7-0F8CB92A1A48}"/>
    <dgm:cxn modelId="{1C628222-D153-47E6-9671-6B35DB7EA7AC}" type="presOf" srcId="{77BE922C-578B-47A3-9DA0-404432D9520B}" destId="{5CE51240-3D8E-4165-9B76-14AF3A3B668E}" srcOrd="0" destOrd="0" presId="urn:microsoft.com/office/officeart/2011/layout/RadialPictureList#2"/>
    <dgm:cxn modelId="{AD714D09-ADD3-4033-B1FC-2D5BF902F1A3}" type="presOf" srcId="{A5CC418A-C138-4C05-A1BA-2B9608CA02F1}" destId="{45909307-F3DB-4555-90C9-EDDC7167724D}" srcOrd="0" destOrd="0" presId="urn:microsoft.com/office/officeart/2011/layout/RadialPictureList#2"/>
    <dgm:cxn modelId="{7E2C2A5F-CEC0-4465-987D-E9AB4810DEDC}" srcId="{B9845391-0E7E-4A1B-BBAA-2E12300ED3A9}" destId="{C895CCC4-AC76-41F5-BA29-8CD7BB2312CF}" srcOrd="0" destOrd="0" parTransId="{8A8D2783-5EDE-4A51-9777-243ED581B33A}" sibTransId="{3D24102B-C4D2-4AEB-9170-6BC7D411CD2F}"/>
    <dgm:cxn modelId="{780CC3F4-6880-4DE0-99F2-73DCD71619AD}" type="presOf" srcId="{B9845391-0E7E-4A1B-BBAA-2E12300ED3A9}" destId="{7D254C57-9170-480E-AF26-932EB2193D34}" srcOrd="0" destOrd="0" presId="urn:microsoft.com/office/officeart/2011/layout/RadialPictureList#2"/>
    <dgm:cxn modelId="{362F5F10-DCC9-42BF-90AE-D281B51E0810}" srcId="{C895CCC4-AC76-41F5-BA29-8CD7BB2312CF}" destId="{294001A8-8F76-4CCA-9C65-4C11AA49ECCF}" srcOrd="0" destOrd="0" parTransId="{E5D9E07E-5EB5-4E82-AFF9-A8B1AEEB0317}" sibTransId="{7F8E019E-809A-4AC1-BC56-17F9034895B7}"/>
    <dgm:cxn modelId="{C30C989F-F627-4D24-9DE9-C2BAB2B28AF2}" type="presParOf" srcId="{7D254C57-9170-480E-AF26-932EB2193D34}" destId="{68208739-4DAB-4A95-ABF9-61D5D80D9BD5}" srcOrd="0" destOrd="0" presId="urn:microsoft.com/office/officeart/2011/layout/RadialPictureList#2"/>
    <dgm:cxn modelId="{6B298C9A-03B2-4103-A6CD-8D655236956C}" type="presParOf" srcId="{7D254C57-9170-480E-AF26-932EB2193D34}" destId="{9BDE8021-DE87-4FDD-ABFC-D7188BDF975A}" srcOrd="1" destOrd="0" presId="urn:microsoft.com/office/officeart/2011/layout/RadialPictureList#2"/>
    <dgm:cxn modelId="{03CB39F6-BBFB-41AC-8886-130D824093A6}" type="presParOf" srcId="{7D254C57-9170-480E-AF26-932EB2193D34}" destId="{5BCF1F83-879C-480A-9C42-8A4BB35A458F}" srcOrd="2" destOrd="0" presId="urn:microsoft.com/office/officeart/2011/layout/RadialPictureList#2"/>
    <dgm:cxn modelId="{E766DB1A-1CC7-4B7B-824F-24113ABC26EE}" type="presParOf" srcId="{7D254C57-9170-480E-AF26-932EB2193D34}" destId="{934ED0EE-A31D-4403-AEB8-A1624780FA9C}" srcOrd="3" destOrd="0" presId="urn:microsoft.com/office/officeart/2011/layout/RadialPictureList#2"/>
    <dgm:cxn modelId="{C9B1B248-0831-412B-B0B8-620B4B103515}" type="presParOf" srcId="{7D254C57-9170-480E-AF26-932EB2193D34}" destId="{D14048CA-C476-4AD5-8D80-9ABB91622A19}" srcOrd="4" destOrd="0" presId="urn:microsoft.com/office/officeart/2011/layout/RadialPictureList#2"/>
    <dgm:cxn modelId="{D99B2F41-86C1-46AD-A842-9F3FD722C0DF}" type="presParOf" srcId="{D14048CA-C476-4AD5-8D80-9ABB91622A19}" destId="{2DB31AA6-87CB-4214-AC42-BAC8A8B4643F}" srcOrd="0" destOrd="0" presId="urn:microsoft.com/office/officeart/2011/layout/RadialPictureList#2"/>
    <dgm:cxn modelId="{07B46774-E1F8-4BDB-B8A1-2FA9105F2C0F}" type="presParOf" srcId="{7D254C57-9170-480E-AF26-932EB2193D34}" destId="{5CE51240-3D8E-4165-9B76-14AF3A3B668E}" srcOrd="5" destOrd="0" presId="urn:microsoft.com/office/officeart/2011/layout/RadialPictureList#2"/>
    <dgm:cxn modelId="{73C05C1D-1566-41CB-ABB3-B07D8A7260F6}" type="presParOf" srcId="{7D254C57-9170-480E-AF26-932EB2193D34}" destId="{2852C3AA-8560-4981-A30B-6917691D9698}" srcOrd="6" destOrd="0" presId="urn:microsoft.com/office/officeart/2011/layout/RadialPictureList#2"/>
    <dgm:cxn modelId="{1D2C5736-D491-4A4C-9B66-F22088C2C67A}" type="presParOf" srcId="{2852C3AA-8560-4981-A30B-6917691D9698}" destId="{3C9D0755-0EDB-4DFD-B12F-AFF40BAFC62E}" srcOrd="0" destOrd="0" presId="urn:microsoft.com/office/officeart/2011/layout/RadialPictureList#2"/>
    <dgm:cxn modelId="{14A94950-4113-45F7-82B0-C17FE8C8D11A}" type="presParOf" srcId="{7D254C57-9170-480E-AF26-932EB2193D34}" destId="{45909307-F3DB-4555-90C9-EDDC7167724D}" srcOrd="7" destOrd="0" presId="urn:microsoft.com/office/officeart/2011/layout/RadialPictureList#2"/>
    <dgm:cxn modelId="{E9ED6706-8C7B-4731-9756-20ED21456ADB}" type="presParOf" srcId="{7D254C57-9170-480E-AF26-932EB2193D34}" destId="{48B2081F-9B27-4B81-A042-4765A6789FE6}" srcOrd="8" destOrd="0" presId="urn:microsoft.com/office/officeart/2011/layout/RadialPictureList#2"/>
    <dgm:cxn modelId="{0AECD83B-0588-4672-A5AB-E9434BAED028}" type="presParOf" srcId="{48B2081F-9B27-4B81-A042-4765A6789FE6}" destId="{D5002B3C-22D5-447E-9CB0-3B6571C7729B}" srcOrd="0" destOrd="0" presId="urn:microsoft.com/office/officeart/2011/layout/RadialPictureList#2"/>
    <dgm:cxn modelId="{BBDE0C0C-BAEB-46AB-A048-10BA65107D9E}" type="presParOf" srcId="{7D254C57-9170-480E-AF26-932EB2193D34}" destId="{55D40852-DD53-4510-B64D-A419CFFF015D}" srcOrd="9" destOrd="0" presId="urn:microsoft.com/office/officeart/2011/layout/RadialPicture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08739-4DAB-4A95-ABF9-61D5D80D9BD5}">
      <dsp:nvSpPr>
        <dsp:cNvPr id="0" name=""/>
        <dsp:cNvSpPr/>
      </dsp:nvSpPr>
      <dsp:spPr>
        <a:xfrm>
          <a:off x="1371491" y="1401619"/>
          <a:ext cx="2128192" cy="2128002"/>
        </a:xfrm>
        <a:prstGeom prst="ellipse">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GB" sz="3900" kern="1200" dirty="0" smtClean="0"/>
            <a:t>MQTT</a:t>
          </a:r>
          <a:endParaRPr lang="en-GB" sz="3900" kern="1200" dirty="0"/>
        </a:p>
      </dsp:txBody>
      <dsp:txXfrm>
        <a:off x="1683158" y="1713258"/>
        <a:ext cx="1504858" cy="1504724"/>
      </dsp:txXfrm>
    </dsp:sp>
    <dsp:sp modelId="{9BDE8021-DE87-4FDD-ABFC-D7188BDF975A}">
      <dsp:nvSpPr>
        <dsp:cNvPr id="0" name=""/>
        <dsp:cNvSpPr/>
      </dsp:nvSpPr>
      <dsp:spPr>
        <a:xfrm>
          <a:off x="234247" y="175510"/>
          <a:ext cx="4289501" cy="4471381"/>
        </a:xfrm>
        <a:prstGeom prst="blockArc">
          <a:avLst>
            <a:gd name="adj1" fmla="val 16509444"/>
            <a:gd name="adj2" fmla="val 5088054"/>
            <a:gd name="adj3" fmla="val 524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5BCF1F83-879C-480A-9C42-8A4BB35A458F}">
      <dsp:nvSpPr>
        <dsp:cNvPr id="0" name=""/>
        <dsp:cNvSpPr/>
      </dsp:nvSpPr>
      <dsp:spPr>
        <a:xfrm>
          <a:off x="2889802" y="0"/>
          <a:ext cx="1140326" cy="114008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4ED0EE-A31D-4403-AEB8-A1624780FA9C}">
      <dsp:nvSpPr>
        <dsp:cNvPr id="0" name=""/>
        <dsp:cNvSpPr/>
      </dsp:nvSpPr>
      <dsp:spPr>
        <a:xfrm>
          <a:off x="4116980" y="14585"/>
          <a:ext cx="1526475" cy="1103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l" defTabSz="1377950">
            <a:lnSpc>
              <a:spcPct val="90000"/>
            </a:lnSpc>
            <a:spcBef>
              <a:spcPct val="0"/>
            </a:spcBef>
            <a:spcAft>
              <a:spcPct val="10000"/>
            </a:spcAft>
          </a:pPr>
          <a:r>
            <a:rPr lang="en-GB" sz="3100" kern="1200" dirty="0" smtClean="0"/>
            <a:t>Open</a:t>
          </a:r>
          <a:endParaRPr lang="en-GB" sz="3100" kern="1200" dirty="0"/>
        </a:p>
      </dsp:txBody>
      <dsp:txXfrm>
        <a:off x="4116980" y="14585"/>
        <a:ext cx="1526475" cy="1103624"/>
      </dsp:txXfrm>
    </dsp:sp>
    <dsp:sp modelId="{2DB31AA6-87CB-4214-AC42-BAC8A8B4643F}">
      <dsp:nvSpPr>
        <dsp:cNvPr id="0" name=""/>
        <dsp:cNvSpPr/>
      </dsp:nvSpPr>
      <dsp:spPr>
        <a:xfrm>
          <a:off x="3732081" y="1061813"/>
          <a:ext cx="1140326" cy="11400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5CE51240-3D8E-4165-9B76-14AF3A3B668E}">
      <dsp:nvSpPr>
        <dsp:cNvPr id="0" name=""/>
        <dsp:cNvSpPr/>
      </dsp:nvSpPr>
      <dsp:spPr>
        <a:xfrm>
          <a:off x="4956136" y="1081746"/>
          <a:ext cx="1526475" cy="1103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l" defTabSz="1377950">
            <a:lnSpc>
              <a:spcPct val="90000"/>
            </a:lnSpc>
            <a:spcBef>
              <a:spcPct val="0"/>
            </a:spcBef>
            <a:spcAft>
              <a:spcPct val="10000"/>
            </a:spcAft>
          </a:pPr>
          <a:r>
            <a:rPr lang="en-GB" sz="3100" kern="1200" dirty="0" smtClean="0"/>
            <a:t>Lean</a:t>
          </a:r>
          <a:endParaRPr lang="en-GB" sz="3100" kern="1200" dirty="0"/>
        </a:p>
      </dsp:txBody>
      <dsp:txXfrm>
        <a:off x="4956136" y="1081746"/>
        <a:ext cx="1526475" cy="1103624"/>
      </dsp:txXfrm>
    </dsp:sp>
    <dsp:sp modelId="{3C9D0755-0EDB-4DFD-B12F-AFF40BAFC62E}">
      <dsp:nvSpPr>
        <dsp:cNvPr id="0" name=""/>
        <dsp:cNvSpPr/>
      </dsp:nvSpPr>
      <dsp:spPr>
        <a:xfrm>
          <a:off x="3727707" y="2622931"/>
          <a:ext cx="1140326" cy="114008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45909307-F3DB-4555-90C9-EDDC7167724D}">
      <dsp:nvSpPr>
        <dsp:cNvPr id="0" name=""/>
        <dsp:cNvSpPr/>
      </dsp:nvSpPr>
      <dsp:spPr>
        <a:xfrm>
          <a:off x="4956136" y="2641406"/>
          <a:ext cx="1526475" cy="1103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l" defTabSz="1377950">
            <a:lnSpc>
              <a:spcPct val="90000"/>
            </a:lnSpc>
            <a:spcBef>
              <a:spcPct val="0"/>
            </a:spcBef>
            <a:spcAft>
              <a:spcPct val="10000"/>
            </a:spcAft>
          </a:pPr>
          <a:r>
            <a:rPr lang="en-GB" sz="3100" kern="1200" dirty="0" smtClean="0"/>
            <a:t>Simple</a:t>
          </a:r>
          <a:endParaRPr lang="en-GB" sz="3100" kern="1200" dirty="0"/>
        </a:p>
      </dsp:txBody>
      <dsp:txXfrm>
        <a:off x="4956136" y="2641406"/>
        <a:ext cx="1526475" cy="1103624"/>
      </dsp:txXfrm>
    </dsp:sp>
    <dsp:sp modelId="{D5002B3C-22D5-447E-9CB0-3B6571C7729B}">
      <dsp:nvSpPr>
        <dsp:cNvPr id="0" name=""/>
        <dsp:cNvSpPr/>
      </dsp:nvSpPr>
      <dsp:spPr>
        <a:xfrm>
          <a:off x="2889802" y="3721694"/>
          <a:ext cx="1140326" cy="114008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D40852-DD53-4510-B64D-A419CFFF015D}">
      <dsp:nvSpPr>
        <dsp:cNvPr id="0" name=""/>
        <dsp:cNvSpPr/>
      </dsp:nvSpPr>
      <dsp:spPr>
        <a:xfrm>
          <a:off x="4116980" y="3745031"/>
          <a:ext cx="1526475" cy="1103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l" defTabSz="1377950">
            <a:lnSpc>
              <a:spcPct val="90000"/>
            </a:lnSpc>
            <a:spcBef>
              <a:spcPct val="0"/>
            </a:spcBef>
            <a:spcAft>
              <a:spcPct val="10000"/>
            </a:spcAft>
          </a:pPr>
          <a:r>
            <a:rPr lang="en-GB" sz="3100" kern="1200" dirty="0" smtClean="0"/>
            <a:t>Reliable</a:t>
          </a:r>
          <a:endParaRPr lang="en-GB" sz="3100" kern="1200" dirty="0"/>
        </a:p>
      </dsp:txBody>
      <dsp:txXfrm>
        <a:off x="4116980" y="3745031"/>
        <a:ext cx="1526475" cy="1103624"/>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2">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F9DCB2-7EB4-A94B-98D0-5CCBA28B3C30}" type="datetimeFigureOut">
              <a:rPr lang="en-US" smtClean="0"/>
              <a:pPr/>
              <a:t>2/26/2015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C166B7-455D-4C43-A1DA-AFABFA2CD87D}" type="slidenum">
              <a:rPr lang="en-US" smtClean="0"/>
              <a:pPr/>
              <a:t>‹#›</a:t>
            </a:fld>
            <a:endParaRPr lang="en-US"/>
          </a:p>
        </p:txBody>
      </p:sp>
    </p:spTree>
    <p:extLst>
      <p:ext uri="{BB962C8B-B14F-4D97-AF65-F5344CB8AC3E}">
        <p14:creationId xmlns:p14="http://schemas.microsoft.com/office/powerpoint/2010/main" val="266161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52016-8C25-174C-9B4D-4CBC4C7A8102}" type="datetimeFigureOut">
              <a:rPr lang="en-US" smtClean="0"/>
              <a:pPr/>
              <a:t>2/26/2015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35FA9F-7D3F-5741-9EE6-6623220EF666}" type="slidenum">
              <a:rPr lang="en-US" smtClean="0"/>
              <a:pPr/>
              <a:t>‹#›</a:t>
            </a:fld>
            <a:endParaRPr lang="en-US"/>
          </a:p>
        </p:txBody>
      </p:sp>
    </p:spTree>
    <p:extLst>
      <p:ext uri="{BB962C8B-B14F-4D97-AF65-F5344CB8AC3E}">
        <p14:creationId xmlns:p14="http://schemas.microsoft.com/office/powerpoint/2010/main" val="25987677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0</a:t>
            </a:fld>
            <a:endParaRPr lang="en-US"/>
          </a:p>
        </p:txBody>
      </p:sp>
    </p:spTree>
    <p:extLst>
      <p:ext uri="{BB962C8B-B14F-4D97-AF65-F5344CB8AC3E}">
        <p14:creationId xmlns:p14="http://schemas.microsoft.com/office/powerpoint/2010/main" val="225994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B81AF23-32B5-4B30-BD6E-808E59001AEF}" type="slidenum">
              <a:rPr lang="en-US" altLang="en-US" smtClean="0"/>
              <a:pPr/>
              <a:t>6</a:t>
            </a:fld>
            <a:endParaRPr lang="en-US" altLang="en-US"/>
          </a:p>
        </p:txBody>
      </p:sp>
    </p:spTree>
    <p:extLst>
      <p:ext uri="{BB962C8B-B14F-4D97-AF65-F5344CB8AC3E}">
        <p14:creationId xmlns:p14="http://schemas.microsoft.com/office/powerpoint/2010/main" val="153061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a:noFill/>
        </p:spPr>
        <p:txBody>
          <a:bodyPr/>
          <a:lstStyle/>
          <a:p>
            <a:endParaRPr lang="en-GB" altLang="en-US" dirty="0" smtClean="0"/>
          </a:p>
        </p:txBody>
      </p:sp>
      <p:sp>
        <p:nvSpPr>
          <p:cNvPr id="56324" name="Slide Number Placeholder 3"/>
          <p:cNvSpPr>
            <a:spLocks noGrp="1"/>
          </p:cNvSpPr>
          <p:nvPr>
            <p:ph type="sldNum" sz="quarter" idx="5"/>
          </p:nvPr>
        </p:nvSpPr>
        <p:spPr>
          <a:noFill/>
        </p:spPr>
        <p:txBody>
          <a:bodyPr/>
          <a:lstStyle>
            <a:lvl1pPr defTabSz="465138">
              <a:spcBef>
                <a:spcPct val="30000"/>
              </a:spcBef>
              <a:defRPr sz="1200">
                <a:solidFill>
                  <a:schemeClr val="tx1"/>
                </a:solidFill>
                <a:latin typeface="Calibri" panose="020F0502020204030204" pitchFamily="34" charset="0"/>
              </a:defRPr>
            </a:lvl1pPr>
            <a:lvl2pPr marL="757238" indent="-292100" defTabSz="465138">
              <a:spcBef>
                <a:spcPct val="30000"/>
              </a:spcBef>
              <a:defRPr sz="1200">
                <a:solidFill>
                  <a:schemeClr val="tx1"/>
                </a:solidFill>
                <a:latin typeface="Calibri" panose="020F0502020204030204" pitchFamily="34" charset="0"/>
              </a:defRPr>
            </a:lvl2pPr>
            <a:lvl3pPr marL="1165225" indent="-233363" defTabSz="465138">
              <a:spcBef>
                <a:spcPct val="30000"/>
              </a:spcBef>
              <a:defRPr sz="1200">
                <a:solidFill>
                  <a:schemeClr val="tx1"/>
                </a:solidFill>
                <a:latin typeface="Calibri" panose="020F0502020204030204" pitchFamily="34" charset="0"/>
              </a:defRPr>
            </a:lvl3pPr>
            <a:lvl4pPr marL="1630363" indent="-233363" defTabSz="465138">
              <a:spcBef>
                <a:spcPct val="30000"/>
              </a:spcBef>
              <a:defRPr sz="1200">
                <a:solidFill>
                  <a:schemeClr val="tx1"/>
                </a:solidFill>
                <a:latin typeface="Calibri" panose="020F0502020204030204" pitchFamily="34" charset="0"/>
              </a:defRPr>
            </a:lvl4pPr>
            <a:lvl5pPr marL="2097088" indent="-233363" defTabSz="465138">
              <a:spcBef>
                <a:spcPct val="30000"/>
              </a:spcBef>
              <a:defRPr sz="1200">
                <a:solidFill>
                  <a:schemeClr val="tx1"/>
                </a:solidFill>
                <a:latin typeface="Calibri" panose="020F0502020204030204" pitchFamily="34" charset="0"/>
              </a:defRPr>
            </a:lvl5pPr>
            <a:lvl6pPr marL="2554288" indent="-233363" defTabSz="465138" eaLnBrk="0" fontAlgn="base" hangingPunct="0">
              <a:spcBef>
                <a:spcPct val="30000"/>
              </a:spcBef>
              <a:spcAft>
                <a:spcPct val="0"/>
              </a:spcAft>
              <a:defRPr sz="1200">
                <a:solidFill>
                  <a:schemeClr val="tx1"/>
                </a:solidFill>
                <a:latin typeface="Calibri" panose="020F0502020204030204" pitchFamily="34" charset="0"/>
              </a:defRPr>
            </a:lvl6pPr>
            <a:lvl7pPr marL="3011488" indent="-233363" defTabSz="465138" eaLnBrk="0" fontAlgn="base" hangingPunct="0">
              <a:spcBef>
                <a:spcPct val="30000"/>
              </a:spcBef>
              <a:spcAft>
                <a:spcPct val="0"/>
              </a:spcAft>
              <a:defRPr sz="1200">
                <a:solidFill>
                  <a:schemeClr val="tx1"/>
                </a:solidFill>
                <a:latin typeface="Calibri" panose="020F0502020204030204" pitchFamily="34" charset="0"/>
              </a:defRPr>
            </a:lvl7pPr>
            <a:lvl8pPr marL="3468688" indent="-233363" defTabSz="465138" eaLnBrk="0" fontAlgn="base" hangingPunct="0">
              <a:spcBef>
                <a:spcPct val="30000"/>
              </a:spcBef>
              <a:spcAft>
                <a:spcPct val="0"/>
              </a:spcAft>
              <a:defRPr sz="1200">
                <a:solidFill>
                  <a:schemeClr val="tx1"/>
                </a:solidFill>
                <a:latin typeface="Calibri" panose="020F0502020204030204" pitchFamily="34" charset="0"/>
              </a:defRPr>
            </a:lvl8pPr>
            <a:lvl9pPr marL="3925888" indent="-233363" defTabSz="4651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2B85FF-06AC-4C5A-BD5F-8F2F5B86E212}" type="slidenum">
              <a:rPr lang="en-US" altLang="en-US" smtClean="0"/>
              <a:pPr>
                <a:spcBef>
                  <a:spcPct val="0"/>
                </a:spcBef>
              </a:pPr>
              <a:t>7</a:t>
            </a:fld>
            <a:endParaRPr lang="en-US" altLang="en-US" smtClean="0"/>
          </a:p>
        </p:txBody>
      </p:sp>
    </p:spTree>
    <p:extLst>
      <p:ext uri="{BB962C8B-B14F-4D97-AF65-F5344CB8AC3E}">
        <p14:creationId xmlns:p14="http://schemas.microsoft.com/office/powerpoint/2010/main" val="351228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sz="2000" baseline="-25000" dirty="0" smtClean="0"/>
              <a:t>Enterprise systems consist of many logical endpoints</a:t>
            </a:r>
          </a:p>
          <a:p>
            <a:pPr lvl="1">
              <a:buFont typeface="Arial" panose="020B0604020202020204" pitchFamily="34" charset="0"/>
              <a:buChar char="•"/>
            </a:pPr>
            <a:r>
              <a:rPr lang="en-GB" sz="2000" baseline="-25000" dirty="0" smtClean="0"/>
              <a:t>Off-the-shelf applications, services, packaged applications (SAP, Siebel etc.) Web applications, devices, appliances, custom built software and many more!</a:t>
            </a:r>
          </a:p>
          <a:p>
            <a:pPr marL="285750" indent="-285750">
              <a:buFont typeface="Arial" panose="020B0604020202020204" pitchFamily="34" charset="0"/>
              <a:buChar char="•"/>
            </a:pPr>
            <a:r>
              <a:rPr lang="en-GB" sz="2000" baseline="-25000" dirty="0" smtClean="0"/>
              <a:t>Endpoints expose a set of inputs and outputs, which comprise:</a:t>
            </a:r>
          </a:p>
          <a:p>
            <a:pPr lvl="1">
              <a:buFont typeface="Arial" panose="020B0604020202020204" pitchFamily="34" charset="0"/>
              <a:buChar char="•"/>
            </a:pPr>
            <a:r>
              <a:rPr lang="en-GB" sz="2000" baseline="-25000" dirty="0" smtClean="0"/>
              <a:t>Protocols such as MQ, TCP/IP, database, HTTP, files, FTP, SMTP, POP3. Formats like (C/COBOL), XML, industry (SWIFT, EDI, HL7), user-defined</a:t>
            </a:r>
          </a:p>
          <a:p>
            <a:pPr marL="285750" indent="-285750">
              <a:buFont typeface="Arial" panose="020B0604020202020204" pitchFamily="34" charset="0"/>
              <a:buChar char="•"/>
            </a:pPr>
            <a:r>
              <a:rPr lang="en-GB" sz="2000" baseline="-25000" dirty="0" smtClean="0"/>
              <a:t>Point-to-point connections quickly deteriorate into spaghetti</a:t>
            </a:r>
          </a:p>
          <a:p>
            <a:pPr lvl="1">
              <a:buFont typeface="Arial" panose="020B0604020202020204" pitchFamily="34" charset="0"/>
              <a:buChar char="•"/>
            </a:pPr>
            <a:r>
              <a:rPr lang="en-GB" sz="2000" baseline="-25000" dirty="0" smtClean="0"/>
              <a:t>Inflexible architecture which is expensive to maintain and resistant to change</a:t>
            </a:r>
          </a:p>
          <a:p>
            <a:pPr lvl="1">
              <a:buFont typeface="Arial" panose="020B0604020202020204" pitchFamily="34" charset="0"/>
              <a:buChar char="•"/>
            </a:pPr>
            <a:endParaRPr lang="en-GB" sz="2000" baseline="-25000" dirty="0" smtClean="0"/>
          </a:p>
          <a:p>
            <a:pPr marL="457200" lvl="1" indent="0">
              <a:buNone/>
            </a:pPr>
            <a:endParaRPr lang="en-GB" sz="2000" baseline="-25000" dirty="0" smtClean="0"/>
          </a:p>
          <a:p>
            <a:pPr marL="285750" indent="-285750">
              <a:buFont typeface="Arial" panose="020B0604020202020204" pitchFamily="34" charset="0"/>
              <a:buChar char="•"/>
            </a:pPr>
            <a:r>
              <a:rPr lang="en-GB" sz="2000" baseline="-25000" dirty="0" smtClean="0"/>
              <a:t>IBM Integration Bus connects these endpoints in meaningful ways</a:t>
            </a:r>
          </a:p>
          <a:p>
            <a:pPr lvl="1">
              <a:buFont typeface="Arial" panose="020B0604020202020204" pitchFamily="34" charset="0"/>
              <a:buChar char="•"/>
            </a:pPr>
            <a:r>
              <a:rPr lang="en-GB" sz="2000" baseline="-25000" dirty="0" smtClean="0"/>
              <a:t>Avoids rewrites in response to new integration requirements</a:t>
            </a:r>
          </a:p>
          <a:p>
            <a:pPr lvl="1">
              <a:buFont typeface="Arial" panose="020B0604020202020204" pitchFamily="34" charset="0"/>
              <a:buChar char="•"/>
            </a:pPr>
            <a:r>
              <a:rPr lang="en-GB" sz="2000" baseline="-25000" dirty="0" smtClean="0"/>
              <a:t>Simplifies maintenance by reducing expensive coupling </a:t>
            </a:r>
          </a:p>
          <a:p>
            <a:pPr lvl="1">
              <a:buFont typeface="Arial" panose="020B0604020202020204" pitchFamily="34" charset="0"/>
              <a:buChar char="•"/>
            </a:pPr>
            <a:r>
              <a:rPr lang="en-GB" sz="2000" baseline="-25000" dirty="0" smtClean="0"/>
              <a:t>Flexibility adding anonymity between producers and consumers of data</a:t>
            </a:r>
          </a:p>
          <a:p>
            <a:pPr lvl="1">
              <a:buFont typeface="Arial" panose="020B0604020202020204" pitchFamily="34" charset="0"/>
              <a:buChar char="•"/>
            </a:pPr>
            <a:r>
              <a:rPr lang="en-GB" sz="2000" baseline="-25000" dirty="0" smtClean="0"/>
              <a:t>Adds insight into applications and business value they bring</a:t>
            </a:r>
          </a:p>
          <a:p>
            <a:endParaRPr lang="en-GB" dirty="0"/>
          </a:p>
        </p:txBody>
      </p:sp>
      <p:sp>
        <p:nvSpPr>
          <p:cNvPr id="4" name="Slide Number Placeholder 3"/>
          <p:cNvSpPr>
            <a:spLocks noGrp="1"/>
          </p:cNvSpPr>
          <p:nvPr>
            <p:ph type="sldNum" sz="quarter" idx="10"/>
          </p:nvPr>
        </p:nvSpPr>
        <p:spPr/>
        <p:txBody>
          <a:bodyPr/>
          <a:lstStyle/>
          <a:p>
            <a:pPr>
              <a:defRPr/>
            </a:pPr>
            <a:fld id="{D4EBF016-930A-4983-9F4F-61A5B33A5E00}"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340122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2"/>
          <p:cNvSpPr>
            <a:spLocks noGrp="1" noRot="1" noChangeAspect="1" noChangeArrowheads="1" noTextEdit="1"/>
          </p:cNvSpPr>
          <p:nvPr>
            <p:ph type="sldImg"/>
          </p:nvPr>
        </p:nvSpPr>
        <p:spPr bwMode="auto">
          <a:xfrm>
            <a:off x="1141413"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p>
            <a:pPr defTabSz="914400" eaLnBrk="1" hangingPunct="1"/>
            <a:endParaRPr lang="en-US" smtClean="0">
              <a:ea typeface="ＭＳ Ｐゴシック" pitchFamily="34" charset="-128"/>
              <a:cs typeface="Arial" pitchFamily="34" charset="0"/>
            </a:endParaRPr>
          </a:p>
        </p:txBody>
      </p:sp>
      <p:sp>
        <p:nvSpPr>
          <p:cNvPr id="2" name="Date Placeholder 1"/>
          <p:cNvSpPr>
            <a:spLocks noGrp="1"/>
          </p:cNvSpPr>
          <p:nvPr>
            <p:ph type="dt" idx="10"/>
          </p:nvPr>
        </p:nvSpPr>
        <p:spPr/>
        <p:txBody>
          <a:bodyPr/>
          <a:lstStyle/>
          <a:p>
            <a:fld id="{4DD8B0A3-B951-4881-B14B-A91BFDA66239}" type="datetime1">
              <a:rPr lang="en-US" smtClean="0"/>
              <a:t>2/26/2015</a:t>
            </a:fld>
            <a:endParaRPr lang="en-US"/>
          </a:p>
        </p:txBody>
      </p:sp>
      <p:sp>
        <p:nvSpPr>
          <p:cNvPr id="3" name="Slide Number Placeholder 2"/>
          <p:cNvSpPr>
            <a:spLocks noGrp="1"/>
          </p:cNvSpPr>
          <p:nvPr>
            <p:ph type="sldNum" sz="quarter" idx="11"/>
          </p:nvPr>
        </p:nvSpPr>
        <p:spPr/>
        <p:txBody>
          <a:bodyPr/>
          <a:lstStyle/>
          <a:p>
            <a:fld id="{D48BB168-ED10-4DBC-B4FF-62A202D74FC9}" type="slidenum">
              <a:rPr lang="en-US" smtClean="0"/>
              <a:t>18</a:t>
            </a:fld>
            <a:endParaRPr lang="en-US"/>
          </a:p>
        </p:txBody>
      </p:sp>
    </p:spTree>
    <p:extLst>
      <p:ext uri="{BB962C8B-B14F-4D97-AF65-F5344CB8AC3E}">
        <p14:creationId xmlns:p14="http://schemas.microsoft.com/office/powerpoint/2010/main" val="79561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a:t>
            </a:r>
            <a:r>
              <a:rPr lang="en-US" baseline="0" dirty="0" smtClean="0"/>
              <a:t> MessageSight is designed to bring bi-directionally interactive and secure messaging to mobile applications and devices while maintaining a simple to deploy proven IBM appliance form factor.</a:t>
            </a:r>
          </a:p>
          <a:p>
            <a:endParaRPr lang="en-US" baseline="0" dirty="0" smtClean="0"/>
          </a:p>
          <a:p>
            <a:r>
              <a:rPr lang="en-US" baseline="0" dirty="0" smtClean="0"/>
              <a:t>One of the most important aspects of the IBM appliance form factor is its ability to be operated in the data center with the same low operational skill level as required to operate routers and other network gear. Acquisition cost is only a small portion of a product’s TCO and IBM appliances are specifically designed to save you money in the most costly area of the IT product lifecycle: Ongoing </a:t>
            </a:r>
            <a:r>
              <a:rPr lang="en-US" baseline="0" dirty="0" err="1" smtClean="0"/>
              <a:t>OpEx</a:t>
            </a:r>
            <a:r>
              <a:rPr lang="en-US" baseline="0" dirty="0" smtClean="0"/>
              <a:t> costs.</a:t>
            </a:r>
          </a:p>
          <a:p>
            <a:endParaRPr lang="en-US" baseline="0" dirty="0" smtClean="0"/>
          </a:p>
          <a:p>
            <a:r>
              <a:rPr lang="en-US" baseline="0" dirty="0" smtClean="0"/>
              <a:t>Data from IBM customers shows that IBM appliances can be 7X+ less expensive to operate in the data center than alternative solutions that are software on servers.</a:t>
            </a:r>
            <a:endParaRPr lang="en-US" dirty="0"/>
          </a:p>
        </p:txBody>
      </p:sp>
      <p:sp>
        <p:nvSpPr>
          <p:cNvPr id="4" name="Slide Number Placeholder 3"/>
          <p:cNvSpPr>
            <a:spLocks noGrp="1"/>
          </p:cNvSpPr>
          <p:nvPr>
            <p:ph type="sldNum" sz="quarter" idx="10"/>
          </p:nvPr>
        </p:nvSpPr>
        <p:spPr/>
        <p:txBody>
          <a:bodyPr/>
          <a:lstStyle/>
          <a:p>
            <a:pPr>
              <a:defRPr/>
            </a:pPr>
            <a:fld id="{21D05245-8D5B-43A0-B4AB-D584BAB54017}" type="slidenum">
              <a:rPr lang="en-US" smtClean="0"/>
              <a:pPr>
                <a:defRPr/>
              </a:pPr>
              <a:t>23</a:t>
            </a:fld>
            <a:endParaRPr lang="en-US"/>
          </a:p>
        </p:txBody>
      </p:sp>
    </p:spTree>
    <p:extLst>
      <p:ext uri="{BB962C8B-B14F-4D97-AF65-F5344CB8AC3E}">
        <p14:creationId xmlns:p14="http://schemas.microsoft.com/office/powerpoint/2010/main" val="203957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n-GB" sz="800" b="1" u="sng" smtClean="0"/>
              <a:t>Banking</a:t>
            </a:r>
          </a:p>
          <a:p>
            <a:pPr>
              <a:lnSpc>
                <a:spcPct val="80000"/>
              </a:lnSpc>
            </a:pPr>
            <a:r>
              <a:rPr lang="en-GB" sz="800" b="1" smtClean="0"/>
              <a:t>Monetize:  Cash replacement solutions like Smart Cards, NFC enabled mobile wallets - </a:t>
            </a:r>
            <a:r>
              <a:rPr lang="en-GB" sz="800" smtClean="0"/>
              <a:t>used for mobile money, mobile payments facilitating cash less transactions.  </a:t>
            </a:r>
            <a:r>
              <a:rPr lang="en-GB" sz="800" b="1" smtClean="0"/>
              <a:t>Mobile Banking - </a:t>
            </a:r>
            <a:r>
              <a:rPr lang="en-GB" sz="800" smtClean="0"/>
              <a:t>core banking transactions done using the mobile phone. </a:t>
            </a:r>
          </a:p>
          <a:p>
            <a:pPr>
              <a:lnSpc>
                <a:spcPct val="80000"/>
              </a:lnSpc>
            </a:pPr>
            <a:r>
              <a:rPr lang="en-GB" sz="800" b="1" smtClean="0"/>
              <a:t>Optimize: Optimized Cash Management - </a:t>
            </a:r>
            <a:r>
              <a:rPr lang="en-GB" sz="800" smtClean="0"/>
              <a:t>Channel Integration and analytics helping intelligent prediction of cash required at different channels like ATMs, Branches and bank's liquidity requirements.</a:t>
            </a:r>
          </a:p>
          <a:p>
            <a:pPr>
              <a:lnSpc>
                <a:spcPct val="80000"/>
              </a:lnSpc>
            </a:pPr>
            <a:r>
              <a:rPr lang="en-GB" sz="800" b="1" smtClean="0"/>
              <a:t>Extend: Financial Inclusion by Banking the un-banked - </a:t>
            </a:r>
            <a:r>
              <a:rPr lang="en-GB" sz="800" smtClean="0"/>
              <a:t>Using hand-held or mobile devices to extend banking services to remote areas. Capturing bio-metrics as a means to identify individual in cases where required documents cannot be obtained for any reason.</a:t>
            </a:r>
          </a:p>
          <a:p>
            <a:pPr>
              <a:lnSpc>
                <a:spcPct val="80000"/>
              </a:lnSpc>
            </a:pPr>
            <a:r>
              <a:rPr lang="en-GB" sz="800" b="1" smtClean="0"/>
              <a:t>Smarter Subsidies </a:t>
            </a:r>
            <a:r>
              <a:rPr lang="en-GB" sz="800" smtClean="0"/>
              <a:t>- Smart cards for those who get Government subsidies, which can be auto-remitted with the amount and can be used at PoS. </a:t>
            </a:r>
          </a:p>
          <a:p>
            <a:pPr>
              <a:lnSpc>
                <a:spcPct val="80000"/>
              </a:lnSpc>
            </a:pPr>
            <a:r>
              <a:rPr lang="en-GB" sz="800" b="1" smtClean="0"/>
              <a:t>Control: Remote Management of ATMs </a:t>
            </a:r>
            <a:r>
              <a:rPr lang="en-GB" sz="800" smtClean="0"/>
              <a:t>- remote management including monitoring of cameras, battery banks, lighting systems, air-conditioners, door lock systems and generate real-time actionable information such as customer footprint patterns at an ATM.  Can also generate alerts about the smoke, power outages, changes in room temperature, lighting etc. </a:t>
            </a:r>
            <a:r>
              <a:rPr lang="en-GB" sz="800" b="1" smtClean="0"/>
              <a:t>Fraud prevention using dynamic authorization/ card blocking - </a:t>
            </a:r>
            <a:r>
              <a:rPr lang="en-GB" sz="800" smtClean="0"/>
              <a:t>detecting a fraud condition when transactions happen at self service channels like ATM's and PoS based on some rules, sending a push notification on the phone seeking approval for the transaction and blocking the card in case of a denial.</a:t>
            </a:r>
          </a:p>
          <a:p>
            <a:pPr>
              <a:lnSpc>
                <a:spcPct val="80000"/>
              </a:lnSpc>
            </a:pPr>
            <a:endParaRPr lang="en-GB" sz="800" smtClean="0"/>
          </a:p>
          <a:p>
            <a:pPr>
              <a:lnSpc>
                <a:spcPct val="80000"/>
              </a:lnSpc>
            </a:pPr>
            <a:r>
              <a:rPr lang="en-GB" sz="800" b="1" u="sng" smtClean="0"/>
              <a:t>Automotive</a:t>
            </a:r>
          </a:p>
          <a:p>
            <a:pPr>
              <a:lnSpc>
                <a:spcPct val="80000"/>
              </a:lnSpc>
            </a:pPr>
            <a:r>
              <a:rPr lang="en-GB" sz="800" smtClean="0"/>
              <a:t>Monetize: </a:t>
            </a:r>
            <a:r>
              <a:rPr lang="en-GB" sz="800" b="1" smtClean="0"/>
              <a:t>pay-per-drive renta</a:t>
            </a:r>
            <a:r>
              <a:rPr lang="en-GB" sz="800" smtClean="0"/>
              <a:t>l:  The average car is used for 1 hr a day, enjoy the convenience of automatically paying for only the time you need to use a car.</a:t>
            </a:r>
          </a:p>
          <a:p>
            <a:pPr>
              <a:lnSpc>
                <a:spcPct val="80000"/>
              </a:lnSpc>
            </a:pPr>
            <a:r>
              <a:rPr lang="en-GB" sz="800" smtClean="0"/>
              <a:t>Optimize: </a:t>
            </a:r>
            <a:r>
              <a:rPr lang="en-GB" sz="800" b="1" smtClean="0"/>
              <a:t>Component predictive replacement</a:t>
            </a:r>
            <a:r>
              <a:rPr lang="en-GB" sz="800" smtClean="0"/>
              <a:t>: Recognise changes in vehicle behaviour and identify components before they fail. Saving money and keeping vehicles on the road for longer.</a:t>
            </a:r>
          </a:p>
          <a:p>
            <a:pPr>
              <a:lnSpc>
                <a:spcPct val="80000"/>
              </a:lnSpc>
            </a:pPr>
            <a:r>
              <a:rPr lang="en-GB" sz="800" smtClean="0"/>
              <a:t>Optimize: </a:t>
            </a:r>
            <a:r>
              <a:rPr lang="en-GB" sz="800" b="1" smtClean="0"/>
              <a:t>Fleet Management:</a:t>
            </a:r>
            <a:r>
              <a:rPr lang="en-GB" sz="800" smtClean="0"/>
              <a:t> Understand vehicle and driver performance to improve operating efficiency and reduce costs.</a:t>
            </a:r>
          </a:p>
          <a:p>
            <a:pPr>
              <a:lnSpc>
                <a:spcPct val="80000"/>
              </a:lnSpc>
            </a:pPr>
            <a:r>
              <a:rPr lang="en-GB" sz="800" smtClean="0"/>
              <a:t>Extend </a:t>
            </a:r>
            <a:r>
              <a:rPr lang="en-GB" sz="800" b="1" smtClean="0"/>
              <a:t>Highly Automated Driving:</a:t>
            </a:r>
            <a:r>
              <a:rPr lang="en-GB" sz="800" smtClean="0"/>
              <a:t> Provide a safer and enhanced driving experience by making the vehicle aware of itself and the surrounding environment. </a:t>
            </a:r>
          </a:p>
          <a:p>
            <a:pPr>
              <a:lnSpc>
                <a:spcPct val="80000"/>
              </a:lnSpc>
            </a:pPr>
            <a:r>
              <a:rPr lang="en-GB" sz="800" smtClean="0"/>
              <a:t>Control: </a:t>
            </a:r>
            <a:r>
              <a:rPr lang="en-GB" sz="800" b="1" smtClean="0"/>
              <a:t>Remote Drive-train optimization</a:t>
            </a:r>
            <a:r>
              <a:rPr lang="en-GB" sz="800" smtClean="0"/>
              <a:t>: Adjust a hybrid vehicle's balance of battery and petrol power for optimum efficiency ahead of time, by understanding the road ahead and environmental conditions.</a:t>
            </a:r>
          </a:p>
          <a:p>
            <a:pPr>
              <a:lnSpc>
                <a:spcPct val="80000"/>
              </a:lnSpc>
            </a:pPr>
            <a:endParaRPr lang="en-GB" sz="800" smtClean="0"/>
          </a:p>
          <a:p>
            <a:pPr>
              <a:lnSpc>
                <a:spcPct val="80000"/>
              </a:lnSpc>
            </a:pPr>
            <a:r>
              <a:rPr lang="en-GB" sz="800" b="1" u="sng" smtClean="0"/>
              <a:t>Transport</a:t>
            </a:r>
          </a:p>
          <a:p>
            <a:pPr>
              <a:lnSpc>
                <a:spcPct val="80000"/>
              </a:lnSpc>
            </a:pPr>
            <a:r>
              <a:rPr lang="en-GB" sz="800" smtClean="0"/>
              <a:t>Extend:  </a:t>
            </a:r>
            <a:r>
              <a:rPr lang="en-GB" sz="800" b="1" smtClean="0"/>
              <a:t>Mobility Services</a:t>
            </a:r>
            <a:r>
              <a:rPr lang="en-GB" sz="800" smtClean="0"/>
              <a:t>: Seamlessly get from A to B using multiple modes of transportation, including public transport, bicycles, and car sharing.</a:t>
            </a:r>
          </a:p>
          <a:p>
            <a:pPr>
              <a:lnSpc>
                <a:spcPct val="80000"/>
              </a:lnSpc>
            </a:pPr>
            <a:endParaRPr lang="en-GB" sz="800" b="1" u="sng" smtClean="0"/>
          </a:p>
          <a:p>
            <a:pPr>
              <a:lnSpc>
                <a:spcPct val="80000"/>
              </a:lnSpc>
            </a:pPr>
            <a:r>
              <a:rPr lang="en-GB" sz="800" b="1" u="sng" smtClean="0"/>
              <a:t>Insurance</a:t>
            </a:r>
            <a:endParaRPr lang="en-GB" sz="800" smtClean="0"/>
          </a:p>
          <a:p>
            <a:pPr>
              <a:lnSpc>
                <a:spcPct val="80000"/>
              </a:lnSpc>
            </a:pPr>
            <a:r>
              <a:rPr lang="en-GB" sz="800" smtClean="0"/>
              <a:t>Monetize: </a:t>
            </a:r>
            <a:r>
              <a:rPr lang="en-GB" sz="800" b="1" smtClean="0"/>
              <a:t>Usage Based Insurance:</a:t>
            </a:r>
            <a:r>
              <a:rPr lang="en-GB" sz="800" smtClean="0"/>
              <a:t>  Personalised Insurance based on what, where, when and how someone drives, allowing individual premiums to match an individual's risk. </a:t>
            </a:r>
          </a:p>
          <a:p>
            <a:pPr>
              <a:lnSpc>
                <a:spcPct val="80000"/>
              </a:lnSpc>
            </a:pPr>
            <a:endParaRPr lang="en-GB" sz="800" b="1" u="sng" smtClean="0"/>
          </a:p>
          <a:p>
            <a:pPr>
              <a:lnSpc>
                <a:spcPct val="80000"/>
              </a:lnSpc>
            </a:pPr>
            <a:r>
              <a:rPr lang="en-GB" sz="800" b="1" u="sng" smtClean="0"/>
              <a:t>E&amp;U</a:t>
            </a:r>
          </a:p>
          <a:p>
            <a:pPr>
              <a:lnSpc>
                <a:spcPct val="80000"/>
              </a:lnSpc>
            </a:pPr>
            <a:r>
              <a:rPr lang="en-GB" sz="800" smtClean="0"/>
              <a:t>Monetize:</a:t>
            </a:r>
            <a:r>
              <a:rPr lang="en-GB" sz="800" b="1" smtClean="0"/>
              <a:t> Pay-per-use-energy:</a:t>
            </a:r>
            <a:r>
              <a:rPr lang="en-GB" sz="800" smtClean="0"/>
              <a:t> Allow energy retailers to provide their customers with the ability to pre-purchase electricity and to use it how and when they choose.</a:t>
            </a:r>
          </a:p>
          <a:p>
            <a:pPr>
              <a:lnSpc>
                <a:spcPct val="80000"/>
              </a:lnSpc>
            </a:pPr>
            <a:r>
              <a:rPr lang="en-GB" sz="800" smtClean="0"/>
              <a:t>Optimize: </a:t>
            </a:r>
            <a:r>
              <a:rPr lang="en-GB" sz="800" b="1" smtClean="0"/>
              <a:t>Delay non essential usage during peak load:</a:t>
            </a:r>
            <a:r>
              <a:rPr lang="en-GB" sz="800" smtClean="0"/>
              <a:t> Utility companies can manage their load demand by controlling supply to no essential requests.</a:t>
            </a:r>
          </a:p>
          <a:p>
            <a:pPr>
              <a:lnSpc>
                <a:spcPct val="80000"/>
              </a:lnSpc>
            </a:pPr>
            <a:r>
              <a:rPr lang="en-GB" sz="800" smtClean="0"/>
              <a:t>Extend: </a:t>
            </a:r>
            <a:r>
              <a:rPr lang="en-GB" sz="800" b="1" smtClean="0"/>
              <a:t>Smart House Services:</a:t>
            </a:r>
            <a:r>
              <a:rPr lang="en-GB" sz="800" smtClean="0"/>
              <a:t> Home owners want the opportunity to have energy efficiency with the combination of controllable appliances and real-time access to energy usage data.</a:t>
            </a:r>
          </a:p>
          <a:p>
            <a:pPr>
              <a:lnSpc>
                <a:spcPct val="80000"/>
              </a:lnSpc>
            </a:pPr>
            <a:r>
              <a:rPr lang="en-GB" sz="800" smtClean="0"/>
              <a:t>Control: </a:t>
            </a:r>
            <a:r>
              <a:rPr lang="en-GB" sz="800" b="1" smtClean="0"/>
              <a:t>Remotely control consumer devices:</a:t>
            </a:r>
            <a:r>
              <a:rPr lang="en-GB" sz="800" smtClean="0"/>
              <a:t> Home owners have the ability to monitor their appliances and change their status remotely.</a:t>
            </a:r>
          </a:p>
          <a:p>
            <a:pPr>
              <a:lnSpc>
                <a:spcPct val="80000"/>
              </a:lnSpc>
            </a:pPr>
            <a:r>
              <a:rPr lang="en-GB" sz="800" smtClean="0"/>
              <a:t/>
            </a:r>
            <a:br>
              <a:rPr lang="en-GB" sz="800" smtClean="0"/>
            </a:br>
            <a:r>
              <a:rPr lang="en-GB" sz="800" b="1" u="sng" smtClean="0"/>
              <a:t>Retail</a:t>
            </a:r>
          </a:p>
          <a:p>
            <a:pPr>
              <a:lnSpc>
                <a:spcPct val="80000"/>
              </a:lnSpc>
            </a:pPr>
            <a:r>
              <a:rPr lang="en-GB" sz="800" b="1" smtClean="0"/>
              <a:t>RFID enabled loyalty cards</a:t>
            </a:r>
            <a:r>
              <a:rPr lang="en-GB" sz="800" smtClean="0"/>
              <a:t>.  Enables cards to be detected without taking them out of the your bag/wallet, customer can collect points in store, in a restaurant etc. with out having to swipe it.  Points are automatically added to loyalty account on payment.  Allows retailer to know customer is in store and can react appropriately.</a:t>
            </a:r>
          </a:p>
          <a:p>
            <a:pPr>
              <a:lnSpc>
                <a:spcPct val="80000"/>
              </a:lnSpc>
            </a:pPr>
            <a:r>
              <a:rPr lang="en-GB" sz="800" b="1" smtClean="0"/>
              <a:t>Delivery optimization </a:t>
            </a:r>
            <a:r>
              <a:rPr lang="en-GB" sz="800" smtClean="0"/>
              <a:t>Tracking of inventory using devices, RFID or other, so retailer knows where it is and when it is likely to arrive.  Not only allows retailer to know where there stock is but to also change the destination if appropriate</a:t>
            </a:r>
          </a:p>
          <a:p>
            <a:pPr>
              <a:lnSpc>
                <a:spcPct val="80000"/>
              </a:lnSpc>
            </a:pPr>
            <a:r>
              <a:rPr lang="en-GB" sz="800" b="1" smtClean="0"/>
              <a:t>Smart vending machines</a:t>
            </a:r>
            <a:r>
              <a:rPr lang="en-GB" sz="800" smtClean="0"/>
              <a:t> Use information from the vending machine to send to the owner so they can have the appropriate stock ready for refilling and to refill only when necessary.  Can also be used for analytics to determine what stock is best in which location.</a:t>
            </a:r>
          </a:p>
          <a:p>
            <a:pPr>
              <a:lnSpc>
                <a:spcPct val="80000"/>
              </a:lnSpc>
            </a:pPr>
            <a:r>
              <a:rPr lang="en-GB" sz="800" b="1" smtClean="0"/>
              <a:t>Inventory Management</a:t>
            </a:r>
            <a:r>
              <a:rPr lang="en-GB" sz="800" smtClean="0"/>
              <a:t> Devices on inventory not only allow retailers to know if items are being walked out of store without being purchased, but also to know where they are in the retail environment.  For instance are they in the store's back depot when they should be on the shelves.</a:t>
            </a:r>
          </a:p>
          <a:p>
            <a:pPr>
              <a:lnSpc>
                <a:spcPct val="80000"/>
              </a:lnSpc>
            </a:pPr>
            <a:r>
              <a:rPr lang="en-GB" b="1" smtClean="0"/>
              <a:t>Control</a:t>
            </a:r>
            <a:r>
              <a:rPr lang="en-GB" smtClean="0"/>
              <a:t> Alter dynamic pricing tags on shelving - this can be used in conjunction with analytics so that inventory which is either close to out of date or not selling can be marked down immediately, or conversely inventory that is likely to sell well (eg. weather dependent or suddenly trending) can be increased in price.</a:t>
            </a:r>
            <a:endParaRPr lang="en-GB" sz="800" smtClean="0"/>
          </a:p>
          <a:p>
            <a:pPr>
              <a:lnSpc>
                <a:spcPct val="80000"/>
              </a:lnSpc>
            </a:pPr>
            <a:endParaRPr lang="en-GB" sz="800" smtClean="0"/>
          </a:p>
        </p:txBody>
      </p:sp>
    </p:spTree>
    <p:extLst>
      <p:ext uri="{BB962C8B-B14F-4D97-AF65-F5344CB8AC3E}">
        <p14:creationId xmlns:p14="http://schemas.microsoft.com/office/powerpoint/2010/main" val="1879618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p:spPr>
        <p:txBody>
          <a:bodyPr/>
          <a:lstStyle/>
          <a:p>
            <a:endParaRPr lang="en-US" smtClean="0">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p:spPr>
        <p:txBody>
          <a:bodyPr/>
          <a:lstStyle>
            <a:lvl1pPr defTabSz="958850">
              <a:defRPr sz="1600">
                <a:solidFill>
                  <a:schemeClr val="tx1"/>
                </a:solidFill>
                <a:latin typeface="Arial" panose="020B0604020202020204" pitchFamily="34" charset="0"/>
                <a:ea typeface="MS PGothic" panose="020B0600070205080204" pitchFamily="34" charset="-128"/>
              </a:defRPr>
            </a:lvl1pPr>
            <a:lvl2pPr marL="742950" indent="-285750" defTabSz="958850">
              <a:defRPr sz="1600">
                <a:solidFill>
                  <a:schemeClr val="tx1"/>
                </a:solidFill>
                <a:latin typeface="Arial" panose="020B0604020202020204" pitchFamily="34" charset="0"/>
                <a:ea typeface="MS PGothic" panose="020B0600070205080204" pitchFamily="34" charset="-128"/>
              </a:defRPr>
            </a:lvl2pPr>
            <a:lvl3pPr marL="1143000" indent="-228600" defTabSz="958850">
              <a:defRPr sz="1600">
                <a:solidFill>
                  <a:schemeClr val="tx1"/>
                </a:solidFill>
                <a:latin typeface="Arial" panose="020B0604020202020204" pitchFamily="34" charset="0"/>
                <a:ea typeface="MS PGothic" panose="020B0600070205080204" pitchFamily="34" charset="-128"/>
              </a:defRPr>
            </a:lvl3pPr>
            <a:lvl4pPr marL="1600200" indent="-228600" defTabSz="958850">
              <a:defRPr sz="1600">
                <a:solidFill>
                  <a:schemeClr val="tx1"/>
                </a:solidFill>
                <a:latin typeface="Arial" panose="020B0604020202020204" pitchFamily="34" charset="0"/>
                <a:ea typeface="MS PGothic" panose="020B0600070205080204" pitchFamily="34" charset="-128"/>
              </a:defRPr>
            </a:lvl4pPr>
            <a:lvl5pPr marL="2057400" indent="-228600" defTabSz="958850">
              <a:defRPr sz="1600">
                <a:solidFill>
                  <a:schemeClr val="tx1"/>
                </a:solidFill>
                <a:latin typeface="Arial" panose="020B0604020202020204" pitchFamily="34" charset="0"/>
                <a:ea typeface="MS PGothic" panose="020B0600070205080204" pitchFamily="34" charset="-128"/>
              </a:defRPr>
            </a:lvl5pPr>
            <a:lvl6pPr marL="2514600" indent="-228600" defTabSz="95885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defTabSz="95885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defTabSz="95885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defTabSz="95885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fld id="{BC096638-D499-4994-BD0D-811358930EFC}" type="slidenum">
              <a:rPr lang="en-GB" sz="1300" smtClean="0"/>
              <a:pPr/>
              <a:t>25</a:t>
            </a:fld>
            <a:endParaRPr lang="en-GB" sz="1300" smtClean="0"/>
          </a:p>
        </p:txBody>
      </p:sp>
    </p:spTree>
    <p:extLst>
      <p:ext uri="{BB962C8B-B14F-4D97-AF65-F5344CB8AC3E}">
        <p14:creationId xmlns:p14="http://schemas.microsoft.com/office/powerpoint/2010/main" val="3136390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sp>
        <p:nvSpPr>
          <p:cNvPr id="2" name="Title 1"/>
          <p:cNvSpPr>
            <a:spLocks noGrp="1"/>
          </p:cNvSpPr>
          <p:nvPr>
            <p:ph type="ctrTitle"/>
          </p:nvPr>
        </p:nvSpPr>
        <p:spPr>
          <a:xfrm>
            <a:off x="426243" y="1521465"/>
            <a:ext cx="4823748" cy="1512295"/>
          </a:xfrm>
        </p:spPr>
        <p:txBody>
          <a:bodyPr anchor="b" anchorCtr="0">
            <a:normAutofit/>
          </a:bodyPr>
          <a:lstStyle>
            <a:lvl1pPr>
              <a:lnSpc>
                <a:spcPct val="95000"/>
              </a:lnSpc>
              <a:defRPr sz="3400"/>
            </a:lvl1pPr>
          </a:lstStyle>
          <a:p>
            <a:r>
              <a:rPr lang="en-US" dirty="0" smtClean="0"/>
              <a:t>Click to edit Master title style</a:t>
            </a:r>
            <a:endParaRPr lang="en-US" dirty="0"/>
          </a:p>
        </p:txBody>
      </p:sp>
      <p:sp>
        <p:nvSpPr>
          <p:cNvPr id="3" name="Subtitle 2"/>
          <p:cNvSpPr>
            <a:spLocks noGrp="1"/>
          </p:cNvSpPr>
          <p:nvPr>
            <p:ph type="subTitle" idx="1"/>
          </p:nvPr>
        </p:nvSpPr>
        <p:spPr>
          <a:xfrm>
            <a:off x="426242" y="3031618"/>
            <a:ext cx="4448490" cy="1246936"/>
          </a:xfrm>
        </p:spPr>
        <p:txBody>
          <a:bodyPr>
            <a:normAutofit/>
          </a:bodyPr>
          <a:lstStyle>
            <a:lvl1pPr marL="0" indent="0" algn="l">
              <a:lnSpc>
                <a:spcPct val="95000"/>
              </a:lnSpc>
              <a:buNone/>
              <a:defRPr sz="2000" i="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3" name="Rectangle 12"/>
          <p:cNvSpPr/>
          <p:nvPr userDrawn="1"/>
        </p:nvSpPr>
        <p:spPr>
          <a:xfrm>
            <a:off x="7325231" y="6388554"/>
            <a:ext cx="1430200" cy="230832"/>
          </a:xfrm>
          <a:prstGeom prst="rect">
            <a:avLst/>
          </a:prstGeom>
        </p:spPr>
        <p:txBody>
          <a:bodyPr wrap="none">
            <a:spAutoFit/>
          </a:bodyPr>
          <a:lstStyle/>
          <a:p>
            <a:pPr algn="ctr"/>
            <a:r>
              <a:rPr lang="en-US" sz="900" dirty="0" smtClean="0">
                <a:solidFill>
                  <a:schemeClr val="bg1">
                    <a:lumMod val="50000"/>
                  </a:schemeClr>
                </a:solidFill>
              </a:rPr>
              <a:t>© 2015 IBM Corporation</a:t>
            </a:r>
            <a:endParaRPr lang="en-US" sz="900" dirty="0">
              <a:solidFill>
                <a:schemeClr val="bg1">
                  <a:lumMod val="50000"/>
                </a:schemeClr>
              </a:solidFill>
            </a:endParaRPr>
          </a:p>
        </p:txBody>
      </p:sp>
      <p:pic>
        <p:nvPicPr>
          <p:cNvPr id="5" name="Picture 4"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4799" y="346930"/>
            <a:ext cx="1178879" cy="103938"/>
          </a:xfrm>
          <a:prstGeom prst="rect">
            <a:avLst/>
          </a:prstGeom>
        </p:spPr>
      </p:pic>
      <p:pic>
        <p:nvPicPr>
          <p:cNvPr id="9" name="Picture 8" descr="Interconnect 2015_ppt layout-0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8638" y="6263630"/>
            <a:ext cx="2731029" cy="310518"/>
          </a:xfrm>
          <a:prstGeom prst="rect">
            <a:avLst/>
          </a:prstGeom>
        </p:spPr>
      </p:pic>
      <p:pic>
        <p:nvPicPr>
          <p:cNvPr id="4" name="Picture 3" descr="InterConnect15-CBM-Date-Loc-Des-300dpi.png"/>
          <p:cNvPicPr>
            <a:picLocks noChangeAspect="1"/>
          </p:cNvPicPr>
          <p:nvPr userDrawn="1"/>
        </p:nvPicPr>
        <p:blipFill rotWithShape="1">
          <a:blip r:embed="rId5">
            <a:extLst>
              <a:ext uri="{28A0092B-C50C-407E-A947-70E740481C1C}">
                <a14:useLocalDpi xmlns:a14="http://schemas.microsoft.com/office/drawing/2010/main" val="0"/>
              </a:ext>
            </a:extLst>
          </a:blip>
          <a:srcRect b="37342"/>
          <a:stretch/>
        </p:blipFill>
        <p:spPr>
          <a:xfrm>
            <a:off x="476228" y="4799763"/>
            <a:ext cx="3905577" cy="1270044"/>
          </a:xfrm>
          <a:prstGeom prst="rect">
            <a:avLst/>
          </a:prstGeom>
        </p:spPr>
      </p:pic>
    </p:spTree>
    <p:extLst>
      <p:ext uri="{BB962C8B-B14F-4D97-AF65-F5344CB8AC3E}">
        <p14:creationId xmlns:p14="http://schemas.microsoft.com/office/powerpoint/2010/main" val="242886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btitle &amp; bullets with graphics">
    <p:spTree>
      <p:nvGrpSpPr>
        <p:cNvPr id="1" name=""/>
        <p:cNvGrpSpPr/>
        <p:nvPr/>
      </p:nvGrpSpPr>
      <p:grpSpPr>
        <a:xfrm>
          <a:off x="0" y="0"/>
          <a:ext cx="0" cy="0"/>
          <a:chOff x="0" y="0"/>
          <a:chExt cx="0" cy="0"/>
        </a:xfrm>
      </p:grpSpPr>
      <p:sp>
        <p:nvSpPr>
          <p:cNvPr id="10" name="Content Placeholder 7"/>
          <p:cNvSpPr>
            <a:spLocks noGrp="1"/>
          </p:cNvSpPr>
          <p:nvPr>
            <p:ph sz="quarter" idx="13"/>
          </p:nvPr>
        </p:nvSpPr>
        <p:spPr>
          <a:xfrm>
            <a:off x="410640" y="1256709"/>
            <a:ext cx="8204200" cy="444500"/>
          </a:xfrm>
        </p:spPr>
        <p:txBody>
          <a:bodyPr/>
          <a:lstStyle>
            <a:lvl1pPr marL="0" indent="0">
              <a:lnSpc>
                <a:spcPct val="50000"/>
              </a:lnSpc>
              <a:buFontTx/>
              <a:buNone/>
              <a:defRPr sz="2400" b="1" i="1">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5" name="Rectangle 9"/>
          <p:cNvSpPr>
            <a:spLocks noGrp="1" noChangeArrowheads="1"/>
          </p:cNvSpPr>
          <p:nvPr>
            <p:ph type="sldNum" sz="quarter" idx="14"/>
          </p:nvPr>
        </p:nvSpPr>
        <p:spPr/>
        <p:txBody>
          <a:bodyPr/>
          <a:lstStyle>
            <a:lvl1pPr>
              <a:defRPr/>
            </a:lvl1pPr>
          </a:lstStyle>
          <a:p>
            <a:pPr>
              <a:defRPr/>
            </a:pPr>
            <a:fld id="{F09C0858-0EC4-49F3-BA87-7E17ABC8BC2E}" type="slidenum">
              <a:rPr lang="en-US"/>
              <a:pPr>
                <a:defRPr/>
              </a:pPr>
              <a:t>‹#›</a:t>
            </a:fld>
            <a:endParaRPr lang="en-US" dirty="0"/>
          </a:p>
        </p:txBody>
      </p:sp>
      <p:sp>
        <p:nvSpPr>
          <p:cNvPr id="6" name="Title Placeholder 1"/>
          <p:cNvSpPr>
            <a:spLocks noGrp="1"/>
          </p:cNvSpPr>
          <p:nvPr>
            <p:ph type="title"/>
          </p:nvPr>
        </p:nvSpPr>
        <p:spPr bwMode="auto">
          <a:xfrm>
            <a:off x="407467" y="352365"/>
            <a:ext cx="8321674"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4" name="Text Placeholder 3"/>
          <p:cNvSpPr>
            <a:spLocks noGrp="1"/>
          </p:cNvSpPr>
          <p:nvPr>
            <p:ph type="body" sz="quarter" idx="15"/>
          </p:nvPr>
        </p:nvSpPr>
        <p:spPr>
          <a:xfrm>
            <a:off x="423334" y="1818301"/>
            <a:ext cx="8246532" cy="121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26756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63538" indent="-363538">
              <a:defRPr/>
            </a:lvl1pPr>
            <a:lvl2pPr marL="1133475" indent="-285750">
              <a:defRPr/>
            </a:lvl2pPr>
            <a:lvl3pPr marL="1379538" indent="-228600">
              <a:tabLst>
                <a:tab pos="1381125" algn="l"/>
              </a:tabLst>
              <a:defRPr/>
            </a:lvl3pPr>
            <a:lvl4pPr marL="1851025" indent="-228600">
              <a:buFont typeface="Arial"/>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8464" y="2720113"/>
            <a:ext cx="4248022" cy="1407387"/>
          </a:xfrm>
        </p:spPr>
        <p:txBody>
          <a:bodyPr anchor="t">
            <a:normAutofit/>
          </a:bodyPr>
          <a:lstStyle>
            <a:lvl1pPr algn="l">
              <a:defRPr sz="3400" b="0" cap="none"/>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2" name="Picture 11"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121243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5840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277057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242" y="2242081"/>
            <a:ext cx="5463272" cy="1040475"/>
          </a:xfrm>
        </p:spPr>
        <p:txBody>
          <a:bodyPr anchor="b" anchorCtr="0">
            <a:noAutofit/>
          </a:bodyPr>
          <a:lstStyle>
            <a:lvl1pPr>
              <a:defRPr sz="6600"/>
            </a:lvl1pPr>
          </a:lstStyle>
          <a:p>
            <a:r>
              <a:rPr lang="en-US" dirty="0" smtClean="0"/>
              <a:t>Thank You</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1" name="Picture 10"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272242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88840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5113" y="1828800"/>
            <a:ext cx="42481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5663" y="1828800"/>
            <a:ext cx="4249737"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753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bullets with graphics">
    <p:spTree>
      <p:nvGrpSpPr>
        <p:cNvPr id="1" name=""/>
        <p:cNvGrpSpPr/>
        <p:nvPr/>
      </p:nvGrpSpPr>
      <p:grpSpPr>
        <a:xfrm>
          <a:off x="0" y="0"/>
          <a:ext cx="0" cy="0"/>
          <a:chOff x="0" y="0"/>
          <a:chExt cx="0" cy="0"/>
        </a:xfrm>
      </p:grpSpPr>
      <p:sp>
        <p:nvSpPr>
          <p:cNvPr id="4" name="Rectangle 9"/>
          <p:cNvSpPr>
            <a:spLocks noGrp="1" noChangeArrowheads="1"/>
          </p:cNvSpPr>
          <p:nvPr>
            <p:ph type="sldNum" sz="quarter" idx="12"/>
          </p:nvPr>
        </p:nvSpPr>
        <p:spPr/>
        <p:txBody>
          <a:bodyPr/>
          <a:lstStyle>
            <a:lvl1pPr>
              <a:defRPr/>
            </a:lvl1pPr>
          </a:lstStyle>
          <a:p>
            <a:pPr>
              <a:defRPr/>
            </a:pPr>
            <a:fld id="{2C14F152-BB51-424B-A6F7-702178C7536D}" type="slidenum">
              <a:rPr lang="en-US"/>
              <a:pPr>
                <a:defRPr/>
              </a:pPr>
              <a:t>‹#›</a:t>
            </a:fld>
            <a:endParaRPr lang="en-US" dirty="0"/>
          </a:p>
        </p:txBody>
      </p:sp>
      <p:sp>
        <p:nvSpPr>
          <p:cNvPr id="5" name="Title Placeholder 1"/>
          <p:cNvSpPr>
            <a:spLocks noGrp="1"/>
          </p:cNvSpPr>
          <p:nvPr>
            <p:ph type="title"/>
          </p:nvPr>
        </p:nvSpPr>
        <p:spPr bwMode="auto">
          <a:xfrm>
            <a:off x="407467" y="352365"/>
            <a:ext cx="8321674"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6" name="Text Placeholder 2"/>
          <p:cNvSpPr>
            <a:spLocks noGrp="1"/>
          </p:cNvSpPr>
          <p:nvPr>
            <p:ph type="body" idx="1"/>
          </p:nvPr>
        </p:nvSpPr>
        <p:spPr bwMode="auto">
          <a:xfrm>
            <a:off x="416991" y="1241543"/>
            <a:ext cx="8299450" cy="471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184922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454025" y="964997"/>
            <a:ext cx="8134350" cy="73228"/>
          </a:xfrm>
          <a:prstGeom prst="rect">
            <a:avLst/>
          </a:prstGeom>
          <a:ln>
            <a:noFill/>
          </a:ln>
          <a:effectLst>
            <a:innerShdw blurRad="28575" dist="12700" dir="18900000">
              <a:srgbClr val="000000">
                <a:alpha val="50000"/>
              </a:srgb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userDrawn="1"/>
        </p:nvPicPr>
        <p:blipFill rotWithShape="1">
          <a:blip r:embed="rId12">
            <a:extLst>
              <a:ext uri="{28A0092B-C50C-407E-A947-70E740481C1C}">
                <a14:useLocalDpi xmlns:a14="http://schemas.microsoft.com/office/drawing/2010/main" val="0"/>
              </a:ext>
            </a:extLst>
          </a:blip>
          <a:srcRect t="-2" b="-10691"/>
          <a:stretch/>
        </p:blipFill>
        <p:spPr>
          <a:xfrm>
            <a:off x="8050213" y="0"/>
            <a:ext cx="1113113" cy="1542270"/>
          </a:xfrm>
          <a:prstGeom prst="rect">
            <a:avLst/>
          </a:prstGeom>
        </p:spPr>
      </p:pic>
      <p:sp>
        <p:nvSpPr>
          <p:cNvPr id="2" name="Title Placeholder 1"/>
          <p:cNvSpPr>
            <a:spLocks noGrp="1"/>
          </p:cNvSpPr>
          <p:nvPr>
            <p:ph type="title"/>
          </p:nvPr>
        </p:nvSpPr>
        <p:spPr>
          <a:xfrm>
            <a:off x="335450" y="360740"/>
            <a:ext cx="7648617" cy="6239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5450" y="1054384"/>
            <a:ext cx="8506046" cy="52507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3"/>
          <p:cNvSpPr>
            <a:spLocks noGrp="1"/>
          </p:cNvSpPr>
          <p:nvPr userDrawn="1">
            <p:ph type="sldNum" sz="quarter" idx="4"/>
          </p:nvPr>
        </p:nvSpPr>
        <p:spPr>
          <a:xfrm>
            <a:off x="8603852" y="6492875"/>
            <a:ext cx="482561" cy="311471"/>
          </a:xfrm>
          <a:prstGeom prst="rect">
            <a:avLst/>
          </a:prstGeom>
        </p:spPr>
        <p:txBody>
          <a:bodyPr/>
          <a:lstStyle>
            <a:lvl1pPr algn="ctr">
              <a:defRPr sz="900">
                <a:solidFill>
                  <a:schemeClr val="bg1">
                    <a:lumMod val="50000"/>
                  </a:schemeClr>
                </a:solidFill>
              </a:defRPr>
            </a:lvl1pPr>
          </a:lstStyle>
          <a:p>
            <a:fld id="{9B6B7A19-9BD6-654B-9E7A-5FCB6FF99B9F}" type="slidenum">
              <a:rPr lang="en-US" smtClean="0"/>
              <a:pPr/>
              <a:t>‹#›</a:t>
            </a:fld>
            <a:endParaRPr lang="en-US" dirty="0"/>
          </a:p>
        </p:txBody>
      </p:sp>
      <p:pic>
        <p:nvPicPr>
          <p:cNvPr id="10" name="Picture 9" descr="InterConnect15-CBM-300dpi.png"/>
          <p:cNvPicPr>
            <a:picLocks noChangeAspect="1"/>
          </p:cNvPicPr>
          <p:nvPr userDrawn="1"/>
        </p:nvPicPr>
        <p:blipFill rotWithShape="1">
          <a:blip r:embed="rId13">
            <a:extLst>
              <a:ext uri="{28A0092B-C50C-407E-A947-70E740481C1C}">
                <a14:useLocalDpi xmlns:a14="http://schemas.microsoft.com/office/drawing/2010/main" val="0"/>
              </a:ext>
            </a:extLst>
          </a:blip>
          <a:srcRect t="39353"/>
          <a:stretch/>
        </p:blipFill>
        <p:spPr>
          <a:xfrm>
            <a:off x="429658" y="6430757"/>
            <a:ext cx="1826581" cy="237209"/>
          </a:xfrm>
          <a:prstGeom prst="rect">
            <a:avLst/>
          </a:prstGeom>
        </p:spPr>
      </p:pic>
      <p:pic>
        <p:nvPicPr>
          <p:cNvPr id="12" name="Picture 1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052011" y="6536267"/>
            <a:ext cx="1217132" cy="130308"/>
          </a:xfrm>
          <a:prstGeom prst="rect">
            <a:avLst/>
          </a:prstGeom>
        </p:spPr>
      </p:pic>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lvl1pPr algn="l" defTabSz="457200" rtl="0" eaLnBrk="1" latinLnBrk="0" hangingPunct="1">
        <a:lnSpc>
          <a:spcPct val="95000"/>
        </a:lnSpc>
        <a:spcBef>
          <a:spcPct val="0"/>
        </a:spcBef>
        <a:buNone/>
        <a:defRPr sz="2800" kern="1200">
          <a:solidFill>
            <a:schemeClr val="accent1"/>
          </a:solidFill>
          <a:latin typeface="+mj-lt"/>
          <a:ea typeface="+mj-ea"/>
          <a:cs typeface="+mj-cs"/>
        </a:defRPr>
      </a:lvl1pPr>
    </p:titleStyle>
    <p:body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4.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4.png"/><Relationship Id="rId1" Type="http://schemas.openxmlformats.org/officeDocument/2006/relationships/slideLayout" Target="../slideLayouts/slideLayout4.xml"/><Relationship Id="rId5" Type="http://schemas.openxmlformats.org/officeDocument/2006/relationships/image" Target="../media/image56.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16.png"/><Relationship Id="rId2" Type="http://schemas.openxmlformats.org/officeDocument/2006/relationships/image" Target="../media/image57.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26.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hyperlink" Target="https://internetofthings.ibmcloud.com/" TargetMode="External"/><Relationship Id="rId7" Type="http://schemas.openxmlformats.org/officeDocument/2006/relationships/hyperlink" Target="https://ibm.biz/iibopenbeta"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developer.ibm.com/integration" TargetMode="External"/><Relationship Id="rId5" Type="http://schemas.openxmlformats.org/officeDocument/2006/relationships/hyperlink" Target="https://bluemix.net/solutions/iot" TargetMode="External"/><Relationship Id="rId4" Type="http://schemas.openxmlformats.org/officeDocument/2006/relationships/hyperlink" Target="https://developer.ibm.com/i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nsole.ng.bluemix.net/solutions/iot" TargetMode="External"/><Relationship Id="rId2" Type="http://schemas.openxmlformats.org/officeDocument/2006/relationships/image" Target="../media/image28.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11.png"/><Relationship Id="rId18" Type="http://schemas.openxmlformats.org/officeDocument/2006/relationships/image" Target="../media/image51.png"/><Relationship Id="rId3" Type="http://schemas.openxmlformats.org/officeDocument/2006/relationships/diagramData" Target="../diagrams/data1.xml"/><Relationship Id="rId21" Type="http://schemas.openxmlformats.org/officeDocument/2006/relationships/image" Target="../media/image19.png"/><Relationship Id="rId7" Type="http://schemas.microsoft.com/office/2007/relationships/diagramDrawing" Target="../diagrams/drawing1.xml"/><Relationship Id="rId12" Type="http://schemas.openxmlformats.org/officeDocument/2006/relationships/image" Target="../media/image9.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50.png"/><Relationship Id="rId19" Type="http://schemas.openxmlformats.org/officeDocument/2006/relationships/image" Target="../media/image17.png"/><Relationship Id="rId4" Type="http://schemas.openxmlformats.org/officeDocument/2006/relationships/diagramLayout" Target="../diagrams/layout1.xml"/><Relationship Id="rId9" Type="http://schemas.openxmlformats.org/officeDocument/2006/relationships/image" Target="../media/image49.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11729" y="1187640"/>
            <a:ext cx="5269980" cy="1512295"/>
          </a:xfrm>
        </p:spPr>
        <p:txBody>
          <a:bodyPr>
            <a:noAutofit/>
          </a:bodyPr>
          <a:lstStyle/>
          <a:p>
            <a:r>
              <a:rPr lang="en-US" sz="2800" dirty="0"/>
              <a:t>6462A </a:t>
            </a:r>
            <a:r>
              <a:rPr lang="en-US" sz="2800" dirty="0" smtClean="0"/>
              <a:t/>
            </a:r>
            <a:br>
              <a:rPr lang="en-US" sz="2800" dirty="0" smtClean="0"/>
            </a:br>
            <a:r>
              <a:rPr lang="en-US" sz="2800" dirty="0" smtClean="0"/>
              <a:t>Integrating </a:t>
            </a:r>
            <a:r>
              <a:rPr lang="en-US" sz="2800" dirty="0"/>
              <a:t>the Internet of Things with IBM Integration Bus</a:t>
            </a:r>
            <a:endParaRPr lang="en-US" sz="2800" dirty="0" smtClean="0"/>
          </a:p>
        </p:txBody>
      </p:sp>
      <p:sp>
        <p:nvSpPr>
          <p:cNvPr id="4" name="Subtitle 3"/>
          <p:cNvSpPr>
            <a:spLocks noGrp="1"/>
          </p:cNvSpPr>
          <p:nvPr>
            <p:ph type="subTitle" idx="1"/>
          </p:nvPr>
        </p:nvSpPr>
        <p:spPr>
          <a:xfrm>
            <a:off x="426243" y="2598337"/>
            <a:ext cx="4929528" cy="2151216"/>
          </a:xfrm>
        </p:spPr>
        <p:txBody>
          <a:bodyPr rtlCol="0">
            <a:normAutofit fontScale="92500" lnSpcReduction="20000"/>
          </a:bodyPr>
          <a:lstStyle/>
          <a:p>
            <a:pPr>
              <a:lnSpc>
                <a:spcPct val="120000"/>
              </a:lnSpc>
              <a:defRPr/>
            </a:pPr>
            <a:r>
              <a:rPr lang="en-US" sz="1900" b="1" dirty="0" smtClean="0"/>
              <a:t>Peter Crocker</a:t>
            </a:r>
            <a:r>
              <a:rPr lang="en-US" dirty="0" smtClean="0"/>
              <a:t/>
            </a:r>
            <a:br>
              <a:rPr lang="en-US" dirty="0" smtClean="0"/>
            </a:br>
            <a:r>
              <a:rPr lang="en-US" sz="1400" b="1" kern="0" dirty="0">
                <a:solidFill>
                  <a:srgbClr val="7F7F7F"/>
                </a:solidFill>
              </a:rPr>
              <a:t>IBM Internet of Things Foundation Product </a:t>
            </a:r>
            <a:r>
              <a:rPr lang="en-US" sz="1400" b="1" kern="0" dirty="0" smtClean="0">
                <a:solidFill>
                  <a:srgbClr val="7F7F7F"/>
                </a:solidFill>
              </a:rPr>
              <a:t>Manager</a:t>
            </a:r>
            <a:r>
              <a:rPr lang="en-US" dirty="0" smtClean="0"/>
              <a:t/>
            </a:r>
            <a:br>
              <a:rPr lang="en-US" dirty="0" smtClean="0"/>
            </a:br>
            <a:r>
              <a:rPr lang="en-US" sz="1400" b="1" kern="0" dirty="0">
                <a:solidFill>
                  <a:srgbClr val="A6A6A6"/>
                </a:solidFill>
              </a:rPr>
              <a:t>crockerp@uk.ibm.com</a:t>
            </a:r>
            <a:br>
              <a:rPr lang="en-US" sz="1400" b="1" kern="0" dirty="0">
                <a:solidFill>
                  <a:srgbClr val="A6A6A6"/>
                </a:solidFill>
              </a:rPr>
            </a:br>
            <a:r>
              <a:rPr lang="en-US" sz="1400" b="1" kern="0" dirty="0">
                <a:solidFill>
                  <a:srgbClr val="A6A6A6"/>
                </a:solidFill>
              </a:rPr>
              <a:t>      @</a:t>
            </a:r>
            <a:r>
              <a:rPr lang="en-US" sz="1400" b="1" kern="0" dirty="0" err="1" smtClean="0">
                <a:solidFill>
                  <a:srgbClr val="A6A6A6"/>
                </a:solidFill>
              </a:rPr>
              <a:t>petecrocker</a:t>
            </a:r>
            <a:endParaRPr lang="en-US" sz="1400" b="1" kern="0" dirty="0" smtClean="0">
              <a:solidFill>
                <a:srgbClr val="A6A6A6"/>
              </a:solidFill>
            </a:endParaRPr>
          </a:p>
          <a:p>
            <a:pPr>
              <a:defRPr/>
            </a:pPr>
            <a:endParaRPr lang="en-US" sz="1800" b="1" kern="0" dirty="0">
              <a:solidFill>
                <a:srgbClr val="A6A6A6"/>
              </a:solidFill>
            </a:endParaRPr>
          </a:p>
          <a:p>
            <a:pPr>
              <a:defRPr/>
            </a:pPr>
            <a:r>
              <a:rPr lang="en-US" sz="1900" b="1" dirty="0" smtClean="0"/>
              <a:t>John </a:t>
            </a:r>
            <a:r>
              <a:rPr lang="en-US" sz="1900" b="1" dirty="0" err="1" smtClean="0"/>
              <a:t>Hosie</a:t>
            </a:r>
            <a:r>
              <a:rPr lang="en-US" sz="1600" dirty="0"/>
              <a:t/>
            </a:r>
            <a:br>
              <a:rPr lang="en-US" sz="1600" dirty="0"/>
            </a:br>
            <a:r>
              <a:rPr lang="en-GB" sz="1600" b="1" dirty="0"/>
              <a:t>Product Architect - IBM </a:t>
            </a:r>
            <a:r>
              <a:rPr lang="en-GB" sz="1600" b="1" dirty="0" smtClean="0"/>
              <a:t>Integration</a:t>
            </a:r>
            <a:br>
              <a:rPr lang="en-GB" sz="1600" b="1" dirty="0" smtClean="0"/>
            </a:br>
            <a:r>
              <a:rPr lang="en-GB" sz="1600" b="1" kern="0" dirty="0" err="1" smtClean="0">
                <a:solidFill>
                  <a:srgbClr val="A6A6A6"/>
                </a:solidFill>
              </a:rPr>
              <a:t>jhosie</a:t>
            </a:r>
            <a:r>
              <a:rPr lang="en-US" sz="1400" b="1" kern="0" dirty="0" smtClean="0">
                <a:solidFill>
                  <a:srgbClr val="A6A6A6"/>
                </a:solidFill>
              </a:rPr>
              <a:t>@uk.ibm.com</a:t>
            </a:r>
            <a:r>
              <a:rPr lang="en-US" sz="1400" b="1" kern="0" dirty="0">
                <a:solidFill>
                  <a:srgbClr val="A6A6A6"/>
                </a:solidFill>
              </a:rPr>
              <a:t/>
            </a:r>
            <a:br>
              <a:rPr lang="en-US" sz="1400" b="1" kern="0" dirty="0">
                <a:solidFill>
                  <a:srgbClr val="A6A6A6"/>
                </a:solidFill>
              </a:rPr>
            </a:br>
            <a:r>
              <a:rPr lang="en-US" sz="1400" b="1" kern="0" dirty="0">
                <a:solidFill>
                  <a:srgbClr val="A6A6A6"/>
                </a:solidFill>
              </a:rPr>
              <a:t>      @</a:t>
            </a:r>
            <a:r>
              <a:rPr lang="en-US" sz="1400" b="1" kern="0" dirty="0" smtClean="0">
                <a:solidFill>
                  <a:srgbClr val="A6A6A6"/>
                </a:solidFill>
              </a:rPr>
              <a:t>hosie31504</a:t>
            </a:r>
            <a:endParaRPr lang="en-US" sz="1800" kern="0" dirty="0" smtClean="0">
              <a:solidFill>
                <a:srgbClr val="A6A6A6"/>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95" y="3362408"/>
            <a:ext cx="204072" cy="1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95" y="4383709"/>
            <a:ext cx="204072" cy="1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3776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Demo Scenario</a:t>
            </a:r>
            <a:endParaRPr lang="en-GB"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9</a:t>
            </a:fld>
            <a:endParaRPr lang="en-US" dirty="0"/>
          </a:p>
        </p:txBody>
      </p:sp>
      <p:sp>
        <p:nvSpPr>
          <p:cNvPr id="4" name="TextBox 3"/>
          <p:cNvSpPr txBox="1"/>
          <p:nvPr/>
        </p:nvSpPr>
        <p:spPr>
          <a:xfrm>
            <a:off x="335450" y="5754255"/>
            <a:ext cx="6955750" cy="369332"/>
          </a:xfrm>
          <a:prstGeom prst="rect">
            <a:avLst/>
          </a:prstGeom>
          <a:noFill/>
        </p:spPr>
        <p:txBody>
          <a:bodyPr wrap="none" rtlCol="0">
            <a:spAutoFit/>
          </a:bodyPr>
          <a:lstStyle/>
          <a:p>
            <a:r>
              <a:rPr lang="en-GB" dirty="0"/>
              <a:t>Optimising the utilisation of assets through predictive maintenance</a:t>
            </a:r>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24796" y="1156519"/>
            <a:ext cx="8961617" cy="4425942"/>
          </a:xfrm>
          <a:prstGeom prst="rect">
            <a:avLst/>
          </a:prstGeom>
        </p:spPr>
      </p:pic>
      <p:sp>
        <p:nvSpPr>
          <p:cNvPr id="6" name="Rounded Rectangular Callout 5"/>
          <p:cNvSpPr/>
          <p:nvPr/>
        </p:nvSpPr>
        <p:spPr>
          <a:xfrm>
            <a:off x="3245357" y="1156519"/>
            <a:ext cx="1945479" cy="1050972"/>
          </a:xfrm>
          <a:prstGeom prst="wedgeRoundRectCallout">
            <a:avLst>
              <a:gd name="adj1" fmla="val -81300"/>
              <a:gd name="adj2" fmla="val 257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Bus spends most of the time on the road</a:t>
            </a:r>
            <a:endParaRPr lang="en-GB" dirty="0"/>
          </a:p>
        </p:txBody>
      </p:sp>
    </p:spTree>
    <p:extLst>
      <p:ext uri="{BB962C8B-B14F-4D97-AF65-F5344CB8AC3E}">
        <p14:creationId xmlns:p14="http://schemas.microsoft.com/office/powerpoint/2010/main" val="2419572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Demo Scenario</a:t>
            </a:r>
            <a:endParaRPr lang="en-GB"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10</a:t>
            </a:fld>
            <a:endParaRPr lang="en-US" dirty="0"/>
          </a:p>
        </p:txBody>
      </p:sp>
      <p:sp>
        <p:nvSpPr>
          <p:cNvPr id="4" name="TextBox 3"/>
          <p:cNvSpPr txBox="1"/>
          <p:nvPr/>
        </p:nvSpPr>
        <p:spPr>
          <a:xfrm>
            <a:off x="335450" y="5754255"/>
            <a:ext cx="6955750" cy="369332"/>
          </a:xfrm>
          <a:prstGeom prst="rect">
            <a:avLst/>
          </a:prstGeom>
          <a:noFill/>
        </p:spPr>
        <p:txBody>
          <a:bodyPr wrap="none" rtlCol="0">
            <a:spAutoFit/>
          </a:bodyPr>
          <a:lstStyle/>
          <a:p>
            <a:r>
              <a:rPr lang="en-GB" dirty="0"/>
              <a:t>Optimising the utilisation of assets through predictive maintenance</a:t>
            </a:r>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24796" y="1156519"/>
            <a:ext cx="8961617" cy="4425942"/>
          </a:xfrm>
          <a:prstGeom prst="rect">
            <a:avLst/>
          </a:prstGeom>
        </p:spPr>
      </p:pic>
      <p:sp>
        <p:nvSpPr>
          <p:cNvPr id="6" name="Rounded Rectangular Callout 5"/>
          <p:cNvSpPr/>
          <p:nvPr/>
        </p:nvSpPr>
        <p:spPr>
          <a:xfrm>
            <a:off x="3245357" y="1156519"/>
            <a:ext cx="1945479" cy="1050972"/>
          </a:xfrm>
          <a:prstGeom prst="wedgeRoundRectCallout">
            <a:avLst>
              <a:gd name="adj1" fmla="val -81300"/>
              <a:gd name="adj2" fmla="val 257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Bus spends most of the time on the road</a:t>
            </a:r>
            <a:endParaRPr lang="en-GB" dirty="0"/>
          </a:p>
        </p:txBody>
      </p:sp>
      <p:sp>
        <p:nvSpPr>
          <p:cNvPr id="7" name="Rounded Rectangular Callout 6"/>
          <p:cNvSpPr/>
          <p:nvPr/>
        </p:nvSpPr>
        <p:spPr>
          <a:xfrm>
            <a:off x="238921" y="2613891"/>
            <a:ext cx="1945479" cy="1371599"/>
          </a:xfrm>
          <a:prstGeom prst="wedgeRoundRectCallout">
            <a:avLst>
              <a:gd name="adj1" fmla="val -9612"/>
              <a:gd name="adj2" fmla="val 9309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Mechanic in local depot needs to replace parts occasionally</a:t>
            </a:r>
            <a:endParaRPr lang="en-GB" dirty="0"/>
          </a:p>
        </p:txBody>
      </p:sp>
    </p:spTree>
    <p:extLst>
      <p:ext uri="{BB962C8B-B14F-4D97-AF65-F5344CB8AC3E}">
        <p14:creationId xmlns:p14="http://schemas.microsoft.com/office/powerpoint/2010/main" val="3636579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Demo Scenario</a:t>
            </a:r>
            <a:endParaRPr lang="en-GB"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11</a:t>
            </a:fld>
            <a:endParaRPr lang="en-US" dirty="0"/>
          </a:p>
        </p:txBody>
      </p:sp>
      <p:sp>
        <p:nvSpPr>
          <p:cNvPr id="4" name="TextBox 3"/>
          <p:cNvSpPr txBox="1"/>
          <p:nvPr/>
        </p:nvSpPr>
        <p:spPr>
          <a:xfrm>
            <a:off x="335450" y="5754255"/>
            <a:ext cx="6955750" cy="369332"/>
          </a:xfrm>
          <a:prstGeom prst="rect">
            <a:avLst/>
          </a:prstGeom>
          <a:noFill/>
        </p:spPr>
        <p:txBody>
          <a:bodyPr wrap="none" rtlCol="0">
            <a:spAutoFit/>
          </a:bodyPr>
          <a:lstStyle/>
          <a:p>
            <a:r>
              <a:rPr lang="en-GB" dirty="0"/>
              <a:t>Optimising the utilisation of assets through predictive maintenance</a:t>
            </a:r>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24796" y="1156519"/>
            <a:ext cx="8961617" cy="4425942"/>
          </a:xfrm>
          <a:prstGeom prst="rect">
            <a:avLst/>
          </a:prstGeom>
        </p:spPr>
      </p:pic>
      <p:sp>
        <p:nvSpPr>
          <p:cNvPr id="6" name="Rounded Rectangular Callout 5"/>
          <p:cNvSpPr/>
          <p:nvPr/>
        </p:nvSpPr>
        <p:spPr>
          <a:xfrm>
            <a:off x="3245357" y="1156519"/>
            <a:ext cx="1945479" cy="1050972"/>
          </a:xfrm>
          <a:prstGeom prst="wedgeRoundRectCallout">
            <a:avLst>
              <a:gd name="adj1" fmla="val -81300"/>
              <a:gd name="adj2" fmla="val 257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Bus spends most of the time on the road</a:t>
            </a:r>
            <a:endParaRPr lang="en-GB" dirty="0"/>
          </a:p>
        </p:txBody>
      </p:sp>
      <p:sp>
        <p:nvSpPr>
          <p:cNvPr id="7" name="Rounded Rectangular Callout 6"/>
          <p:cNvSpPr/>
          <p:nvPr/>
        </p:nvSpPr>
        <p:spPr>
          <a:xfrm>
            <a:off x="238921" y="2613891"/>
            <a:ext cx="1945479" cy="1371599"/>
          </a:xfrm>
          <a:prstGeom prst="wedgeRoundRectCallout">
            <a:avLst>
              <a:gd name="adj1" fmla="val -9612"/>
              <a:gd name="adj2" fmla="val 9309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Mechanic in local depot needs to replace parts occasionally</a:t>
            </a:r>
            <a:endParaRPr lang="en-GB" dirty="0"/>
          </a:p>
        </p:txBody>
      </p:sp>
      <p:sp>
        <p:nvSpPr>
          <p:cNvPr id="8" name="Rounded Rectangular Callout 7"/>
          <p:cNvSpPr/>
          <p:nvPr/>
        </p:nvSpPr>
        <p:spPr>
          <a:xfrm>
            <a:off x="7011327" y="2408046"/>
            <a:ext cx="1945479" cy="1050972"/>
          </a:xfrm>
          <a:prstGeom prst="wedgeRoundRectCallout">
            <a:avLst>
              <a:gd name="adj1" fmla="val -65158"/>
              <a:gd name="adj2" fmla="val -5630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Asset record stores vehicle service history</a:t>
            </a:r>
            <a:endParaRPr lang="en-GB" dirty="0"/>
          </a:p>
        </p:txBody>
      </p:sp>
    </p:spTree>
    <p:extLst>
      <p:ext uri="{BB962C8B-B14F-4D97-AF65-F5344CB8AC3E}">
        <p14:creationId xmlns:p14="http://schemas.microsoft.com/office/powerpoint/2010/main" val="3978923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Demo Scenario</a:t>
            </a:r>
            <a:endParaRPr lang="en-GB"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12</a:t>
            </a:fld>
            <a:endParaRPr lang="en-US" dirty="0"/>
          </a:p>
        </p:txBody>
      </p:sp>
      <p:sp>
        <p:nvSpPr>
          <p:cNvPr id="4" name="TextBox 3"/>
          <p:cNvSpPr txBox="1"/>
          <p:nvPr/>
        </p:nvSpPr>
        <p:spPr>
          <a:xfrm>
            <a:off x="335450" y="5754255"/>
            <a:ext cx="6955750" cy="369332"/>
          </a:xfrm>
          <a:prstGeom prst="rect">
            <a:avLst/>
          </a:prstGeom>
          <a:noFill/>
        </p:spPr>
        <p:txBody>
          <a:bodyPr wrap="none" rtlCol="0">
            <a:spAutoFit/>
          </a:bodyPr>
          <a:lstStyle/>
          <a:p>
            <a:r>
              <a:rPr lang="en-GB" dirty="0"/>
              <a:t>Optimising the utilisation of assets through predictive maintenance</a:t>
            </a:r>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24796" y="1156519"/>
            <a:ext cx="8961617" cy="4425942"/>
          </a:xfrm>
          <a:prstGeom prst="rect">
            <a:avLst/>
          </a:prstGeom>
        </p:spPr>
      </p:pic>
      <p:sp>
        <p:nvSpPr>
          <p:cNvPr id="6" name="Rounded Rectangular Callout 5"/>
          <p:cNvSpPr/>
          <p:nvPr/>
        </p:nvSpPr>
        <p:spPr>
          <a:xfrm>
            <a:off x="3245357" y="1156519"/>
            <a:ext cx="1945479" cy="1050972"/>
          </a:xfrm>
          <a:prstGeom prst="wedgeRoundRectCallout">
            <a:avLst>
              <a:gd name="adj1" fmla="val -81300"/>
              <a:gd name="adj2" fmla="val 257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Bus spends most of the time on the road</a:t>
            </a:r>
            <a:endParaRPr lang="en-GB" dirty="0"/>
          </a:p>
        </p:txBody>
      </p:sp>
      <p:sp>
        <p:nvSpPr>
          <p:cNvPr id="7" name="Rounded Rectangular Callout 6"/>
          <p:cNvSpPr/>
          <p:nvPr/>
        </p:nvSpPr>
        <p:spPr>
          <a:xfrm>
            <a:off x="238921" y="2613891"/>
            <a:ext cx="1945479" cy="1371599"/>
          </a:xfrm>
          <a:prstGeom prst="wedgeRoundRectCallout">
            <a:avLst>
              <a:gd name="adj1" fmla="val -9612"/>
              <a:gd name="adj2" fmla="val 9309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Mechanic in local depot needs to replace parts occasionally</a:t>
            </a:r>
            <a:endParaRPr lang="en-GB" dirty="0"/>
          </a:p>
        </p:txBody>
      </p:sp>
      <p:sp>
        <p:nvSpPr>
          <p:cNvPr id="8" name="Rounded Rectangular Callout 7"/>
          <p:cNvSpPr/>
          <p:nvPr/>
        </p:nvSpPr>
        <p:spPr>
          <a:xfrm>
            <a:off x="7011327" y="2408046"/>
            <a:ext cx="1945479" cy="1050972"/>
          </a:xfrm>
          <a:prstGeom prst="wedgeRoundRectCallout">
            <a:avLst>
              <a:gd name="adj1" fmla="val -65158"/>
              <a:gd name="adj2" fmla="val -5630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Asset record stores vehicle service history</a:t>
            </a:r>
            <a:endParaRPr lang="en-GB" dirty="0"/>
          </a:p>
        </p:txBody>
      </p:sp>
      <p:sp>
        <p:nvSpPr>
          <p:cNvPr id="9" name="Rounded Rectangular Callout 8"/>
          <p:cNvSpPr/>
          <p:nvPr/>
        </p:nvSpPr>
        <p:spPr>
          <a:xfrm>
            <a:off x="3245357" y="3985490"/>
            <a:ext cx="2093261" cy="1380837"/>
          </a:xfrm>
          <a:prstGeom prst="wedgeRoundRectCallout">
            <a:avLst>
              <a:gd name="adj1" fmla="val 86291"/>
              <a:gd name="adj2" fmla="val 345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spare parts delivered from national warehouse when required</a:t>
            </a:r>
            <a:endParaRPr lang="en-GB" dirty="0"/>
          </a:p>
        </p:txBody>
      </p:sp>
    </p:spTree>
    <p:extLst>
      <p:ext uri="{BB962C8B-B14F-4D97-AF65-F5344CB8AC3E}">
        <p14:creationId xmlns:p14="http://schemas.microsoft.com/office/powerpoint/2010/main" val="2815689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Demo Scenario</a:t>
            </a:r>
            <a:endParaRPr lang="en-GB"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13</a:t>
            </a:fld>
            <a:endParaRPr lang="en-US" dirty="0"/>
          </a:p>
        </p:txBody>
      </p:sp>
      <p:sp>
        <p:nvSpPr>
          <p:cNvPr id="4" name="TextBox 3"/>
          <p:cNvSpPr txBox="1"/>
          <p:nvPr/>
        </p:nvSpPr>
        <p:spPr>
          <a:xfrm>
            <a:off x="335450" y="5754255"/>
            <a:ext cx="6955750" cy="369332"/>
          </a:xfrm>
          <a:prstGeom prst="rect">
            <a:avLst/>
          </a:prstGeom>
          <a:noFill/>
        </p:spPr>
        <p:txBody>
          <a:bodyPr wrap="none" rtlCol="0">
            <a:spAutoFit/>
          </a:bodyPr>
          <a:lstStyle/>
          <a:p>
            <a:r>
              <a:rPr lang="en-GB" dirty="0"/>
              <a:t>Optimising the utilisation of assets through predictive maintenance</a:t>
            </a:r>
          </a:p>
        </p:txBody>
      </p:sp>
      <p:pic>
        <p:nvPicPr>
          <p:cNvPr id="10" name="Picture 9"/>
          <p:cNvPicPr>
            <a:picLocks noChangeAspect="1"/>
          </p:cNvPicPr>
          <p:nvPr/>
        </p:nvPicPr>
        <p:blipFill>
          <a:blip r:embed="rId2"/>
          <a:stretch>
            <a:fillRect/>
          </a:stretch>
        </p:blipFill>
        <p:spPr>
          <a:xfrm>
            <a:off x="202039" y="1145310"/>
            <a:ext cx="1377234" cy="1019030"/>
          </a:xfrm>
          <a:prstGeom prst="rect">
            <a:avLst/>
          </a:prstGeom>
        </p:spPr>
      </p:pic>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6148355" y="1141964"/>
            <a:ext cx="1528545" cy="1019030"/>
          </a:xfrm>
          <a:prstGeom prst="rect">
            <a:avLst/>
          </a:prstGeom>
        </p:spPr>
      </p:pic>
      <p:pic>
        <p:nvPicPr>
          <p:cNvPr id="12" name="Picture 11"/>
          <p:cNvPicPr>
            <a:picLocks noChangeAspect="1"/>
          </p:cNvPicPr>
          <p:nvPr/>
        </p:nvPicPr>
        <p:blipFill>
          <a:blip r:embed="rId4"/>
          <a:stretch>
            <a:fillRect/>
          </a:stretch>
        </p:blipFill>
        <p:spPr>
          <a:xfrm>
            <a:off x="6870294" y="4359556"/>
            <a:ext cx="2305661" cy="1533176"/>
          </a:xfrm>
          <a:prstGeom prst="rect">
            <a:avLst/>
          </a:prstGeom>
        </p:spPr>
      </p:pic>
      <p:pic>
        <p:nvPicPr>
          <p:cNvPr id="13" name="Picture 12"/>
          <p:cNvPicPr>
            <a:picLocks noChangeAspect="1"/>
          </p:cNvPicPr>
          <p:nvPr/>
        </p:nvPicPr>
        <p:blipFill>
          <a:blip r:embed="rId5"/>
          <a:stretch>
            <a:fillRect/>
          </a:stretch>
        </p:blipFill>
        <p:spPr>
          <a:xfrm>
            <a:off x="93021" y="4331854"/>
            <a:ext cx="1937391" cy="1251960"/>
          </a:xfrm>
          <a:prstGeom prst="rect">
            <a:avLst/>
          </a:prstGeom>
        </p:spPr>
      </p:pic>
      <p:sp>
        <p:nvSpPr>
          <p:cNvPr id="14" name="Rectangle 13"/>
          <p:cNvSpPr/>
          <p:nvPr/>
        </p:nvSpPr>
        <p:spPr>
          <a:xfrm>
            <a:off x="1541823" y="2425921"/>
            <a:ext cx="914400" cy="1933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GB" sz="1200" dirty="0" smtClean="0">
                <a:solidFill>
                  <a:schemeClr val="tx1"/>
                </a:solidFill>
              </a:rPr>
              <a:t>Constant stream of data from bus</a:t>
            </a:r>
            <a:endParaRPr lang="en-GB" sz="1200" dirty="0">
              <a:solidFill>
                <a:schemeClr val="tx1"/>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3474" y="2483039"/>
            <a:ext cx="711098" cy="711098"/>
          </a:xfrm>
          <a:prstGeom prst="rect">
            <a:avLst/>
          </a:prstGeom>
        </p:spPr>
      </p:pic>
      <p:sp>
        <p:nvSpPr>
          <p:cNvPr id="16" name="Rectangle 15"/>
          <p:cNvSpPr/>
          <p:nvPr/>
        </p:nvSpPr>
        <p:spPr>
          <a:xfrm>
            <a:off x="2622382" y="2426829"/>
            <a:ext cx="989039" cy="194701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GB" sz="1200" dirty="0" smtClean="0">
                <a:solidFill>
                  <a:schemeClr val="tx1"/>
                </a:solidFill>
              </a:rPr>
              <a:t>Insignificant events are ignored</a:t>
            </a:r>
            <a:endParaRPr lang="en-GB" sz="1200" dirty="0">
              <a:solidFill>
                <a:schemeClr val="tx1"/>
              </a:solidFill>
            </a:endParaRP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6379" y="2573094"/>
            <a:ext cx="684970" cy="684970"/>
          </a:xfrm>
          <a:prstGeom prst="rect">
            <a:avLst/>
          </a:prstGeom>
        </p:spPr>
      </p:pic>
      <p:sp>
        <p:nvSpPr>
          <p:cNvPr id="21" name="Rectangle 20"/>
          <p:cNvSpPr/>
          <p:nvPr/>
        </p:nvSpPr>
        <p:spPr>
          <a:xfrm>
            <a:off x="3777580" y="2431533"/>
            <a:ext cx="989039" cy="19280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GB" sz="1200" dirty="0" smtClean="0">
                <a:solidFill>
                  <a:schemeClr val="tx1"/>
                </a:solidFill>
              </a:rPr>
              <a:t>Service records are checked</a:t>
            </a:r>
            <a:endParaRPr lang="en-GB" sz="1200" dirty="0">
              <a:solidFill>
                <a:schemeClr val="tx1"/>
              </a:solidFill>
            </a:endParaRPr>
          </a:p>
        </p:txBody>
      </p:sp>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7580" y="2458396"/>
            <a:ext cx="962789" cy="962789"/>
          </a:xfrm>
          <a:prstGeom prst="rect">
            <a:avLst/>
          </a:prstGeom>
        </p:spPr>
      </p:pic>
      <p:sp>
        <p:nvSpPr>
          <p:cNvPr id="28" name="Rectangle 27"/>
          <p:cNvSpPr/>
          <p:nvPr/>
        </p:nvSpPr>
        <p:spPr>
          <a:xfrm>
            <a:off x="6105843" y="2426828"/>
            <a:ext cx="989039" cy="193272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GB" sz="1200" dirty="0" smtClean="0">
                <a:solidFill>
                  <a:schemeClr val="tx1"/>
                </a:solidFill>
              </a:rPr>
              <a:t>Order sent to </a:t>
            </a:r>
            <a:r>
              <a:rPr lang="en-GB" sz="1200" dirty="0">
                <a:solidFill>
                  <a:schemeClr val="tx1"/>
                </a:solidFill>
              </a:rPr>
              <a:t>warehouse</a:t>
            </a:r>
          </a:p>
          <a:p>
            <a:pPr algn="ctr"/>
            <a:r>
              <a:rPr lang="en-GB" sz="1200" dirty="0" smtClean="0">
                <a:solidFill>
                  <a:schemeClr val="tx1"/>
                </a:solidFill>
              </a:rPr>
              <a:t>for </a:t>
            </a:r>
            <a:r>
              <a:rPr lang="en-GB" sz="1200" dirty="0">
                <a:solidFill>
                  <a:schemeClr val="tx1"/>
                </a:solidFill>
              </a:rPr>
              <a:t>part </a:t>
            </a:r>
            <a:r>
              <a:rPr lang="en-GB" sz="1200" dirty="0" smtClean="0">
                <a:solidFill>
                  <a:schemeClr val="tx1"/>
                </a:solidFill>
              </a:rPr>
              <a:t>delivery</a:t>
            </a:r>
            <a:endParaRPr lang="en-GB" sz="1200" dirty="0">
              <a:solidFill>
                <a:schemeClr val="tx1"/>
              </a:solidFill>
            </a:endParaRPr>
          </a:p>
        </p:txBody>
      </p: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65209" y="2483038"/>
            <a:ext cx="924752" cy="924752"/>
          </a:xfrm>
          <a:prstGeom prst="rect">
            <a:avLst/>
          </a:prstGeom>
        </p:spPr>
      </p:pic>
      <p:sp>
        <p:nvSpPr>
          <p:cNvPr id="32" name="Rectangle 31"/>
          <p:cNvSpPr/>
          <p:nvPr/>
        </p:nvSpPr>
        <p:spPr>
          <a:xfrm>
            <a:off x="4932778" y="2433972"/>
            <a:ext cx="1027510" cy="193272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GB" sz="1200" dirty="0" smtClean="0">
                <a:solidFill>
                  <a:schemeClr val="tx1"/>
                </a:solidFill>
              </a:rPr>
              <a:t>Part replacement scheduled in local depot</a:t>
            </a:r>
            <a:endParaRPr lang="en-GB" sz="1200" dirty="0">
              <a:solidFill>
                <a:schemeClr val="tx1"/>
              </a:solidFill>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60308" y="2433972"/>
            <a:ext cx="972449" cy="972449"/>
          </a:xfrm>
          <a:prstGeom prst="rect">
            <a:avLst/>
          </a:prstGeom>
        </p:spPr>
      </p:pic>
      <p:cxnSp>
        <p:nvCxnSpPr>
          <p:cNvPr id="35" name="Elbow Connector 34"/>
          <p:cNvCxnSpPr>
            <a:stCxn id="10" idx="2"/>
            <a:endCxn id="14" idx="1"/>
          </p:cNvCxnSpPr>
          <p:nvPr/>
        </p:nvCxnSpPr>
        <p:spPr>
          <a:xfrm rot="16200000" flipH="1">
            <a:off x="602040" y="2452955"/>
            <a:ext cx="1228399" cy="6511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ight Arrow 35"/>
          <p:cNvSpPr/>
          <p:nvPr/>
        </p:nvSpPr>
        <p:spPr>
          <a:xfrm>
            <a:off x="2438356" y="3255837"/>
            <a:ext cx="260244" cy="2889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Right Arrow 36"/>
          <p:cNvSpPr/>
          <p:nvPr/>
        </p:nvSpPr>
        <p:spPr>
          <a:xfrm>
            <a:off x="3568186" y="3244589"/>
            <a:ext cx="260244" cy="2889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Right Arrow 37"/>
          <p:cNvSpPr/>
          <p:nvPr/>
        </p:nvSpPr>
        <p:spPr>
          <a:xfrm>
            <a:off x="4741981" y="3263062"/>
            <a:ext cx="260244" cy="2889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Right Arrow 38"/>
          <p:cNvSpPr/>
          <p:nvPr/>
        </p:nvSpPr>
        <p:spPr>
          <a:xfrm>
            <a:off x="5948190" y="3261963"/>
            <a:ext cx="260244" cy="2889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1" name="Elbow Connector 40"/>
          <p:cNvCxnSpPr>
            <a:stCxn id="11" idx="1"/>
            <a:endCxn id="21" idx="0"/>
          </p:cNvCxnSpPr>
          <p:nvPr/>
        </p:nvCxnSpPr>
        <p:spPr>
          <a:xfrm rot="10800000" flipV="1">
            <a:off x="4272101" y="1651479"/>
            <a:ext cx="1876255" cy="78005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32" idx="2"/>
            <a:endCxn id="13" idx="3"/>
          </p:cNvCxnSpPr>
          <p:nvPr/>
        </p:nvCxnSpPr>
        <p:spPr>
          <a:xfrm rot="5400000">
            <a:off x="3442906" y="2954207"/>
            <a:ext cx="591134" cy="341612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28" idx="2"/>
            <a:endCxn id="12" idx="1"/>
          </p:cNvCxnSpPr>
          <p:nvPr/>
        </p:nvCxnSpPr>
        <p:spPr>
          <a:xfrm rot="16200000" flipH="1">
            <a:off x="6352034" y="4607884"/>
            <a:ext cx="766588" cy="2699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211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Architecture</a:t>
            </a:r>
            <a:endParaRPr lang="en-GB"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14</a:t>
            </a:fld>
            <a:endParaRPr lang="en-US" dirty="0"/>
          </a:p>
        </p:txBody>
      </p:sp>
      <p:pic>
        <p:nvPicPr>
          <p:cNvPr id="4" name="Picture 3"/>
          <p:cNvPicPr>
            <a:picLocks noChangeAspect="1"/>
          </p:cNvPicPr>
          <p:nvPr/>
        </p:nvPicPr>
        <p:blipFill>
          <a:blip r:embed="rId2"/>
          <a:stretch>
            <a:fillRect/>
          </a:stretch>
        </p:blipFill>
        <p:spPr>
          <a:xfrm>
            <a:off x="434109" y="1162834"/>
            <a:ext cx="1377234" cy="1019030"/>
          </a:xfrm>
          <a:prstGeom prst="rect">
            <a:avLst/>
          </a:prstGeom>
        </p:spPr>
      </p:pic>
      <p:pic>
        <p:nvPicPr>
          <p:cNvPr id="5" name="Picture 4"/>
          <p:cNvPicPr>
            <a:picLocks noChangeAspect="1"/>
          </p:cNvPicPr>
          <p:nvPr/>
        </p:nvPicPr>
        <p:blipFill>
          <a:blip r:embed="rId3"/>
          <a:stretch>
            <a:fillRect/>
          </a:stretch>
        </p:blipFill>
        <p:spPr>
          <a:xfrm>
            <a:off x="219069" y="4481699"/>
            <a:ext cx="1937391" cy="1251960"/>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7219794" y="1414484"/>
            <a:ext cx="1528545" cy="1019030"/>
          </a:xfrm>
          <a:prstGeom prst="rect">
            <a:avLst/>
          </a:prstGeom>
        </p:spPr>
      </p:pic>
      <p:pic>
        <p:nvPicPr>
          <p:cNvPr id="7" name="Picture 6"/>
          <p:cNvPicPr>
            <a:picLocks noChangeAspect="1"/>
          </p:cNvPicPr>
          <p:nvPr/>
        </p:nvPicPr>
        <p:blipFill>
          <a:blip r:embed="rId5"/>
          <a:stretch>
            <a:fillRect/>
          </a:stretch>
        </p:blipFill>
        <p:spPr>
          <a:xfrm>
            <a:off x="6780752" y="4862915"/>
            <a:ext cx="2305661" cy="1533176"/>
          </a:xfrm>
          <a:prstGeom prst="rect">
            <a:avLst/>
          </a:prstGeom>
        </p:spPr>
      </p:pic>
      <p:sp>
        <p:nvSpPr>
          <p:cNvPr id="8" name="Rounded Rectangle 7"/>
          <p:cNvSpPr/>
          <p:nvPr/>
        </p:nvSpPr>
        <p:spPr>
          <a:xfrm>
            <a:off x="1676890" y="1471017"/>
            <a:ext cx="1514764" cy="489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MQTT</a:t>
            </a:r>
            <a:endParaRPr lang="en-GB" dirty="0"/>
          </a:p>
        </p:txBody>
      </p:sp>
      <p:sp>
        <p:nvSpPr>
          <p:cNvPr id="9" name="Rounded Rectangle 8"/>
          <p:cNvSpPr/>
          <p:nvPr/>
        </p:nvSpPr>
        <p:spPr>
          <a:xfrm>
            <a:off x="2030412" y="4618152"/>
            <a:ext cx="1514764" cy="489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File (CSV)</a:t>
            </a:r>
            <a:endParaRPr lang="en-GB" dirty="0"/>
          </a:p>
        </p:txBody>
      </p:sp>
      <p:sp>
        <p:nvSpPr>
          <p:cNvPr id="10" name="Rounded Rectangle 9"/>
          <p:cNvSpPr/>
          <p:nvPr/>
        </p:nvSpPr>
        <p:spPr>
          <a:xfrm>
            <a:off x="5705030" y="1516825"/>
            <a:ext cx="1514764" cy="489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HTTP</a:t>
            </a:r>
            <a:endParaRPr lang="en-GB" dirty="0"/>
          </a:p>
        </p:txBody>
      </p:sp>
      <p:sp>
        <p:nvSpPr>
          <p:cNvPr id="11" name="Rounded Rectangle 10"/>
          <p:cNvSpPr/>
          <p:nvPr/>
        </p:nvSpPr>
        <p:spPr>
          <a:xfrm>
            <a:off x="5685296" y="4618152"/>
            <a:ext cx="1514764" cy="489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SAP</a:t>
            </a:r>
            <a:endParaRPr lang="en-GB" dirty="0"/>
          </a:p>
        </p:txBody>
      </p:sp>
      <p:grpSp>
        <p:nvGrpSpPr>
          <p:cNvPr id="31" name="Group 30"/>
          <p:cNvGrpSpPr/>
          <p:nvPr/>
        </p:nvGrpSpPr>
        <p:grpSpPr>
          <a:xfrm>
            <a:off x="1653309" y="3028047"/>
            <a:ext cx="5781964" cy="877276"/>
            <a:chOff x="1653309" y="3028047"/>
            <a:chExt cx="5781964" cy="877276"/>
          </a:xfrm>
          <a:noFill/>
        </p:grpSpPr>
        <p:sp>
          <p:nvSpPr>
            <p:cNvPr id="12" name="Rounded Rectangle 11"/>
            <p:cNvSpPr/>
            <p:nvPr/>
          </p:nvSpPr>
          <p:spPr>
            <a:xfrm>
              <a:off x="1653309" y="3028115"/>
              <a:ext cx="5781964" cy="858982"/>
            </a:xfrm>
            <a:prstGeom prst="round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3" name="Rounded Rectangle 12"/>
            <p:cNvSpPr/>
            <p:nvPr/>
          </p:nvSpPr>
          <p:spPr>
            <a:xfrm>
              <a:off x="3443576" y="3028047"/>
              <a:ext cx="101600" cy="233070"/>
            </a:xfrm>
            <a:prstGeom prst="round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ounded Rectangle 13"/>
            <p:cNvSpPr/>
            <p:nvPr/>
          </p:nvSpPr>
          <p:spPr>
            <a:xfrm>
              <a:off x="3443576" y="3654027"/>
              <a:ext cx="101600" cy="233070"/>
            </a:xfrm>
            <a:prstGeom prst="round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ounded Rectangle 14"/>
            <p:cNvSpPr/>
            <p:nvPr/>
          </p:nvSpPr>
          <p:spPr>
            <a:xfrm>
              <a:off x="5705030" y="3028047"/>
              <a:ext cx="101600" cy="233070"/>
            </a:xfrm>
            <a:prstGeom prst="round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ounded Rectangle 15"/>
            <p:cNvSpPr/>
            <p:nvPr/>
          </p:nvSpPr>
          <p:spPr>
            <a:xfrm>
              <a:off x="5705030" y="3672253"/>
              <a:ext cx="101600" cy="233070"/>
            </a:xfrm>
            <a:prstGeom prst="round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18" name="Elbow Connector 17"/>
          <p:cNvCxnSpPr>
            <a:stCxn id="8" idx="2"/>
            <a:endCxn id="13" idx="0"/>
          </p:cNvCxnSpPr>
          <p:nvPr/>
        </p:nvCxnSpPr>
        <p:spPr>
          <a:xfrm rot="16200000" flipH="1">
            <a:off x="2430573" y="1964243"/>
            <a:ext cx="1067503" cy="106010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9" idx="0"/>
            <a:endCxn id="14" idx="2"/>
          </p:cNvCxnSpPr>
          <p:nvPr/>
        </p:nvCxnSpPr>
        <p:spPr>
          <a:xfrm rot="5400000" flipH="1" flipV="1">
            <a:off x="2775558" y="3899334"/>
            <a:ext cx="731055" cy="7065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10" idx="2"/>
            <a:endCxn id="15" idx="0"/>
          </p:cNvCxnSpPr>
          <p:nvPr/>
        </p:nvCxnSpPr>
        <p:spPr>
          <a:xfrm rot="5400000">
            <a:off x="5598274" y="2163908"/>
            <a:ext cx="1021695" cy="7065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1" idx="0"/>
            <a:endCxn id="16" idx="2"/>
          </p:cNvCxnSpPr>
          <p:nvPr/>
        </p:nvCxnSpPr>
        <p:spPr>
          <a:xfrm rot="16200000" flipV="1">
            <a:off x="5742840" y="3918314"/>
            <a:ext cx="712829" cy="68684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0277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Architecture</a:t>
            </a:r>
            <a:endParaRPr lang="en-GB"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219069" y="4481699"/>
            <a:ext cx="1937391" cy="1251960"/>
          </a:xfrm>
          <a:prstGeom prst="rect">
            <a:avLst/>
          </a:prstGeom>
        </p:spPr>
      </p:pic>
      <p:pic>
        <p:nvPicPr>
          <p:cNvPr id="6" name="Picture 5"/>
          <p:cNvPicPr>
            <a:picLocks noChangeAspect="1"/>
          </p:cNvPicPr>
          <p:nvPr/>
        </p:nvPicPr>
        <p:blipFill>
          <a:blip r:embed="rId3">
            <a:clrChange>
              <a:clrFrom>
                <a:srgbClr val="FFFFFF"/>
              </a:clrFrom>
              <a:clrTo>
                <a:srgbClr val="FFFFFF">
                  <a:alpha val="0"/>
                </a:srgbClr>
              </a:clrTo>
            </a:clrChange>
          </a:blip>
          <a:stretch>
            <a:fillRect/>
          </a:stretch>
        </p:blipFill>
        <p:spPr>
          <a:xfrm>
            <a:off x="7219794" y="1414484"/>
            <a:ext cx="1528545" cy="1019030"/>
          </a:xfrm>
          <a:prstGeom prst="rect">
            <a:avLst/>
          </a:prstGeom>
        </p:spPr>
      </p:pic>
      <p:pic>
        <p:nvPicPr>
          <p:cNvPr id="7" name="Picture 6"/>
          <p:cNvPicPr>
            <a:picLocks noChangeAspect="1"/>
          </p:cNvPicPr>
          <p:nvPr/>
        </p:nvPicPr>
        <p:blipFill>
          <a:blip r:embed="rId4"/>
          <a:stretch>
            <a:fillRect/>
          </a:stretch>
        </p:blipFill>
        <p:spPr>
          <a:xfrm>
            <a:off x="6780752" y="4862915"/>
            <a:ext cx="2305661" cy="1533176"/>
          </a:xfrm>
          <a:prstGeom prst="rect">
            <a:avLst/>
          </a:prstGeom>
        </p:spPr>
      </p:pic>
      <p:sp>
        <p:nvSpPr>
          <p:cNvPr id="9" name="Rounded Rectangle 8"/>
          <p:cNvSpPr/>
          <p:nvPr/>
        </p:nvSpPr>
        <p:spPr>
          <a:xfrm>
            <a:off x="2030412" y="4618152"/>
            <a:ext cx="1514764" cy="489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File</a:t>
            </a:r>
            <a:endParaRPr lang="en-GB" dirty="0"/>
          </a:p>
        </p:txBody>
      </p:sp>
      <p:sp>
        <p:nvSpPr>
          <p:cNvPr id="10" name="Rounded Rectangle 9"/>
          <p:cNvSpPr/>
          <p:nvPr/>
        </p:nvSpPr>
        <p:spPr>
          <a:xfrm>
            <a:off x="5705030" y="1937101"/>
            <a:ext cx="1514764" cy="489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HTTP</a:t>
            </a:r>
            <a:endParaRPr lang="en-GB" dirty="0"/>
          </a:p>
        </p:txBody>
      </p:sp>
      <p:sp>
        <p:nvSpPr>
          <p:cNvPr id="11" name="Rounded Rectangle 10"/>
          <p:cNvSpPr/>
          <p:nvPr/>
        </p:nvSpPr>
        <p:spPr>
          <a:xfrm>
            <a:off x="5685296" y="4618152"/>
            <a:ext cx="1514764" cy="489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SAP</a:t>
            </a:r>
            <a:endParaRPr lang="en-GB" dirty="0"/>
          </a:p>
        </p:txBody>
      </p:sp>
      <p:grpSp>
        <p:nvGrpSpPr>
          <p:cNvPr id="31" name="Group 30"/>
          <p:cNvGrpSpPr/>
          <p:nvPr/>
        </p:nvGrpSpPr>
        <p:grpSpPr>
          <a:xfrm>
            <a:off x="1653309" y="3028047"/>
            <a:ext cx="5781964" cy="877276"/>
            <a:chOff x="1653309" y="3028047"/>
            <a:chExt cx="5781964" cy="877276"/>
          </a:xfrm>
        </p:grpSpPr>
        <p:sp>
          <p:nvSpPr>
            <p:cNvPr id="12" name="Rounded Rectangle 11"/>
            <p:cNvSpPr/>
            <p:nvPr/>
          </p:nvSpPr>
          <p:spPr>
            <a:xfrm>
              <a:off x="1653309" y="3028115"/>
              <a:ext cx="5781964" cy="85898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IBM Integration Bus</a:t>
              </a:r>
              <a:endParaRPr lang="en-GB" dirty="0"/>
            </a:p>
          </p:txBody>
        </p:sp>
        <p:sp>
          <p:nvSpPr>
            <p:cNvPr id="13" name="Rounded Rectangle 12"/>
            <p:cNvSpPr/>
            <p:nvPr/>
          </p:nvSpPr>
          <p:spPr>
            <a:xfrm>
              <a:off x="3443576" y="3028047"/>
              <a:ext cx="101600" cy="2330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ounded Rectangle 13"/>
            <p:cNvSpPr/>
            <p:nvPr/>
          </p:nvSpPr>
          <p:spPr>
            <a:xfrm>
              <a:off x="3443576" y="3654027"/>
              <a:ext cx="101600" cy="2330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ounded Rectangle 14"/>
            <p:cNvSpPr/>
            <p:nvPr/>
          </p:nvSpPr>
          <p:spPr>
            <a:xfrm>
              <a:off x="5705030" y="3028047"/>
              <a:ext cx="101600" cy="2330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ounded Rectangle 15"/>
            <p:cNvSpPr/>
            <p:nvPr/>
          </p:nvSpPr>
          <p:spPr>
            <a:xfrm>
              <a:off x="5705030" y="3672253"/>
              <a:ext cx="101600" cy="2330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18" name="Elbow Connector 17"/>
          <p:cNvCxnSpPr>
            <a:stCxn id="30" idx="2"/>
            <a:endCxn id="13" idx="0"/>
          </p:cNvCxnSpPr>
          <p:nvPr/>
        </p:nvCxnSpPr>
        <p:spPr>
          <a:xfrm rot="16200000" flipH="1">
            <a:off x="3196082" y="2729753"/>
            <a:ext cx="439450" cy="15713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9" idx="0"/>
            <a:endCxn id="14" idx="2"/>
          </p:cNvCxnSpPr>
          <p:nvPr/>
        </p:nvCxnSpPr>
        <p:spPr>
          <a:xfrm rot="5400000" flipH="1" flipV="1">
            <a:off x="2775558" y="3899334"/>
            <a:ext cx="731055" cy="706582"/>
          </a:xfrm>
          <a:prstGeom prst="bentConnector3">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10" idx="2"/>
            <a:endCxn id="15" idx="0"/>
          </p:cNvCxnSpPr>
          <p:nvPr/>
        </p:nvCxnSpPr>
        <p:spPr>
          <a:xfrm rot="5400000">
            <a:off x="5808412" y="2374046"/>
            <a:ext cx="601419" cy="7065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1" idx="0"/>
            <a:endCxn id="16" idx="2"/>
          </p:cNvCxnSpPr>
          <p:nvPr/>
        </p:nvCxnSpPr>
        <p:spPr>
          <a:xfrm rot="16200000" flipV="1">
            <a:off x="5742840" y="3918314"/>
            <a:ext cx="712829" cy="686848"/>
          </a:xfrm>
          <a:prstGeom prst="bentConnector3">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224579" y="4058631"/>
            <a:ext cx="659155" cy="369332"/>
          </a:xfrm>
          <a:prstGeom prst="rect">
            <a:avLst/>
          </a:prstGeom>
          <a:noFill/>
        </p:spPr>
        <p:txBody>
          <a:bodyPr wrap="none" rtlCol="0">
            <a:spAutoFit/>
          </a:bodyPr>
          <a:lstStyle/>
          <a:p>
            <a:r>
              <a:rPr lang="en-GB" dirty="0" smtClean="0"/>
              <a:t>CSV</a:t>
            </a:r>
            <a:endParaRPr lang="en-GB" dirty="0"/>
          </a:p>
        </p:txBody>
      </p:sp>
      <p:sp>
        <p:nvSpPr>
          <p:cNvPr id="24" name="TextBox 23"/>
          <p:cNvSpPr txBox="1"/>
          <p:nvPr/>
        </p:nvSpPr>
        <p:spPr>
          <a:xfrm>
            <a:off x="6442678" y="4046011"/>
            <a:ext cx="761747" cy="369332"/>
          </a:xfrm>
          <a:prstGeom prst="rect">
            <a:avLst/>
          </a:prstGeom>
          <a:noFill/>
        </p:spPr>
        <p:txBody>
          <a:bodyPr wrap="none" rtlCol="0">
            <a:spAutoFit/>
          </a:bodyPr>
          <a:lstStyle/>
          <a:p>
            <a:r>
              <a:rPr lang="en-GB" dirty="0" smtClean="0"/>
              <a:t>IDOC</a:t>
            </a:r>
            <a:endParaRPr lang="en-GB" dirty="0"/>
          </a:p>
        </p:txBody>
      </p:sp>
      <p:sp>
        <p:nvSpPr>
          <p:cNvPr id="26" name="TextBox 25"/>
          <p:cNvSpPr txBox="1"/>
          <p:nvPr/>
        </p:nvSpPr>
        <p:spPr>
          <a:xfrm>
            <a:off x="6423472" y="2539545"/>
            <a:ext cx="1608133" cy="369332"/>
          </a:xfrm>
          <a:prstGeom prst="rect">
            <a:avLst/>
          </a:prstGeom>
          <a:noFill/>
        </p:spPr>
        <p:txBody>
          <a:bodyPr wrap="none" rtlCol="0">
            <a:spAutoFit/>
          </a:bodyPr>
          <a:lstStyle/>
          <a:p>
            <a:r>
              <a:rPr lang="en-GB" dirty="0" smtClean="0"/>
              <a:t>JSON or XML</a:t>
            </a:r>
            <a:endParaRPr lang="en-GB" dirty="0"/>
          </a:p>
        </p:txBody>
      </p:sp>
      <p:sp>
        <p:nvSpPr>
          <p:cNvPr id="27" name="TextBox 26"/>
          <p:cNvSpPr txBox="1"/>
          <p:nvPr/>
        </p:nvSpPr>
        <p:spPr>
          <a:xfrm>
            <a:off x="1983728" y="2558547"/>
            <a:ext cx="800219" cy="369332"/>
          </a:xfrm>
          <a:prstGeom prst="rect">
            <a:avLst/>
          </a:prstGeom>
          <a:noFill/>
        </p:spPr>
        <p:txBody>
          <a:bodyPr wrap="none" rtlCol="0">
            <a:spAutoFit/>
          </a:bodyPr>
          <a:lstStyle/>
          <a:p>
            <a:r>
              <a:rPr lang="en-GB" dirty="0" smtClean="0"/>
              <a:t>JSON</a:t>
            </a:r>
            <a:endParaRPr lang="en-GB" dirty="0"/>
          </a:p>
        </p:txBody>
      </p:sp>
      <p:grpSp>
        <p:nvGrpSpPr>
          <p:cNvPr id="19" name="Group 18"/>
          <p:cNvGrpSpPr/>
          <p:nvPr/>
        </p:nvGrpSpPr>
        <p:grpSpPr>
          <a:xfrm>
            <a:off x="1672996" y="1737365"/>
            <a:ext cx="3328485" cy="869293"/>
            <a:chOff x="3722254" y="1700762"/>
            <a:chExt cx="3328485" cy="877276"/>
          </a:xfrm>
        </p:grpSpPr>
        <p:grpSp>
          <p:nvGrpSpPr>
            <p:cNvPr id="29" name="Group 28"/>
            <p:cNvGrpSpPr/>
            <p:nvPr/>
          </p:nvGrpSpPr>
          <p:grpSpPr>
            <a:xfrm>
              <a:off x="3722254" y="1700762"/>
              <a:ext cx="3328485" cy="877276"/>
              <a:chOff x="1653309" y="3028047"/>
              <a:chExt cx="5781964" cy="877276"/>
            </a:xfrm>
          </p:grpSpPr>
          <p:sp>
            <p:nvSpPr>
              <p:cNvPr id="30" name="Rounded Rectangle 29"/>
              <p:cNvSpPr/>
              <p:nvPr/>
            </p:nvSpPr>
            <p:spPr>
              <a:xfrm>
                <a:off x="1653309" y="3028115"/>
                <a:ext cx="5781964" cy="85898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IBM </a:t>
                </a:r>
                <a:r>
                  <a:rPr lang="en-GB" dirty="0" err="1" smtClean="0"/>
                  <a:t>IoT</a:t>
                </a:r>
                <a:r>
                  <a:rPr lang="en-GB" dirty="0" smtClean="0"/>
                  <a:t> Foundation</a:t>
                </a:r>
                <a:endParaRPr lang="en-GB" dirty="0"/>
              </a:p>
            </p:txBody>
          </p:sp>
          <p:sp>
            <p:nvSpPr>
              <p:cNvPr id="32" name="Rounded Rectangle 31"/>
              <p:cNvSpPr/>
              <p:nvPr/>
            </p:nvSpPr>
            <p:spPr>
              <a:xfrm>
                <a:off x="3443576" y="3028047"/>
                <a:ext cx="101600" cy="2330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Rounded Rectangle 32"/>
              <p:cNvSpPr/>
              <p:nvPr/>
            </p:nvSpPr>
            <p:spPr>
              <a:xfrm>
                <a:off x="3443576" y="3654027"/>
                <a:ext cx="101600" cy="2330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Rounded Rectangle 33"/>
              <p:cNvSpPr/>
              <p:nvPr/>
            </p:nvSpPr>
            <p:spPr>
              <a:xfrm>
                <a:off x="5705030" y="3028047"/>
                <a:ext cx="101600" cy="2330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Rounded Rectangle 34"/>
              <p:cNvSpPr/>
              <p:nvPr/>
            </p:nvSpPr>
            <p:spPr>
              <a:xfrm>
                <a:off x="5705030" y="3672253"/>
                <a:ext cx="101600" cy="2330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pic>
          <p:nvPicPr>
            <p:cNvPr id="28" name="Picture 4" descr="C:\Users\IBM_AD~1\AppData\Local\Temp\SNAGHTML60d830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7735" y="1741888"/>
              <a:ext cx="589200" cy="5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Group 36"/>
          <p:cNvGrpSpPr/>
          <p:nvPr/>
        </p:nvGrpSpPr>
        <p:grpSpPr>
          <a:xfrm>
            <a:off x="163653" y="1151612"/>
            <a:ext cx="1377234" cy="1104283"/>
            <a:chOff x="219069" y="1114668"/>
            <a:chExt cx="1377234" cy="1104283"/>
          </a:xfrm>
        </p:grpSpPr>
        <p:pic>
          <p:nvPicPr>
            <p:cNvPr id="4" name="Picture 3"/>
            <p:cNvPicPr>
              <a:picLocks noChangeAspect="1"/>
            </p:cNvPicPr>
            <p:nvPr/>
          </p:nvPicPr>
          <p:blipFill>
            <a:blip r:embed="rId6"/>
            <a:stretch>
              <a:fillRect/>
            </a:stretch>
          </p:blipFill>
          <p:spPr>
            <a:xfrm>
              <a:off x="219069" y="1199921"/>
              <a:ext cx="1377234" cy="1019030"/>
            </a:xfrm>
            <a:prstGeom prst="rect">
              <a:avLst/>
            </a:prstGeom>
          </p:spPr>
        </p:pic>
        <p:pic>
          <p:nvPicPr>
            <p:cNvPr id="36" name="Picture 7" descr="sp_3is_instru_ko.png"/>
            <p:cNvPicPr>
              <a:picLocks noChangeAspect="1"/>
            </p:cNvPicPr>
            <p:nvPr/>
          </p:nvPicPr>
          <p:blipFill>
            <a:blip r:embed="rId7">
              <a:lum bright="-90000"/>
              <a:extLst>
                <a:ext uri="{28A0092B-C50C-407E-A947-70E740481C1C}">
                  <a14:useLocalDpi xmlns:a14="http://schemas.microsoft.com/office/drawing/2010/main" val="0"/>
                </a:ext>
              </a:extLst>
            </a:blip>
            <a:srcRect/>
            <a:stretch>
              <a:fillRect/>
            </a:stretch>
          </p:blipFill>
          <p:spPr bwMode="auto">
            <a:xfrm>
              <a:off x="1178791" y="1114668"/>
              <a:ext cx="228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9" name="Elbow Connector 38"/>
          <p:cNvCxnSpPr>
            <a:stCxn id="36" idx="3"/>
            <a:endCxn id="30" idx="0"/>
          </p:cNvCxnSpPr>
          <p:nvPr/>
        </p:nvCxnSpPr>
        <p:spPr>
          <a:xfrm>
            <a:off x="1351975" y="1266706"/>
            <a:ext cx="1985264" cy="47072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00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2626013" y="1671637"/>
            <a:ext cx="4063422" cy="3432456"/>
          </a:xfrm>
          <a:prstGeom prst="rect">
            <a:avLst/>
          </a:prstGeom>
        </p:spPr>
      </p:pic>
      <p:sp>
        <p:nvSpPr>
          <p:cNvPr id="4" name="Slide Number Placeholder 3"/>
          <p:cNvSpPr>
            <a:spLocks noGrp="1"/>
          </p:cNvSpPr>
          <p:nvPr>
            <p:ph type="sldNum" sz="quarter" idx="10"/>
          </p:nvPr>
        </p:nvSpPr>
        <p:spPr/>
        <p:txBody>
          <a:bodyPr/>
          <a:lstStyle/>
          <a:p>
            <a:pPr>
              <a:defRPr/>
            </a:pPr>
            <a:fld id="{EBB63FFA-77C0-4177-B199-75B94CB501A2}" type="slidenum">
              <a:rPr lang="en-US" smtClean="0">
                <a:solidFill>
                  <a:prstClr val="white">
                    <a:lumMod val="50000"/>
                  </a:prstClr>
                </a:solidFill>
              </a:rPr>
              <a:pPr>
                <a:defRPr/>
              </a:pPr>
              <a:t>16</a:t>
            </a:fld>
            <a:endParaRPr lang="en-US" dirty="0">
              <a:solidFill>
                <a:prstClr val="white">
                  <a:lumMod val="50000"/>
                </a:prstClr>
              </a:solidFill>
            </a:endParaRPr>
          </a:p>
        </p:txBody>
      </p:sp>
      <p:pic>
        <p:nvPicPr>
          <p:cNvPr id="6" name="Picture 5"/>
          <p:cNvPicPr>
            <a:picLocks noChangeAspect="1"/>
          </p:cNvPicPr>
          <p:nvPr/>
        </p:nvPicPr>
        <p:blipFill>
          <a:blip r:embed="rId4" cstate="print"/>
          <a:stretch>
            <a:fillRect/>
          </a:stretch>
        </p:blipFill>
        <p:spPr>
          <a:xfrm>
            <a:off x="2547531" y="1685925"/>
            <a:ext cx="4220387" cy="3299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itle 1"/>
          <p:cNvSpPr txBox="1">
            <a:spLocks/>
          </p:cNvSpPr>
          <p:nvPr/>
        </p:nvSpPr>
        <p:spPr>
          <a:xfrm>
            <a:off x="463295" y="365338"/>
            <a:ext cx="7648575" cy="623887"/>
          </a:xfrm>
          <a:prstGeom prst="rect">
            <a:avLst/>
          </a:prstGeom>
        </p:spPr>
        <p:txBody>
          <a:bodyPr/>
          <a:lstStyle/>
          <a:p>
            <a:pPr defTabSz="342900" fontAlgn="base">
              <a:lnSpc>
                <a:spcPct val="95000"/>
              </a:lnSpc>
              <a:spcBef>
                <a:spcPct val="0"/>
              </a:spcBef>
              <a:spcAft>
                <a:spcPct val="0"/>
              </a:spcAft>
              <a:defRPr/>
            </a:pPr>
            <a:r>
              <a:rPr lang="en-US" altLang="en-US" sz="2800" dirty="0" smtClean="0">
                <a:solidFill>
                  <a:srgbClr val="34B1EC"/>
                </a:solidFill>
              </a:rPr>
              <a:t>Introducing IBM Integration Bus</a:t>
            </a:r>
          </a:p>
        </p:txBody>
      </p:sp>
      <p:sp>
        <p:nvSpPr>
          <p:cNvPr id="13" name="Rectangle 12"/>
          <p:cNvSpPr/>
          <p:nvPr/>
        </p:nvSpPr>
        <p:spPr>
          <a:xfrm>
            <a:off x="363991" y="1116012"/>
            <a:ext cx="2072158" cy="1111249"/>
          </a:xfrm>
          <a:prstGeom prst="rect">
            <a:avLst/>
          </a:prstGeom>
          <a:solidFill>
            <a:srgbClr val="8ACDED"/>
          </a:solidFill>
          <a:ln>
            <a:solidFill>
              <a:srgbClr val="8ACDE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smtClean="0">
                <a:solidFill>
                  <a:prstClr val="white"/>
                </a:solidFill>
              </a:rPr>
              <a:t>IBM Integration Bus</a:t>
            </a:r>
            <a:endParaRPr lang="en-US" sz="2400" b="1" dirty="0">
              <a:solidFill>
                <a:prstClr val="white"/>
              </a:solidFill>
            </a:endParaRPr>
          </a:p>
        </p:txBody>
      </p:sp>
      <p:sp>
        <p:nvSpPr>
          <p:cNvPr id="14" name="Rectangle 13"/>
          <p:cNvSpPr/>
          <p:nvPr/>
        </p:nvSpPr>
        <p:spPr>
          <a:xfrm>
            <a:off x="363991" y="2203450"/>
            <a:ext cx="2072158" cy="2628899"/>
          </a:xfrm>
          <a:prstGeom prst="rect">
            <a:avLst/>
          </a:prstGeom>
          <a:noFill/>
          <a:ln>
            <a:solidFill>
              <a:srgbClr val="8ACDE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smtClean="0">
                <a:solidFill>
                  <a:prstClr val="black"/>
                </a:solidFill>
              </a:rPr>
              <a:t>Provides heterogeneous connectivity across enterprise systems, applications and data</a:t>
            </a:r>
            <a:endParaRPr lang="en-US" sz="2000" dirty="0">
              <a:solidFill>
                <a:prstClr val="black"/>
              </a:solidFill>
            </a:endParaRPr>
          </a:p>
        </p:txBody>
      </p:sp>
      <p:sp>
        <p:nvSpPr>
          <p:cNvPr id="31" name="Rectangle 30"/>
          <p:cNvSpPr/>
          <p:nvPr/>
        </p:nvSpPr>
        <p:spPr>
          <a:xfrm>
            <a:off x="6767917" y="2372097"/>
            <a:ext cx="2072158" cy="1927513"/>
          </a:xfrm>
          <a:prstGeom prst="rect">
            <a:avLst/>
          </a:prstGeom>
          <a:noFill/>
          <a:ln>
            <a:solidFill>
              <a:srgbClr val="8ACDE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smtClean="0">
                <a:solidFill>
                  <a:prstClr val="black"/>
                </a:solidFill>
              </a:rPr>
              <a:t>Connect</a:t>
            </a:r>
          </a:p>
          <a:p>
            <a:pPr algn="ctr"/>
            <a:r>
              <a:rPr lang="en-GB" sz="2000" dirty="0" smtClean="0">
                <a:solidFill>
                  <a:prstClr val="black"/>
                </a:solidFill>
              </a:rPr>
              <a:t>Transform</a:t>
            </a:r>
          </a:p>
          <a:p>
            <a:pPr algn="ctr"/>
            <a:r>
              <a:rPr lang="en-GB" sz="2000" dirty="0" smtClean="0">
                <a:solidFill>
                  <a:prstClr val="black"/>
                </a:solidFill>
              </a:rPr>
              <a:t>Route</a:t>
            </a:r>
          </a:p>
          <a:p>
            <a:pPr algn="ctr"/>
            <a:r>
              <a:rPr lang="en-GB" sz="2000" dirty="0" smtClean="0">
                <a:solidFill>
                  <a:prstClr val="black"/>
                </a:solidFill>
              </a:rPr>
              <a:t>Monitor</a:t>
            </a:r>
          </a:p>
          <a:p>
            <a:pPr algn="ctr"/>
            <a:r>
              <a:rPr lang="en-GB" sz="2000" dirty="0" smtClean="0">
                <a:solidFill>
                  <a:prstClr val="black"/>
                </a:solidFill>
              </a:rPr>
              <a:t>…</a:t>
            </a:r>
          </a:p>
        </p:txBody>
      </p:sp>
    </p:spTree>
    <p:extLst>
      <p:ext uri="{BB962C8B-B14F-4D97-AF65-F5344CB8AC3E}">
        <p14:creationId xmlns:p14="http://schemas.microsoft.com/office/powerpoint/2010/main" val="3980319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1500"/>
                                        <p:tgtEl>
                                          <p:spTgt spid="9"/>
                                        </p:tgtEl>
                                      </p:cBhvr>
                                    </p:animEffect>
                                    <p:set>
                                      <p:cBhvr>
                                        <p:cTn id="7" dur="1" fill="hold">
                                          <p:stCondLst>
                                            <p:cond delay="1499"/>
                                          </p:stCondLst>
                                        </p:cTn>
                                        <p:tgtEl>
                                          <p:spTgt spid="9"/>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1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Demo Scenario – Data flow</a:t>
            </a:r>
            <a:endParaRPr lang="en-GB"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17</a:t>
            </a:fld>
            <a:endParaRPr lang="en-US" dirty="0"/>
          </a:p>
        </p:txBody>
      </p:sp>
      <p:pic>
        <p:nvPicPr>
          <p:cNvPr id="10" name="Picture 9"/>
          <p:cNvPicPr>
            <a:picLocks noChangeAspect="1"/>
          </p:cNvPicPr>
          <p:nvPr/>
        </p:nvPicPr>
        <p:blipFill>
          <a:blip r:embed="rId2"/>
          <a:stretch>
            <a:fillRect/>
          </a:stretch>
        </p:blipFill>
        <p:spPr>
          <a:xfrm>
            <a:off x="2282134" y="831456"/>
            <a:ext cx="1377234" cy="1019030"/>
          </a:xfrm>
          <a:prstGeom prst="rect">
            <a:avLst/>
          </a:prstGeom>
        </p:spPr>
      </p:pic>
      <p:pic>
        <p:nvPicPr>
          <p:cNvPr id="12" name="Picture 11"/>
          <p:cNvPicPr>
            <a:picLocks noChangeAspect="1"/>
          </p:cNvPicPr>
          <p:nvPr/>
        </p:nvPicPr>
        <p:blipFill>
          <a:blip r:embed="rId3"/>
          <a:stretch>
            <a:fillRect/>
          </a:stretch>
        </p:blipFill>
        <p:spPr>
          <a:xfrm>
            <a:off x="6838339" y="4389388"/>
            <a:ext cx="2305661" cy="1533176"/>
          </a:xfrm>
          <a:prstGeom prst="rect">
            <a:avLst/>
          </a:prstGeom>
        </p:spPr>
      </p:pic>
      <p:pic>
        <p:nvPicPr>
          <p:cNvPr id="13" name="Picture 12"/>
          <p:cNvPicPr>
            <a:picLocks noChangeAspect="1"/>
          </p:cNvPicPr>
          <p:nvPr/>
        </p:nvPicPr>
        <p:blipFill>
          <a:blip r:embed="rId4"/>
          <a:stretch>
            <a:fillRect/>
          </a:stretch>
        </p:blipFill>
        <p:spPr>
          <a:xfrm>
            <a:off x="49937" y="4072831"/>
            <a:ext cx="1937391" cy="125196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8266" y="2289966"/>
            <a:ext cx="684970" cy="684970"/>
          </a:xfrm>
          <a:prstGeom prst="rect">
            <a:avLst/>
          </a:prstGeom>
        </p:spPr>
      </p:pic>
      <p:cxnSp>
        <p:nvCxnSpPr>
          <p:cNvPr id="43" name="Elbow Connector 42"/>
          <p:cNvCxnSpPr>
            <a:stCxn id="34" idx="2"/>
            <a:endCxn id="13" idx="3"/>
          </p:cNvCxnSpPr>
          <p:nvPr/>
        </p:nvCxnSpPr>
        <p:spPr>
          <a:xfrm rot="5400000" flipH="1">
            <a:off x="2464953" y="4221187"/>
            <a:ext cx="1" cy="955251"/>
          </a:xfrm>
          <a:prstGeom prst="bentConnector4">
            <a:avLst>
              <a:gd name="adj1" fmla="val -22860000000"/>
              <a:gd name="adj2" fmla="val 6788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34" idx="2"/>
            <a:endCxn id="12" idx="1"/>
          </p:cNvCxnSpPr>
          <p:nvPr/>
        </p:nvCxnSpPr>
        <p:spPr>
          <a:xfrm rot="16200000" flipH="1">
            <a:off x="4661877" y="2979514"/>
            <a:ext cx="457164" cy="38957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460688" y="1627257"/>
            <a:ext cx="2503955" cy="738664"/>
          </a:xfrm>
          <a:prstGeom prst="rect">
            <a:avLst/>
          </a:prstGeom>
          <a:noFill/>
          <a:ln>
            <a:solidFill>
              <a:schemeClr val="tx1"/>
            </a:solidFill>
          </a:ln>
        </p:spPr>
        <p:txBody>
          <a:bodyPr wrap="none" rtlCol="0">
            <a:spAutoFit/>
          </a:bodyPr>
          <a:lstStyle/>
          <a:p>
            <a:r>
              <a:rPr lang="en-GB" sz="1400" dirty="0" smtClean="0"/>
              <a:t>Current millage</a:t>
            </a:r>
          </a:p>
          <a:p>
            <a:r>
              <a:rPr lang="en-GB" sz="1400" dirty="0" smtClean="0"/>
              <a:t>Vehicle Identification Number</a:t>
            </a:r>
          </a:p>
          <a:p>
            <a:r>
              <a:rPr lang="en-GB" sz="1400" dirty="0" smtClean="0"/>
              <a:t>License plate</a:t>
            </a:r>
            <a:endParaRPr lang="en-GB" sz="1400" dirty="0"/>
          </a:p>
        </p:txBody>
      </p:sp>
      <p:cxnSp>
        <p:nvCxnSpPr>
          <p:cNvPr id="8" name="Straight Arrow Connector 7"/>
          <p:cNvCxnSpPr>
            <a:stCxn id="10" idx="2"/>
          </p:cNvCxnSpPr>
          <p:nvPr/>
        </p:nvCxnSpPr>
        <p:spPr>
          <a:xfrm flipH="1">
            <a:off x="2962274" y="1850486"/>
            <a:ext cx="8477" cy="4246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27813" y="2573725"/>
            <a:ext cx="2244525" cy="307777"/>
          </a:xfrm>
          <a:prstGeom prst="rect">
            <a:avLst/>
          </a:prstGeom>
          <a:noFill/>
        </p:spPr>
        <p:txBody>
          <a:bodyPr wrap="none" rtlCol="0">
            <a:spAutoFit/>
          </a:bodyPr>
          <a:lstStyle/>
          <a:p>
            <a:r>
              <a:rPr lang="en-GB" sz="1400" dirty="0" smtClean="0"/>
              <a:t>Millage is multiple of 1000</a:t>
            </a:r>
            <a:endParaRPr lang="en-GB" sz="1400" dirty="0"/>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0932" y="4015519"/>
            <a:ext cx="683293" cy="683293"/>
          </a:xfrm>
          <a:prstGeom prst="rect">
            <a:avLst/>
          </a:prstGeom>
        </p:spPr>
      </p:pic>
      <p:cxnSp>
        <p:nvCxnSpPr>
          <p:cNvPr id="40" name="Straight Arrow Connector 39"/>
          <p:cNvCxnSpPr/>
          <p:nvPr/>
        </p:nvCxnSpPr>
        <p:spPr>
          <a:xfrm>
            <a:off x="2956278" y="2934251"/>
            <a:ext cx="5996" cy="351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7">
            <a:clrChange>
              <a:clrFrom>
                <a:srgbClr val="FFFFFF"/>
              </a:clrFrom>
              <a:clrTo>
                <a:srgbClr val="FFFFFF">
                  <a:alpha val="0"/>
                </a:srgbClr>
              </a:clrTo>
            </a:clrChange>
          </a:blip>
          <a:stretch>
            <a:fillRect/>
          </a:stretch>
        </p:blipFill>
        <p:spPr>
          <a:xfrm>
            <a:off x="2566209" y="3237619"/>
            <a:ext cx="800606" cy="533737"/>
          </a:xfrm>
          <a:prstGeom prst="rect">
            <a:avLst/>
          </a:prstGeom>
        </p:spPr>
      </p:pic>
      <p:sp>
        <p:nvSpPr>
          <p:cNvPr id="44" name="TextBox 43"/>
          <p:cNvSpPr txBox="1"/>
          <p:nvPr/>
        </p:nvSpPr>
        <p:spPr>
          <a:xfrm>
            <a:off x="3344237" y="2974936"/>
            <a:ext cx="2503955" cy="1600438"/>
          </a:xfrm>
          <a:prstGeom prst="rect">
            <a:avLst/>
          </a:prstGeom>
          <a:noFill/>
          <a:ln>
            <a:solidFill>
              <a:schemeClr val="tx1"/>
            </a:solidFill>
          </a:ln>
        </p:spPr>
        <p:txBody>
          <a:bodyPr wrap="none" rtlCol="0">
            <a:spAutoFit/>
          </a:bodyPr>
          <a:lstStyle/>
          <a:p>
            <a:r>
              <a:rPr lang="en-GB" sz="1400" dirty="0" smtClean="0"/>
              <a:t>Current </a:t>
            </a:r>
            <a:r>
              <a:rPr lang="en-GB" sz="1400" dirty="0" smtClean="0"/>
              <a:t>mileage</a:t>
            </a:r>
            <a:endParaRPr lang="en-GB" sz="1400" dirty="0" smtClean="0"/>
          </a:p>
          <a:p>
            <a:r>
              <a:rPr lang="en-GB" sz="1400" dirty="0" smtClean="0"/>
              <a:t>Vehicle Identification Number</a:t>
            </a:r>
          </a:p>
          <a:p>
            <a:r>
              <a:rPr lang="en-GB" sz="1400" dirty="0" smtClean="0"/>
              <a:t>License plate</a:t>
            </a:r>
          </a:p>
          <a:p>
            <a:r>
              <a:rPr lang="en-GB" sz="1400" dirty="0" smtClean="0"/>
              <a:t>Current fitted parts</a:t>
            </a:r>
          </a:p>
          <a:p>
            <a:r>
              <a:rPr lang="en-GB" sz="1400" dirty="0"/>
              <a:t> </a:t>
            </a:r>
            <a:r>
              <a:rPr lang="en-GB" sz="1400" dirty="0" smtClean="0"/>
              <a:t>  Millage when fitted</a:t>
            </a:r>
          </a:p>
          <a:p>
            <a:r>
              <a:rPr lang="en-GB" sz="1400" dirty="0"/>
              <a:t> </a:t>
            </a:r>
            <a:r>
              <a:rPr lang="en-GB" sz="1400" dirty="0" smtClean="0"/>
              <a:t>  service limit</a:t>
            </a:r>
          </a:p>
          <a:p>
            <a:r>
              <a:rPr lang="en-GB" sz="1400" dirty="0"/>
              <a:t> </a:t>
            </a:r>
            <a:r>
              <a:rPr lang="en-GB" sz="1400" dirty="0" smtClean="0"/>
              <a:t>  SKU</a:t>
            </a:r>
            <a:endParaRPr lang="en-GB" sz="1400" dirty="0"/>
          </a:p>
        </p:txBody>
      </p:sp>
      <p:cxnSp>
        <p:nvCxnSpPr>
          <p:cNvPr id="46" name="Straight Arrow Connector 45"/>
          <p:cNvCxnSpPr/>
          <p:nvPr/>
        </p:nvCxnSpPr>
        <p:spPr>
          <a:xfrm>
            <a:off x="2966512" y="3743230"/>
            <a:ext cx="5996" cy="351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98097" y="5331655"/>
            <a:ext cx="2503955" cy="954107"/>
          </a:xfrm>
          <a:prstGeom prst="rect">
            <a:avLst/>
          </a:prstGeom>
          <a:noFill/>
          <a:ln>
            <a:solidFill>
              <a:schemeClr val="tx1"/>
            </a:solidFill>
          </a:ln>
        </p:spPr>
        <p:txBody>
          <a:bodyPr wrap="none" rtlCol="0">
            <a:spAutoFit/>
          </a:bodyPr>
          <a:lstStyle/>
          <a:p>
            <a:r>
              <a:rPr lang="en-GB" sz="1400" dirty="0" smtClean="0"/>
              <a:t>Current millage</a:t>
            </a:r>
          </a:p>
          <a:p>
            <a:r>
              <a:rPr lang="en-GB" sz="1400" dirty="0" smtClean="0"/>
              <a:t>Vehicle Identification Number</a:t>
            </a:r>
          </a:p>
          <a:p>
            <a:r>
              <a:rPr lang="en-GB" sz="1400" dirty="0" smtClean="0"/>
              <a:t>License plate</a:t>
            </a:r>
          </a:p>
          <a:p>
            <a:r>
              <a:rPr lang="en-GB" sz="1400" dirty="0" smtClean="0"/>
              <a:t>Replacement part SKU</a:t>
            </a:r>
            <a:endParaRPr lang="en-GB" sz="1400" dirty="0"/>
          </a:p>
        </p:txBody>
      </p:sp>
      <p:sp>
        <p:nvSpPr>
          <p:cNvPr id="49" name="TextBox 48"/>
          <p:cNvSpPr txBox="1"/>
          <p:nvPr/>
        </p:nvSpPr>
        <p:spPr>
          <a:xfrm>
            <a:off x="5004449" y="5278872"/>
            <a:ext cx="1617751" cy="307777"/>
          </a:xfrm>
          <a:prstGeom prst="rect">
            <a:avLst/>
          </a:prstGeom>
          <a:noFill/>
          <a:ln>
            <a:solidFill>
              <a:schemeClr val="tx1"/>
            </a:solidFill>
          </a:ln>
        </p:spPr>
        <p:txBody>
          <a:bodyPr wrap="none" rtlCol="0">
            <a:spAutoFit/>
          </a:bodyPr>
          <a:lstStyle/>
          <a:p>
            <a:r>
              <a:rPr lang="en-GB" sz="1400" dirty="0" smtClean="0"/>
              <a:t>Ordered part SKU</a:t>
            </a:r>
            <a:endParaRPr lang="en-GB" sz="1400" dirty="0"/>
          </a:p>
        </p:txBody>
      </p:sp>
    </p:spTree>
    <p:extLst>
      <p:ext uri="{BB962C8B-B14F-4D97-AF65-F5344CB8AC3E}">
        <p14:creationId xmlns:p14="http://schemas.microsoft.com/office/powerpoint/2010/main" val="372689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9"/>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B2174EC8-D03D-4CD0-B6DD-FAF3F2E69C4E}" type="slidenum">
              <a:rPr lang="en-US" smtClean="0"/>
              <a:pPr/>
              <a:t>18</a:t>
            </a:fld>
            <a:endParaRPr lang="en-US" smtClean="0"/>
          </a:p>
        </p:txBody>
      </p:sp>
      <p:sp>
        <p:nvSpPr>
          <p:cNvPr id="10242" name="Rectangle 2"/>
          <p:cNvSpPr>
            <a:spLocks noGrp="1"/>
          </p:cNvSpPr>
          <p:nvPr>
            <p:ph type="title"/>
          </p:nvPr>
        </p:nvSpPr>
        <p:spPr>
          <a:xfrm>
            <a:off x="407467" y="207225"/>
            <a:ext cx="8321674" cy="769937"/>
          </a:xfrm>
        </p:spPr>
        <p:txBody>
          <a:bodyPr/>
          <a:lstStyle/>
          <a:p>
            <a:r>
              <a:rPr lang="en-US" dirty="0" smtClean="0">
                <a:latin typeface="Arial" pitchFamily="34" charset="0"/>
              </a:rPr>
              <a:t>Where do I go to find out more?  </a:t>
            </a:r>
          </a:p>
        </p:txBody>
      </p:sp>
      <p:sp>
        <p:nvSpPr>
          <p:cNvPr id="5" name="Text Placeholder 4"/>
          <p:cNvSpPr>
            <a:spLocks noGrp="1"/>
          </p:cNvSpPr>
          <p:nvPr>
            <p:ph type="body" sz="quarter" idx="15"/>
          </p:nvPr>
        </p:nvSpPr>
        <p:spPr>
          <a:xfrm>
            <a:off x="423333" y="1818301"/>
            <a:ext cx="8459409" cy="4451870"/>
          </a:xfrm>
        </p:spPr>
        <p:txBody>
          <a:bodyPr>
            <a:normAutofit/>
          </a:bodyPr>
          <a:lstStyle/>
          <a:p>
            <a:pPr>
              <a:lnSpc>
                <a:spcPct val="120000"/>
              </a:lnSpc>
            </a:pPr>
            <a:r>
              <a:rPr lang="en-GB" altLang="en-US" dirty="0" smtClean="0"/>
              <a:t>Internet of Things Foundation: </a:t>
            </a:r>
            <a:r>
              <a:rPr lang="en-GB" altLang="en-US" dirty="0" smtClean="0">
                <a:hlinkClick r:id="rId3"/>
              </a:rPr>
              <a:t>https://internetofthings.ibmcloud.com/</a:t>
            </a:r>
            <a:endParaRPr lang="en-GB" altLang="en-US" dirty="0" smtClean="0"/>
          </a:p>
          <a:p>
            <a:pPr>
              <a:lnSpc>
                <a:spcPct val="120000"/>
              </a:lnSpc>
            </a:pPr>
            <a:r>
              <a:rPr lang="en-GB" altLang="en-US" dirty="0" smtClean="0"/>
              <a:t>Explore the Recipes </a:t>
            </a:r>
            <a:r>
              <a:rPr lang="en-GB" altLang="en-US" dirty="0" smtClean="0">
                <a:hlinkClick r:id="rId4"/>
              </a:rPr>
              <a:t>https://developer.ibm.com/iot/</a:t>
            </a:r>
            <a:r>
              <a:rPr lang="en-GB" altLang="en-US" dirty="0" smtClean="0"/>
              <a:t> </a:t>
            </a:r>
          </a:p>
          <a:p>
            <a:pPr>
              <a:lnSpc>
                <a:spcPct val="120000"/>
              </a:lnSpc>
            </a:pPr>
            <a:r>
              <a:rPr lang="en-GB" altLang="en-US" dirty="0" err="1" smtClean="0"/>
              <a:t>Bluemix</a:t>
            </a:r>
            <a:r>
              <a:rPr lang="en-GB" altLang="en-US" dirty="0" smtClean="0"/>
              <a:t> </a:t>
            </a:r>
            <a:r>
              <a:rPr lang="en-GB" altLang="en-US" dirty="0" err="1" smtClean="0"/>
              <a:t>IoT</a:t>
            </a:r>
            <a:r>
              <a:rPr lang="en-GB" altLang="en-US" dirty="0" smtClean="0"/>
              <a:t> </a:t>
            </a:r>
            <a:r>
              <a:rPr lang="en-GB" altLang="en-US" dirty="0"/>
              <a:t>Zone </a:t>
            </a:r>
            <a:r>
              <a:rPr lang="en-GB" altLang="en-US" dirty="0">
                <a:hlinkClick r:id="rId5"/>
              </a:rPr>
              <a:t>https://</a:t>
            </a:r>
            <a:r>
              <a:rPr lang="en-GB" altLang="en-US" dirty="0" smtClean="0">
                <a:hlinkClick r:id="rId5"/>
              </a:rPr>
              <a:t>bluemix.net/solutions/iot</a:t>
            </a:r>
            <a:r>
              <a:rPr lang="en-GB" altLang="en-US" dirty="0" smtClean="0"/>
              <a:t> </a:t>
            </a:r>
          </a:p>
          <a:p>
            <a:pPr>
              <a:lnSpc>
                <a:spcPct val="120000"/>
              </a:lnSpc>
            </a:pPr>
            <a:r>
              <a:rPr lang="en-GB" altLang="en-US" dirty="0" smtClean="0"/>
              <a:t>IBM </a:t>
            </a:r>
            <a:r>
              <a:rPr lang="en-GB" altLang="en-US" dirty="0"/>
              <a:t>Integration Community </a:t>
            </a:r>
            <a:r>
              <a:rPr lang="en-GB" altLang="en-US" dirty="0">
                <a:hlinkClick r:id="rId6"/>
              </a:rPr>
              <a:t>https://</a:t>
            </a:r>
            <a:r>
              <a:rPr lang="en-GB" altLang="en-US" dirty="0" smtClean="0">
                <a:hlinkClick r:id="rId6"/>
              </a:rPr>
              <a:t>developer.ibm.com/integration</a:t>
            </a:r>
            <a:r>
              <a:rPr lang="en-GB" altLang="en-US" dirty="0" smtClean="0"/>
              <a:t> </a:t>
            </a:r>
          </a:p>
          <a:p>
            <a:pPr>
              <a:lnSpc>
                <a:spcPct val="120000"/>
              </a:lnSpc>
            </a:pPr>
            <a:r>
              <a:rPr lang="en-GB" altLang="en-US" dirty="0"/>
              <a:t>IBM </a:t>
            </a:r>
            <a:r>
              <a:rPr lang="en-GB" altLang="en-US" dirty="0" smtClean="0"/>
              <a:t>Integration Bus Open </a:t>
            </a:r>
            <a:r>
              <a:rPr lang="en-GB" altLang="en-US" dirty="0"/>
              <a:t>Beta </a:t>
            </a:r>
            <a:r>
              <a:rPr lang="en-GB" altLang="en-US" dirty="0">
                <a:hlinkClick r:id="rId7"/>
              </a:rPr>
              <a:t>https</a:t>
            </a:r>
            <a:r>
              <a:rPr lang="en-GB" altLang="en-US" dirty="0" smtClean="0">
                <a:hlinkClick r:id="rId7"/>
              </a:rPr>
              <a:t>://ibm.biz/iibopenbeta</a:t>
            </a:r>
            <a:r>
              <a:rPr lang="en-GB" altLang="en-US" dirty="0" smtClean="0"/>
              <a:t> </a:t>
            </a:r>
          </a:p>
          <a:p>
            <a:pPr>
              <a:lnSpc>
                <a:spcPct val="120000"/>
              </a:lnSpc>
            </a:pPr>
            <a:r>
              <a:rPr lang="en-GB" altLang="en-US" dirty="0" smtClean="0"/>
              <a:t>Follow us on Twitter @</a:t>
            </a:r>
            <a:r>
              <a:rPr lang="en-GB" altLang="en-US" dirty="0" err="1" smtClean="0"/>
              <a:t>IBMIoT</a:t>
            </a:r>
            <a:endParaRPr lang="en-GB" altLang="en-US" dirty="0" smtClean="0"/>
          </a:p>
        </p:txBody>
      </p:sp>
    </p:spTree>
    <p:extLst>
      <p:ext uri="{BB962C8B-B14F-4D97-AF65-F5344CB8AC3E}">
        <p14:creationId xmlns:p14="http://schemas.microsoft.com/office/powerpoint/2010/main" val="2761383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304800" y="232953"/>
            <a:ext cx="8685213" cy="771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2800" dirty="0" smtClean="0"/>
              <a:t>Benefits of real-time data from Internet of Things</a:t>
            </a:r>
          </a:p>
        </p:txBody>
      </p:sp>
      <p:graphicFrame>
        <p:nvGraphicFramePr>
          <p:cNvPr id="293974" name="Group 86"/>
          <p:cNvGraphicFramePr>
            <a:graphicFrameLocks noGrp="1"/>
          </p:cNvGraphicFramePr>
          <p:nvPr>
            <p:extLst/>
          </p:nvPr>
        </p:nvGraphicFramePr>
        <p:xfrm>
          <a:off x="1711325" y="1314450"/>
          <a:ext cx="6870700" cy="4848795"/>
        </p:xfrm>
        <a:graphic>
          <a:graphicData uri="http://schemas.openxmlformats.org/drawingml/2006/table">
            <a:tbl>
              <a:tblPr/>
              <a:tblGrid>
                <a:gridCol w="1543050"/>
                <a:gridCol w="5327650"/>
              </a:tblGrid>
              <a:tr h="1201737">
                <a:tc>
                  <a:txBody>
                    <a:bodyPr/>
                    <a:lstStyle>
                      <a:lvl1pPr algn="l" defTabSz="457200">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algn="l" defTabSz="457200">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algn="l" defTabSz="457200">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GB" sz="2400" b="1" i="0" u="none" strike="noStrike" cap="none" normalizeH="0" baseline="0" dirty="0" smtClean="0">
                          <a:ln>
                            <a:noFill/>
                          </a:ln>
                          <a:solidFill>
                            <a:schemeClr val="accent5">
                              <a:lumMod val="50000"/>
                            </a:schemeClr>
                          </a:solidFill>
                          <a:effectLst/>
                          <a:latin typeface="+mj-lt"/>
                          <a:ea typeface="MS PGothic" panose="020B0600070205080204" pitchFamily="34" charset="-128"/>
                          <a:cs typeface="Arial" panose="020B0604020202020204" pitchFamily="34" charset="0"/>
                        </a:rPr>
                        <a:t>Monetize</a:t>
                      </a:r>
                    </a:p>
                  </a:txBody>
                  <a:tcPr anchor="ctr" horzOverflow="overflow">
                    <a:lnL cap="flat">
                      <a:noFill/>
                    </a:lnL>
                    <a:lnR>
                      <a:noFill/>
                    </a:lnR>
                    <a:lnT cap="flat">
                      <a:noFill/>
                    </a:lnT>
                    <a:lnB>
                      <a:noFill/>
                    </a:lnB>
                    <a:lnTlToBr>
                      <a:noFill/>
                    </a:lnTlToBr>
                    <a:lnBlToTr>
                      <a:noFill/>
                    </a:lnBlToTr>
                    <a:noFill/>
                  </a:tcPr>
                </a:tc>
                <a:tc>
                  <a:txBody>
                    <a:bodyPr/>
                    <a:lstStyle>
                      <a:lvl1pPr marL="177800" indent="-177800" algn="l" defTabSz="457200">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algn="l" defTabSz="457200">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algn="l" defTabSz="457200">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266700" marR="0" lvl="0" indent="-266700" algn="l" defTabSz="457200" rtl="0" eaLnBrk="1" fontAlgn="base" latinLnBrk="0" hangingPunct="1">
                        <a:lnSpc>
                          <a:spcPct val="100000"/>
                        </a:lnSpc>
                        <a:spcBef>
                          <a:spcPct val="20000"/>
                        </a:spcBef>
                        <a:spcAft>
                          <a:spcPct val="0"/>
                        </a:spcAft>
                        <a:buClr>
                          <a:schemeClr val="tx1"/>
                        </a:buClr>
                        <a:buSzTx/>
                        <a:buFontTx/>
                        <a:buChar char="•"/>
                        <a:tabLst/>
                      </a:pPr>
                      <a:r>
                        <a:rPr kumimoji="0" lang="en-GB" sz="1800" b="0" i="0" u="none" strike="noStrike" cap="none" normalizeH="0" baseline="0" dirty="0" smtClean="0">
                          <a:ln>
                            <a:noFill/>
                          </a:ln>
                          <a:solidFill>
                            <a:srgbClr val="000000"/>
                          </a:solidFill>
                          <a:effectLst/>
                          <a:latin typeface="+mj-lt"/>
                          <a:ea typeface="MS PGothic" panose="020B0600070205080204" pitchFamily="34" charset="-128"/>
                          <a:cs typeface="Arial" panose="020B0604020202020204" pitchFamily="34" charset="0"/>
                        </a:rPr>
                        <a:t>Charge for usage that is tracked by things</a:t>
                      </a:r>
                    </a:p>
                    <a:p>
                      <a:pPr marL="266700" marR="0" lvl="0" indent="-266700" algn="l" defTabSz="457200" rtl="0" eaLnBrk="1" fontAlgn="base" latinLnBrk="0" hangingPunct="1">
                        <a:lnSpc>
                          <a:spcPct val="100000"/>
                        </a:lnSpc>
                        <a:spcBef>
                          <a:spcPct val="20000"/>
                        </a:spcBef>
                        <a:spcAft>
                          <a:spcPct val="0"/>
                        </a:spcAft>
                        <a:buClr>
                          <a:schemeClr val="tx1"/>
                        </a:buClr>
                        <a:buSzTx/>
                        <a:buFontTx/>
                        <a:buChar char="•"/>
                        <a:tabLst/>
                      </a:pPr>
                      <a:r>
                        <a:rPr kumimoji="0" lang="en-GB" sz="1800" b="0" i="0" u="none" strike="noStrike" cap="none" normalizeH="0" baseline="0" dirty="0" smtClean="0">
                          <a:ln>
                            <a:noFill/>
                          </a:ln>
                          <a:solidFill>
                            <a:srgbClr val="000000"/>
                          </a:solidFill>
                          <a:effectLst/>
                          <a:latin typeface="+mj-lt"/>
                          <a:ea typeface="MS PGothic" panose="020B0600070205080204" pitchFamily="34" charset="-128"/>
                          <a:cs typeface="Arial" panose="020B0604020202020204" pitchFamily="34" charset="0"/>
                        </a:rPr>
                        <a:t>Enable Pay-per-use models of things</a:t>
                      </a:r>
                    </a:p>
                  </a:txBody>
                  <a:tcPr anchor="ctr" horzOverflow="overflow">
                    <a:lnL>
                      <a:noFill/>
                    </a:lnL>
                    <a:lnR cap="flat">
                      <a:noFill/>
                    </a:lnR>
                    <a:lnT cap="flat">
                      <a:noFill/>
                    </a:lnT>
                    <a:lnB>
                      <a:noFill/>
                    </a:lnB>
                    <a:lnTlToBr>
                      <a:noFill/>
                    </a:lnTlToBr>
                    <a:lnBlToTr>
                      <a:noFill/>
                    </a:lnBlToTr>
                    <a:noFill/>
                  </a:tcPr>
                </a:tc>
              </a:tr>
              <a:tr h="1198563">
                <a:tc>
                  <a:txBody>
                    <a:bodyPr/>
                    <a:lstStyle>
                      <a:lvl1pPr algn="l" defTabSz="457200">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algn="l" defTabSz="457200">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algn="l" defTabSz="457200">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GB" sz="2400" b="1" i="0" u="none" strike="noStrike" cap="none" normalizeH="0" baseline="0" dirty="0" smtClean="0">
                          <a:ln>
                            <a:noFill/>
                          </a:ln>
                          <a:solidFill>
                            <a:schemeClr val="accent5">
                              <a:lumMod val="50000"/>
                            </a:schemeClr>
                          </a:solidFill>
                          <a:effectLst/>
                          <a:latin typeface="+mj-lt"/>
                          <a:ea typeface="MS PGothic" panose="020B0600070205080204" pitchFamily="34" charset="-128"/>
                          <a:cs typeface="Arial" panose="020B0604020202020204" pitchFamily="34" charset="0"/>
                        </a:rPr>
                        <a:t>Optimize</a:t>
                      </a:r>
                    </a:p>
                  </a:txBody>
                  <a:tcPr anchor="ctr" horzOverflow="overflow">
                    <a:lnL cap="flat">
                      <a:noFill/>
                    </a:lnL>
                    <a:lnR>
                      <a:noFill/>
                    </a:lnR>
                    <a:lnT>
                      <a:noFill/>
                    </a:lnT>
                    <a:lnB>
                      <a:noFill/>
                    </a:lnB>
                    <a:lnTlToBr>
                      <a:noFill/>
                    </a:lnTlToBr>
                    <a:lnBlToTr>
                      <a:noFill/>
                    </a:lnBlToTr>
                    <a:noFill/>
                  </a:tcPr>
                </a:tc>
                <a:tc>
                  <a:txBody>
                    <a:bodyPr/>
                    <a:lstStyle>
                      <a:lvl1pPr marL="177800" indent="-177800" algn="l" defTabSz="457200">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algn="l" defTabSz="457200">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algn="l" defTabSz="457200">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266700" marR="0" lvl="0" indent="-266700" algn="l" defTabSz="457200" rtl="0" eaLnBrk="1" fontAlgn="base" latinLnBrk="0" hangingPunct="1">
                        <a:lnSpc>
                          <a:spcPct val="100000"/>
                        </a:lnSpc>
                        <a:spcBef>
                          <a:spcPct val="20000"/>
                        </a:spcBef>
                        <a:spcAft>
                          <a:spcPct val="0"/>
                        </a:spcAft>
                        <a:buClr>
                          <a:schemeClr val="tx1"/>
                        </a:buClr>
                        <a:buSzTx/>
                        <a:buFontTx/>
                        <a:buChar char="•"/>
                        <a:tabLst/>
                      </a:pPr>
                      <a:r>
                        <a:rPr kumimoji="0" lang="en-GB" sz="1800" b="0" i="0" u="none" strike="noStrike" cap="none" normalizeH="0" baseline="0" dirty="0" smtClean="0">
                          <a:ln>
                            <a:noFill/>
                          </a:ln>
                          <a:solidFill>
                            <a:srgbClr val="000000"/>
                          </a:solidFill>
                          <a:effectLst/>
                          <a:latin typeface="+mj-lt"/>
                          <a:ea typeface="MS PGothic" panose="020B0600070205080204" pitchFamily="34" charset="-128"/>
                          <a:cs typeface="Arial" panose="020B0604020202020204" pitchFamily="34" charset="0"/>
                        </a:rPr>
                        <a:t>Improve efficiency of activities with data from things</a:t>
                      </a:r>
                    </a:p>
                    <a:p>
                      <a:pPr marL="266700" marR="0" lvl="0" indent="-266700" algn="l" defTabSz="457200" rtl="0" eaLnBrk="1" fontAlgn="base" latinLnBrk="0" hangingPunct="1">
                        <a:lnSpc>
                          <a:spcPct val="100000"/>
                        </a:lnSpc>
                        <a:spcBef>
                          <a:spcPct val="20000"/>
                        </a:spcBef>
                        <a:spcAft>
                          <a:spcPct val="0"/>
                        </a:spcAft>
                        <a:buClr>
                          <a:schemeClr val="tx1"/>
                        </a:buClr>
                        <a:buSzTx/>
                        <a:buFontTx/>
                        <a:buChar char="•"/>
                        <a:tabLst/>
                      </a:pPr>
                      <a:r>
                        <a:rPr kumimoji="0" lang="en-GB" sz="1800" b="0" i="0" u="none" strike="noStrike" cap="none" normalizeH="0" baseline="0" dirty="0" smtClean="0">
                          <a:ln>
                            <a:noFill/>
                          </a:ln>
                          <a:solidFill>
                            <a:srgbClr val="000000"/>
                          </a:solidFill>
                          <a:effectLst/>
                          <a:latin typeface="+mj-lt"/>
                          <a:ea typeface="MS PGothic" panose="020B0600070205080204" pitchFamily="34" charset="-128"/>
                          <a:cs typeface="Arial" panose="020B0604020202020204" pitchFamily="34" charset="0"/>
                        </a:rPr>
                        <a:t>Anticipate &amp; predict optimal actions and responses</a:t>
                      </a:r>
                    </a:p>
                  </a:txBody>
                  <a:tcPr anchor="ctr" horzOverflow="overflow">
                    <a:lnL>
                      <a:noFill/>
                    </a:lnL>
                    <a:lnR cap="flat">
                      <a:noFill/>
                    </a:lnR>
                    <a:lnT>
                      <a:noFill/>
                    </a:lnT>
                    <a:lnB>
                      <a:noFill/>
                    </a:lnB>
                    <a:lnTlToBr>
                      <a:noFill/>
                    </a:lnTlToBr>
                    <a:lnBlToTr>
                      <a:noFill/>
                    </a:lnBlToTr>
                    <a:noFill/>
                  </a:tcPr>
                </a:tc>
              </a:tr>
              <a:tr h="1201737">
                <a:tc>
                  <a:txBody>
                    <a:bodyPr/>
                    <a:lstStyle>
                      <a:lvl1pPr algn="l" defTabSz="457200">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algn="l" defTabSz="457200">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algn="l" defTabSz="457200">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GB" sz="2400" b="1" i="0" u="none" strike="noStrike" cap="none" normalizeH="0" baseline="0" dirty="0" smtClean="0">
                          <a:ln>
                            <a:noFill/>
                          </a:ln>
                          <a:solidFill>
                            <a:schemeClr val="accent5">
                              <a:lumMod val="50000"/>
                            </a:schemeClr>
                          </a:solidFill>
                          <a:effectLst/>
                          <a:latin typeface="+mj-lt"/>
                          <a:ea typeface="MS PGothic" panose="020B0600070205080204" pitchFamily="34" charset="-128"/>
                          <a:cs typeface="Arial" panose="020B0604020202020204" pitchFamily="34" charset="0"/>
                        </a:rPr>
                        <a:t>Extend</a:t>
                      </a:r>
                    </a:p>
                  </a:txBody>
                  <a:tcPr anchor="ctr" horzOverflow="overflow">
                    <a:lnL cap="flat">
                      <a:noFill/>
                    </a:lnL>
                    <a:lnR>
                      <a:noFill/>
                    </a:lnR>
                    <a:lnT>
                      <a:noFill/>
                    </a:lnT>
                    <a:lnB>
                      <a:noFill/>
                    </a:lnB>
                    <a:lnTlToBr>
                      <a:noFill/>
                    </a:lnTlToBr>
                    <a:lnBlToTr>
                      <a:noFill/>
                    </a:lnBlToTr>
                    <a:noFill/>
                  </a:tcPr>
                </a:tc>
                <a:tc>
                  <a:txBody>
                    <a:bodyPr/>
                    <a:lstStyle>
                      <a:lvl1pPr marL="177800" indent="-177800" algn="l" defTabSz="457200">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algn="l" defTabSz="457200">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algn="l" defTabSz="457200">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266700" marR="0" lvl="0" indent="-266700" algn="l" defTabSz="457200" rtl="0" eaLnBrk="1" fontAlgn="base" latinLnBrk="0" hangingPunct="1">
                        <a:lnSpc>
                          <a:spcPct val="100000"/>
                        </a:lnSpc>
                        <a:spcBef>
                          <a:spcPct val="20000"/>
                        </a:spcBef>
                        <a:spcAft>
                          <a:spcPct val="0"/>
                        </a:spcAft>
                        <a:buClr>
                          <a:schemeClr val="tx1"/>
                        </a:buClr>
                        <a:buSzTx/>
                        <a:buFontTx/>
                        <a:buChar char="•"/>
                        <a:tabLst>
                          <a:tab pos="266700" algn="l"/>
                        </a:tabLst>
                      </a:pPr>
                      <a:r>
                        <a:rPr kumimoji="0" lang="en-GB" sz="1800" b="0" i="0" u="none" strike="noStrike" cap="none" normalizeH="0" baseline="0" dirty="0" smtClean="0">
                          <a:ln>
                            <a:noFill/>
                          </a:ln>
                          <a:solidFill>
                            <a:srgbClr val="000000"/>
                          </a:solidFill>
                          <a:effectLst/>
                          <a:latin typeface="+mj-lt"/>
                          <a:ea typeface="MS PGothic" panose="020B0600070205080204" pitchFamily="34" charset="-128"/>
                          <a:cs typeface="Arial" panose="020B0604020202020204" pitchFamily="34" charset="0"/>
                        </a:rPr>
                        <a:t>Provide more value through connected things</a:t>
                      </a:r>
                    </a:p>
                    <a:p>
                      <a:pPr marL="266700" marR="0" lvl="0" indent="-266700" algn="l" defTabSz="457200" rtl="0" eaLnBrk="1" fontAlgn="base" latinLnBrk="0" hangingPunct="1">
                        <a:lnSpc>
                          <a:spcPct val="100000"/>
                        </a:lnSpc>
                        <a:spcBef>
                          <a:spcPct val="20000"/>
                        </a:spcBef>
                        <a:spcAft>
                          <a:spcPct val="0"/>
                        </a:spcAft>
                        <a:buClr>
                          <a:schemeClr val="tx1"/>
                        </a:buClr>
                        <a:buSzTx/>
                        <a:buFontTx/>
                        <a:buChar char="•"/>
                        <a:tabLst>
                          <a:tab pos="266700" algn="l"/>
                        </a:tabLst>
                      </a:pPr>
                      <a:r>
                        <a:rPr kumimoji="0" lang="en-GB" sz="1800" b="0" i="0" u="none" strike="noStrike" cap="none" normalizeH="0" baseline="0" dirty="0" smtClean="0">
                          <a:ln>
                            <a:noFill/>
                          </a:ln>
                          <a:solidFill>
                            <a:srgbClr val="000000"/>
                          </a:solidFill>
                          <a:effectLst/>
                          <a:latin typeface="+mj-lt"/>
                          <a:ea typeface="MS PGothic" panose="020B0600070205080204" pitchFamily="34" charset="-128"/>
                          <a:cs typeface="Arial" panose="020B0604020202020204" pitchFamily="34" charset="0"/>
                        </a:rPr>
                        <a:t>Deliver data, content, services through things</a:t>
                      </a:r>
                    </a:p>
                  </a:txBody>
                  <a:tcPr anchor="ctr" horzOverflow="overflow">
                    <a:lnL>
                      <a:noFill/>
                    </a:lnL>
                    <a:lnR cap="flat">
                      <a:noFill/>
                    </a:lnR>
                    <a:lnT>
                      <a:noFill/>
                    </a:lnT>
                    <a:lnB>
                      <a:noFill/>
                    </a:lnB>
                    <a:lnTlToBr>
                      <a:noFill/>
                    </a:lnTlToBr>
                    <a:lnBlToTr>
                      <a:noFill/>
                    </a:lnBlToTr>
                    <a:noFill/>
                  </a:tcPr>
                </a:tc>
              </a:tr>
              <a:tr h="1201737">
                <a:tc>
                  <a:txBody>
                    <a:bodyPr/>
                    <a:lstStyle>
                      <a:lvl1pPr algn="l" defTabSz="457200">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algn="l" defTabSz="457200">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algn="l" defTabSz="457200">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GB" sz="2400" b="1" i="0" u="none" strike="noStrike" cap="none" normalizeH="0" baseline="0" dirty="0" smtClean="0">
                          <a:ln>
                            <a:noFill/>
                          </a:ln>
                          <a:solidFill>
                            <a:schemeClr val="accent5">
                              <a:lumMod val="50000"/>
                            </a:schemeClr>
                          </a:solidFill>
                          <a:effectLst/>
                          <a:latin typeface="+mj-lt"/>
                          <a:ea typeface="MS PGothic" panose="020B0600070205080204" pitchFamily="34" charset="-128"/>
                          <a:cs typeface="Arial" panose="020B0604020202020204" pitchFamily="34" charset="0"/>
                        </a:rPr>
                        <a:t>Control</a:t>
                      </a:r>
                    </a:p>
                  </a:txBody>
                  <a:tcPr anchor="ctr" horzOverflow="overflow">
                    <a:lnL cap="flat">
                      <a:noFill/>
                    </a:lnL>
                    <a:lnR>
                      <a:noFill/>
                    </a:lnR>
                    <a:lnT>
                      <a:noFill/>
                    </a:lnT>
                    <a:lnB cap="flat">
                      <a:noFill/>
                    </a:lnB>
                    <a:lnTlToBr>
                      <a:noFill/>
                    </a:lnTlToBr>
                    <a:lnBlToTr>
                      <a:noFill/>
                    </a:lnBlToTr>
                    <a:noFill/>
                  </a:tcPr>
                </a:tc>
                <a:tc>
                  <a:txBody>
                    <a:bodyPr/>
                    <a:lstStyle>
                      <a:lvl1pPr marL="177800" indent="-177800" algn="l" defTabSz="457200">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algn="l" defTabSz="457200">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algn="l" defTabSz="457200">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algn="l" defTabSz="457200">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defTabSz="457200"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266700" marR="0" lvl="0" indent="-266700" algn="l" defTabSz="457200" rtl="0" eaLnBrk="1" fontAlgn="base" latinLnBrk="0" hangingPunct="1">
                        <a:lnSpc>
                          <a:spcPct val="100000"/>
                        </a:lnSpc>
                        <a:spcBef>
                          <a:spcPct val="20000"/>
                        </a:spcBef>
                        <a:spcAft>
                          <a:spcPct val="0"/>
                        </a:spcAft>
                        <a:buClr>
                          <a:schemeClr val="tx1"/>
                        </a:buClr>
                        <a:buSzTx/>
                        <a:buFontTx/>
                        <a:buChar char="•"/>
                        <a:tabLst/>
                      </a:pPr>
                      <a:r>
                        <a:rPr kumimoji="0" lang="en-GB" sz="1800" b="0" i="0" u="none" strike="noStrike" cap="none" normalizeH="0" baseline="0" dirty="0" smtClean="0">
                          <a:ln>
                            <a:noFill/>
                          </a:ln>
                          <a:solidFill>
                            <a:srgbClr val="000000"/>
                          </a:solidFill>
                          <a:effectLst/>
                          <a:latin typeface="+mj-lt"/>
                          <a:ea typeface="MS PGothic" panose="020B0600070205080204" pitchFamily="34" charset="-128"/>
                          <a:cs typeface="Arial" panose="020B0604020202020204" pitchFamily="34" charset="0"/>
                        </a:rPr>
                        <a:t>Remotely affect </a:t>
                      </a:r>
                      <a:r>
                        <a:rPr kumimoji="0" lang="en-GB" sz="1800" b="0" i="0" u="none" strike="noStrike" cap="none" normalizeH="0" baseline="0" dirty="0" err="1" smtClean="0">
                          <a:ln>
                            <a:noFill/>
                          </a:ln>
                          <a:solidFill>
                            <a:srgbClr val="000000"/>
                          </a:solidFill>
                          <a:effectLst/>
                          <a:latin typeface="+mj-lt"/>
                          <a:ea typeface="MS PGothic" panose="020B0600070205080204" pitchFamily="34" charset="-128"/>
                          <a:cs typeface="Arial" panose="020B0604020202020204" pitchFamily="34" charset="0"/>
                        </a:rPr>
                        <a:t>behavior</a:t>
                      </a:r>
                      <a:r>
                        <a:rPr kumimoji="0" lang="en-GB" sz="1800" b="0" i="0" u="none" strike="noStrike" cap="none" normalizeH="0" baseline="0" dirty="0" smtClean="0">
                          <a:ln>
                            <a:noFill/>
                          </a:ln>
                          <a:solidFill>
                            <a:srgbClr val="000000"/>
                          </a:solidFill>
                          <a:effectLst/>
                          <a:latin typeface="+mj-lt"/>
                          <a:ea typeface="MS PGothic" panose="020B0600070205080204" pitchFamily="34" charset="-128"/>
                          <a:cs typeface="Arial" panose="020B0604020202020204" pitchFamily="34" charset="0"/>
                        </a:rPr>
                        <a:t> by controlling things</a:t>
                      </a:r>
                    </a:p>
                    <a:p>
                      <a:pPr marL="266700" marR="0" lvl="0" indent="-266700" algn="l" defTabSz="457200" rtl="0" eaLnBrk="1" fontAlgn="base" latinLnBrk="0" hangingPunct="1">
                        <a:lnSpc>
                          <a:spcPct val="100000"/>
                        </a:lnSpc>
                        <a:spcBef>
                          <a:spcPct val="20000"/>
                        </a:spcBef>
                        <a:spcAft>
                          <a:spcPct val="0"/>
                        </a:spcAft>
                        <a:buClr>
                          <a:schemeClr val="tx1"/>
                        </a:buClr>
                        <a:buSzTx/>
                        <a:buFontTx/>
                        <a:buChar char="•"/>
                        <a:tabLst/>
                      </a:pPr>
                      <a:r>
                        <a:rPr kumimoji="0" lang="en-GB" sz="1800" b="0" i="0" u="none" strike="noStrike" cap="none" normalizeH="0" baseline="0" dirty="0" smtClean="0">
                          <a:ln>
                            <a:noFill/>
                          </a:ln>
                          <a:solidFill>
                            <a:srgbClr val="000000"/>
                          </a:solidFill>
                          <a:effectLst/>
                          <a:latin typeface="+mj-lt"/>
                          <a:ea typeface="MS PGothic" panose="020B0600070205080204" pitchFamily="34" charset="-128"/>
                          <a:cs typeface="Arial" panose="020B0604020202020204" pitchFamily="34" charset="0"/>
                        </a:rPr>
                        <a:t>Make remote adjustments to optimize things</a:t>
                      </a:r>
                    </a:p>
                  </a:txBody>
                  <a:tcPr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564099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508" y="596973"/>
            <a:ext cx="8968154" cy="57921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a:t>
            </a:r>
            <a:endParaRPr lang="en-US" sz="2400" dirty="0"/>
          </a:p>
        </p:txBody>
      </p:sp>
      <p:sp>
        <p:nvSpPr>
          <p:cNvPr id="5" name="Content Placeholder 4"/>
          <p:cNvSpPr txBox="1">
            <a:spLocks noGrp="1"/>
          </p:cNvSpPr>
          <p:nvPr>
            <p:ph idx="1"/>
          </p:nvPr>
        </p:nvSpPr>
        <p:spPr>
          <a:xfrm>
            <a:off x="105508" y="604786"/>
            <a:ext cx="8956431" cy="5791329"/>
          </a:xfrm>
          <a:prstGeom prst="rect">
            <a:avLst/>
          </a:prstGeom>
          <a:noFill/>
        </p:spPr>
        <p:txBody>
          <a:bodyPr wrap="square" rtlCol="0">
            <a:spAutoFit/>
          </a:bodyPr>
          <a:lstStyle/>
          <a:p>
            <a:pPr marL="0" indent="0" hangingPunct="0">
              <a:spcBef>
                <a:spcPts val="0"/>
              </a:spcBef>
              <a:spcAft>
                <a:spcPts val="1000"/>
              </a:spcAft>
              <a:buNone/>
            </a:pPr>
            <a:r>
              <a:rPr lang="en-US" sz="1200" dirty="0"/>
              <a:t>Copyright © </a:t>
            </a:r>
            <a:r>
              <a:rPr lang="en-US" sz="1200" dirty="0" smtClean="0"/>
              <a:t>2015 </a:t>
            </a:r>
            <a:r>
              <a:rPr lang="en-US" sz="1200" dirty="0"/>
              <a:t>by International Business Machines </a:t>
            </a:r>
            <a:r>
              <a:rPr lang="en-US" sz="1200" dirty="0" smtClean="0"/>
              <a:t>Corporation (IBM).  No </a:t>
            </a:r>
            <a:r>
              <a:rPr lang="en-US" sz="1200" dirty="0"/>
              <a:t>part of this document may be reproduced or transmitted in any form without written permission from </a:t>
            </a:r>
            <a:r>
              <a:rPr lang="en-US" sz="1200" dirty="0" smtClean="0"/>
              <a:t>IBM. </a:t>
            </a:r>
          </a:p>
          <a:p>
            <a:pPr marL="0" indent="0" hangingPunct="0">
              <a:spcBef>
                <a:spcPts val="0"/>
              </a:spcBef>
              <a:spcAft>
                <a:spcPts val="1000"/>
              </a:spcAft>
              <a:buNone/>
            </a:pPr>
            <a:r>
              <a:rPr lang="en-US" sz="1200" b="1" dirty="0" smtClean="0"/>
              <a:t>U.S</a:t>
            </a:r>
            <a:r>
              <a:rPr lang="en-US" sz="1200" b="1" dirty="0"/>
              <a:t>. Government Users Restricted Rights - Use, duplication or disclosure restricted by GSA ADP Schedule Contract with </a:t>
            </a:r>
            <a:r>
              <a:rPr lang="en-US" sz="1200" b="1" dirty="0" smtClean="0"/>
              <a:t>IBM.</a:t>
            </a:r>
            <a:endParaRPr lang="en-US" sz="1200" b="1" dirty="0"/>
          </a:p>
          <a:p>
            <a:pPr marL="0" indent="0" hangingPunct="0">
              <a:spcBef>
                <a:spcPts val="0"/>
              </a:spcBef>
              <a:spcAft>
                <a:spcPts val="1000"/>
              </a:spcAft>
              <a:buNone/>
            </a:pPr>
            <a:r>
              <a:rPr lang="en-US" sz="1200" dirty="0" smtClean="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cap="all" dirty="0" smtClean="0">
                <a:ea typeface="MS PGothic" panose="020B0600070205080204" pitchFamily="34" charset="-128"/>
              </a:rPr>
              <a:t>THIS </a:t>
            </a:r>
            <a:r>
              <a:rPr lang="en-US" sz="1200" cap="all" dirty="0" smtClean="0"/>
              <a:t>document is distributed "AS IS" without any warranty, either express or implied. </a:t>
            </a:r>
            <a:r>
              <a:rPr lang="en-US" sz="1200" dirty="0" smtClean="0"/>
              <a:t> </a:t>
            </a:r>
            <a:r>
              <a:rPr lang="en-US" sz="1200" cap="all" dirty="0"/>
              <a:t>In no event shall IBM be liable for any damage arising from the use of this information, including but not limited to, loss of data, business interruption, loss of profit or loss of </a:t>
            </a:r>
            <a:r>
              <a:rPr lang="en-US" sz="1200" cap="all" dirty="0" smtClean="0"/>
              <a:t>opportunity.  </a:t>
            </a:r>
            <a:r>
              <a:rPr lang="en-US" sz="1200" dirty="0" smtClean="0"/>
              <a:t>IBM </a:t>
            </a:r>
            <a:r>
              <a:rPr lang="en-US" sz="1200" dirty="0"/>
              <a:t>products </a:t>
            </a:r>
            <a:r>
              <a:rPr lang="en-US" sz="1200" dirty="0" smtClean="0"/>
              <a:t>and services are </a:t>
            </a:r>
            <a:r>
              <a:rPr lang="en-US" sz="1200" dirty="0"/>
              <a:t>warranted according to the terms and conditions of the agreements </a:t>
            </a:r>
            <a:r>
              <a:rPr lang="en-US" sz="1200" dirty="0" smtClean="0"/>
              <a:t>under </a:t>
            </a:r>
            <a:r>
              <a:rPr lang="en-US" sz="1200" dirty="0"/>
              <a:t>which they are provided</a:t>
            </a:r>
            <a:r>
              <a:rPr lang="en-US" sz="1200" dirty="0" smtClean="0"/>
              <a:t>.</a:t>
            </a:r>
            <a:r>
              <a:rPr lang="en-US" sz="1200" dirty="0" smtClean="0">
                <a:effectLst/>
              </a:rPr>
              <a:t> </a:t>
            </a:r>
            <a:endParaRPr lang="en-US" sz="1200" dirty="0" smtClean="0"/>
          </a:p>
          <a:p>
            <a:pPr marL="0" indent="0" hangingPunct="0">
              <a:spcBef>
                <a:spcPts val="0"/>
              </a:spcBef>
              <a:spcAft>
                <a:spcPts val="1000"/>
              </a:spcAft>
              <a:buNone/>
            </a:pPr>
            <a:r>
              <a:rPr lang="en-US" sz="1200" b="1" dirty="0" smtClean="0"/>
              <a:t>Any </a:t>
            </a:r>
            <a:r>
              <a:rPr lang="en-US" sz="1200" b="1" dirty="0"/>
              <a:t>statements regarding IBM's future </a:t>
            </a:r>
            <a:r>
              <a:rPr lang="en-US" sz="1200" b="1" dirty="0" smtClean="0"/>
              <a:t>direction, intent or product plans </a:t>
            </a:r>
            <a:r>
              <a:rPr lang="en-US" sz="1200" b="1" dirty="0"/>
              <a:t>are subject to change or withdrawal without </a:t>
            </a:r>
            <a:r>
              <a:rPr lang="en-US" sz="1200" b="1" dirty="0" smtClean="0"/>
              <a:t>notice.</a:t>
            </a:r>
          </a:p>
          <a:p>
            <a:pPr marL="0" indent="0" hangingPunct="0">
              <a:spcBef>
                <a:spcPts val="0"/>
              </a:spcBef>
              <a:spcAft>
                <a:spcPts val="1000"/>
              </a:spcAft>
              <a:buNone/>
            </a:pPr>
            <a:r>
              <a:rPr lang="en-US" sz="1200" dirty="0" smtClean="0"/>
              <a:t>Performance data contained herein was generally obtained in a controlled, isolated environments.  </a:t>
            </a:r>
            <a:r>
              <a:rPr lang="en-US" sz="1200" dirty="0" smtClean="0">
                <a:ea typeface="MS PGothic" panose="020B0600070205080204" pitchFamily="34" charset="-128"/>
              </a:rPr>
              <a:t>Customer examples are presented as illustrations of how those customers have used IBM products and the results they may have achieved.  </a:t>
            </a:r>
            <a:r>
              <a:rPr lang="en-US" sz="1200" dirty="0" smtClean="0"/>
              <a:t>Actual performance, cost, savings or other results in other operating environments may vary.  </a:t>
            </a:r>
          </a:p>
          <a:p>
            <a:pPr marL="0" indent="0">
              <a:spcBef>
                <a:spcPts val="0"/>
              </a:spcBef>
              <a:spcAft>
                <a:spcPts val="1000"/>
              </a:spcAft>
              <a:buNone/>
            </a:pPr>
            <a:r>
              <a:rPr lang="en-US" sz="1200" dirty="0" smtClean="0"/>
              <a:t>References in this document to IBM products, programs, or services does not imply that IBM intends to make such products, programs or services available in all countries in which IBM operates or does business.  </a:t>
            </a:r>
          </a:p>
          <a:p>
            <a:pPr marL="0" indent="0">
              <a:spcBef>
                <a:spcPts val="0"/>
              </a:spcBef>
              <a:spcAft>
                <a:spcPts val="1000"/>
              </a:spcAft>
              <a:buNone/>
            </a:pPr>
            <a:r>
              <a:rPr lang="en-US" sz="1200" dirty="0" smtClean="0">
                <a:ea typeface="MS PGothic" panose="020B0600070205080204" pitchFamily="34" charset="-128"/>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marL="0" indent="0">
              <a:spcBef>
                <a:spcPts val="0"/>
              </a:spcBef>
              <a:spcAft>
                <a:spcPts val="1000"/>
              </a:spcAft>
              <a:buNone/>
            </a:pPr>
            <a:r>
              <a:rPr lang="en-US" sz="1200" dirty="0" smtClean="0"/>
              <a:t>It </a:t>
            </a:r>
            <a:r>
              <a:rPr lang="en-US" sz="1200" dirty="0"/>
              <a:t>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 the customer may need to take to comply with such laws</a:t>
            </a:r>
            <a:r>
              <a:rPr lang="en-US" sz="1200" dirty="0" smtClean="0"/>
              <a:t>.  </a:t>
            </a:r>
            <a:r>
              <a:rPr lang="en-US" sz="1200" dirty="0"/>
              <a:t>IBM does not provide legal advice or represent or warrant that its services or products will ensure that the customer is in compliance with any law</a:t>
            </a:r>
            <a:r>
              <a:rPr lang="en-US" sz="1200" dirty="0" smtClean="0"/>
              <a:t>.</a:t>
            </a:r>
            <a:endParaRPr lang="en-US" sz="1200" dirty="0"/>
          </a:p>
        </p:txBody>
      </p:sp>
    </p:spTree>
    <p:extLst>
      <p:ext uri="{BB962C8B-B14F-4D97-AF65-F5344CB8AC3E}">
        <p14:creationId xmlns:p14="http://schemas.microsoft.com/office/powerpoint/2010/main" val="334092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 (con’t)</a:t>
            </a:r>
            <a:endParaRPr lang="en-US" sz="2400" dirty="0"/>
          </a:p>
        </p:txBody>
      </p:sp>
      <p:sp>
        <p:nvSpPr>
          <p:cNvPr id="5" name="Content Placeholder 4"/>
          <p:cNvSpPr txBox="1">
            <a:spLocks noGrp="1"/>
          </p:cNvSpPr>
          <p:nvPr>
            <p:ph idx="1"/>
          </p:nvPr>
        </p:nvSpPr>
        <p:spPr>
          <a:xfrm>
            <a:off x="457200" y="1004287"/>
            <a:ext cx="8229600" cy="3894399"/>
          </a:xfrm>
          <a:prstGeom prst="rect">
            <a:avLst/>
          </a:prstGeom>
          <a:noFill/>
        </p:spPr>
        <p:txBody>
          <a:bodyPr wrap="square" rtlCol="0">
            <a:spAutoFit/>
          </a:bodyPr>
          <a:lstStyle/>
          <a:p>
            <a:pPr marL="0" indent="0">
              <a:spcBef>
                <a:spcPts val="0"/>
              </a:spcBef>
              <a:spcAft>
                <a:spcPts val="1000"/>
              </a:spcAft>
              <a:buNone/>
            </a:pPr>
            <a:r>
              <a:rPr lang="en-US" sz="1200" dirty="0" smtClean="0"/>
              <a:t>Information concerning non-IBM products was obtained from the</a:t>
            </a:r>
            <a:r>
              <a:rPr lang="en-US" sz="1200" cap="all" dirty="0" smtClean="0"/>
              <a:t> </a:t>
            </a:r>
            <a:r>
              <a:rPr lang="en-US" sz="1200" dirty="0" smtClean="0"/>
              <a:t>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a:t>
            </a:r>
            <a:r>
              <a:rPr lang="en-US" sz="1200" dirty="0" smtClean="0">
                <a:effectLst/>
              </a:rPr>
              <a:t> </a:t>
            </a:r>
            <a:r>
              <a:rPr lang="en-US" sz="1200" dirty="0"/>
              <a:t>IBM does not warrant the quality of any third-party products, or the ability of any such third-party products to interoperate with IBM’s products</a:t>
            </a:r>
            <a:r>
              <a:rPr lang="en-US" sz="1200" cap="all" dirty="0"/>
              <a:t>.  IBM expressly disclaims all warranties, expressed or implied, including but not limited to, the implied warranties of merchantability and fitness for a particular purpose.</a:t>
            </a:r>
            <a:r>
              <a:rPr lang="en-US" sz="1200" cap="all" dirty="0" smtClean="0">
                <a:effectLst/>
              </a:rPr>
              <a:t> </a:t>
            </a:r>
            <a:endParaRPr lang="en-US" sz="1200" cap="all" dirty="0" smtClean="0"/>
          </a:p>
          <a:p>
            <a:pPr marL="0" indent="0">
              <a:spcBef>
                <a:spcPts val="0"/>
              </a:spcBef>
              <a:spcAft>
                <a:spcPts val="1000"/>
              </a:spcAft>
              <a:buNone/>
            </a:pPr>
            <a:r>
              <a:rPr lang="en-US" sz="1200" dirty="0" smtClean="0"/>
              <a:t>The provision of the information contained herein is not intended to, and does not, grant any right or license under any IBM patents, copyrights, trademarks or other intellectual property right.</a:t>
            </a:r>
            <a:r>
              <a:rPr lang="en-US" sz="1200" cap="all" dirty="0" smtClean="0"/>
              <a:t> </a:t>
            </a:r>
          </a:p>
          <a:p>
            <a:r>
              <a:rPr lang="en-US" sz="1200" dirty="0"/>
              <a:t>IBM, the IBM logo, ibm.com, </a:t>
            </a:r>
            <a:r>
              <a:rPr lang="en-US" sz="1200" dirty="0" smtClean="0"/>
              <a:t>Bluemix, Blueworks Live, CICS, Clearcase, DOORS</a:t>
            </a:r>
            <a:r>
              <a:rPr lang="en-US" sz="1200" dirty="0"/>
              <a:t>®, Enterprise Document Management System™, Global Business Services ®, Global Technology Services ®, </a:t>
            </a:r>
            <a:r>
              <a:rPr lang="en-US" sz="1200" dirty="0" smtClean="0"/>
              <a:t>Information on Demand, ILOG, Maximo</a:t>
            </a:r>
            <a:r>
              <a:rPr lang="en-US" sz="1200" dirty="0"/>
              <a:t>®, MQIntegrator®, MQSeries®, Netcool®, </a:t>
            </a:r>
            <a:r>
              <a:rPr lang="en-US" sz="1200" dirty="0" smtClean="0"/>
              <a:t>OMEGAMON, OpenPower, PureAnalytics</a:t>
            </a:r>
            <a:r>
              <a:rPr lang="en-US" sz="1200" dirty="0"/>
              <a:t>™, PureApplication®, pureCluster™, PureCoverage®, PureData®, PureExperience®, PureFlex®, pureQuery®, pureScale®, PureSystems®, QRadar®, Rational®, Rhapsody®, </a:t>
            </a:r>
            <a:r>
              <a:rPr lang="en-US" sz="1200" dirty="0" smtClean="0"/>
              <a:t>SoDA, SPSS, StoredIQ, Tivoli</a:t>
            </a:r>
            <a:r>
              <a:rPr lang="en-US" sz="1200" dirty="0"/>
              <a:t>®, Trusteer®, urban{code}®, </a:t>
            </a:r>
            <a:r>
              <a:rPr lang="en-US" sz="1200" dirty="0" smtClean="0"/>
              <a:t>Watson, WebSphere</a:t>
            </a:r>
            <a:r>
              <a:rPr lang="en-US" sz="1200" dirty="0"/>
              <a:t>®, Worklight®, X-Force® and System z® </a:t>
            </a:r>
            <a:r>
              <a:rPr lang="en-US" sz="1200" dirty="0" smtClean="0"/>
              <a:t>Z/OS, are </a:t>
            </a:r>
            <a:r>
              <a:rPr lang="en-US" sz="1200" dirty="0"/>
              <a:t>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dirty="0" smtClean="0"/>
              <a:t>:  </a:t>
            </a:r>
            <a:r>
              <a:rPr lang="en-US" sz="1200" dirty="0" smtClean="0">
                <a:hlinkClick r:id="rId2"/>
              </a:rPr>
              <a:t>www.ibm.com/legal/copytrade.shtml</a:t>
            </a:r>
            <a:r>
              <a:rPr lang="en-US" sz="1200" dirty="0" smtClean="0"/>
              <a:t>.</a:t>
            </a:r>
            <a:endParaRPr lang="en-US" sz="1200" dirty="0"/>
          </a:p>
        </p:txBody>
      </p:sp>
    </p:spTree>
    <p:extLst>
      <p:ext uri="{BB962C8B-B14F-4D97-AF65-F5344CB8AC3E}">
        <p14:creationId xmlns:p14="http://schemas.microsoft.com/office/powerpoint/2010/main" val="996643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418203" y="792659"/>
            <a:ext cx="4884907" cy="1040475"/>
          </a:xfrm>
          <a:ln>
            <a:noFill/>
          </a:ln>
        </p:spPr>
        <p:txBody>
          <a:bodyPr/>
          <a:lstStyle/>
          <a:p>
            <a:r>
              <a:rPr lang="en-US" dirty="0" smtClean="0"/>
              <a:t>Thank You</a:t>
            </a:r>
            <a:endParaRPr lang="en-US" dirty="0"/>
          </a:p>
        </p:txBody>
      </p:sp>
      <p:sp>
        <p:nvSpPr>
          <p:cNvPr id="3" name="Content Placeholder 2"/>
          <p:cNvSpPr txBox="1">
            <a:spLocks/>
          </p:cNvSpPr>
          <p:nvPr/>
        </p:nvSpPr>
        <p:spPr>
          <a:xfrm>
            <a:off x="332903" y="1984442"/>
            <a:ext cx="4150320" cy="2947482"/>
          </a:xfrm>
          <a:prstGeom prst="rect">
            <a:avLst/>
          </a:prstGeom>
        </p:spPr>
        <p:txBody>
          <a:bodyPr/>
          <a:lst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914400">
              <a:spcBef>
                <a:spcPct val="50000"/>
              </a:spcBef>
              <a:buFont typeface="Arial"/>
              <a:buNone/>
            </a:pPr>
            <a:r>
              <a:rPr lang="en-US" sz="2800" dirty="0" smtClean="0">
                <a:solidFill>
                  <a:srgbClr val="00B0F0"/>
                </a:solidFill>
              </a:rPr>
              <a:t>Your Feedback is Important!</a:t>
            </a:r>
          </a:p>
          <a:p>
            <a:pPr marL="0" indent="0" algn="ctr" defTabSz="914400">
              <a:buNone/>
            </a:pPr>
            <a:endParaRPr lang="en-US" dirty="0" smtClean="0">
              <a:solidFill>
                <a:srgbClr val="000000"/>
              </a:solidFill>
            </a:endParaRPr>
          </a:p>
          <a:p>
            <a:pPr marL="0" indent="0" algn="ctr" defTabSz="914400">
              <a:buFont typeface="Arial"/>
              <a:buNone/>
            </a:pPr>
            <a:r>
              <a:rPr lang="en-US" sz="1800" dirty="0" smtClean="0">
                <a:solidFill>
                  <a:srgbClr val="000000"/>
                </a:solidFill>
              </a:rPr>
              <a:t>Access the InterConnect 2015 Conference CONNECT Attendee Portal to complete your session surveys from your smartphone, </a:t>
            </a:r>
          </a:p>
          <a:p>
            <a:pPr marL="0" indent="0" algn="ctr" defTabSz="914400">
              <a:buFont typeface="Arial"/>
              <a:buNone/>
            </a:pPr>
            <a:r>
              <a:rPr lang="en-US" sz="1800" dirty="0" smtClean="0">
                <a:solidFill>
                  <a:srgbClr val="000000"/>
                </a:solidFill>
              </a:rPr>
              <a:t>laptop or conference kiosk.</a:t>
            </a:r>
          </a:p>
          <a:p>
            <a:endParaRPr lang="en-US" dirty="0"/>
          </a:p>
        </p:txBody>
      </p:sp>
    </p:spTree>
    <p:extLst>
      <p:ext uri="{BB962C8B-B14F-4D97-AF65-F5344CB8AC3E}">
        <p14:creationId xmlns:p14="http://schemas.microsoft.com/office/powerpoint/2010/main" val="322046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Background</a:t>
            </a:r>
            <a:endParaRPr lang="en-AU" dirty="0"/>
          </a:p>
        </p:txBody>
      </p:sp>
    </p:spTree>
    <p:extLst>
      <p:ext uri="{BB962C8B-B14F-4D97-AF65-F5344CB8AC3E}">
        <p14:creationId xmlns:p14="http://schemas.microsoft.com/office/powerpoint/2010/main" val="3564040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2"/>
          <p:cNvGrpSpPr>
            <a:grpSpLocks/>
          </p:cNvGrpSpPr>
          <p:nvPr/>
        </p:nvGrpSpPr>
        <p:grpSpPr bwMode="auto">
          <a:xfrm>
            <a:off x="3997325" y="1582906"/>
            <a:ext cx="5364162" cy="1475746"/>
            <a:chOff x="-54" y="2487"/>
            <a:chExt cx="5729" cy="1527"/>
          </a:xfrm>
        </p:grpSpPr>
        <p:pic>
          <p:nvPicPr>
            <p:cNvPr id="30" name="Picture 4" descr="IBM_Messaginf_Chart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 y="2487"/>
              <a:ext cx="5729" cy="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24"/>
            <p:cNvSpPr>
              <a:spLocks noChangeArrowheads="1"/>
            </p:cNvSpPr>
            <p:nvPr/>
          </p:nvSpPr>
          <p:spPr bwMode="auto">
            <a:xfrm>
              <a:off x="2790" y="2928"/>
              <a:ext cx="817" cy="266"/>
            </a:xfrm>
            <a:prstGeom prst="rect">
              <a:avLst/>
            </a:prstGeom>
            <a:gradFill rotWithShape="1">
              <a:gsLst>
                <a:gs pos="0">
                  <a:srgbClr val="E5F2FF"/>
                </a:gs>
                <a:gs pos="100000">
                  <a:srgbClr val="FFFFFF"/>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32" name="Group 25"/>
            <p:cNvGrpSpPr>
              <a:grpSpLocks/>
            </p:cNvGrpSpPr>
            <p:nvPr/>
          </p:nvGrpSpPr>
          <p:grpSpPr bwMode="auto">
            <a:xfrm>
              <a:off x="2522" y="2690"/>
              <a:ext cx="1341" cy="458"/>
              <a:chOff x="2875" y="1968"/>
              <a:chExt cx="2236" cy="764"/>
            </a:xfrm>
          </p:grpSpPr>
          <p:pic>
            <p:nvPicPr>
              <p:cNvPr id="35" name="Picture 5" descr="x3650-M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5" y="1968"/>
                <a:ext cx="2236" cy="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9" y="2547"/>
                <a:ext cx="204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Rectangle 28"/>
            <p:cNvSpPr>
              <a:spLocks noChangeArrowheads="1"/>
            </p:cNvSpPr>
            <p:nvPr/>
          </p:nvSpPr>
          <p:spPr bwMode="auto">
            <a:xfrm>
              <a:off x="1963" y="3621"/>
              <a:ext cx="368" cy="1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34" name="Picture 41" descr="mqttorg-glow.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54" y="3593"/>
              <a:ext cx="76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9234" name="Rectangle 2"/>
          <p:cNvSpPr>
            <a:spLocks noGrp="1" noChangeArrowheads="1"/>
          </p:cNvSpPr>
          <p:nvPr>
            <p:ph type="title"/>
          </p:nvPr>
        </p:nvSpPr>
        <p:spPr>
          <a:xfrm>
            <a:off x="303848" y="100133"/>
            <a:ext cx="8229600" cy="1143000"/>
          </a:xfrm>
          <a:noFill/>
          <a:ln/>
        </p:spPr>
        <p:txBody>
          <a:bodyPr/>
          <a:lstStyle/>
          <a:p>
            <a:r>
              <a:rPr lang="en-GB" altLang="en-US" b="1" dirty="0">
                <a:solidFill>
                  <a:schemeClr val="accent1">
                    <a:lumMod val="75000"/>
                  </a:schemeClr>
                </a:solidFill>
                <a:latin typeface="IBM Helvetica Light" pitchFamily="34" charset="0"/>
                <a:cs typeface="Arial" panose="020B0604020202020204" pitchFamily="34" charset="0"/>
              </a:rPr>
              <a:t>IBM </a:t>
            </a:r>
            <a:r>
              <a:rPr lang="en-GB" altLang="en-US" b="1" dirty="0" err="1" smtClean="0">
                <a:solidFill>
                  <a:schemeClr val="accent1">
                    <a:lumMod val="75000"/>
                  </a:schemeClr>
                </a:solidFill>
                <a:latin typeface="IBM Helvetica Light" pitchFamily="34" charset="0"/>
                <a:cs typeface="Arial" panose="020B0604020202020204" pitchFamily="34" charset="0"/>
              </a:rPr>
              <a:t>MessageSight</a:t>
            </a:r>
            <a:endParaRPr lang="en-GB" altLang="en-US" b="1" dirty="0">
              <a:solidFill>
                <a:schemeClr val="accent1">
                  <a:lumMod val="75000"/>
                </a:schemeClr>
              </a:solidFill>
              <a:latin typeface="IBM Helvetica Light" pitchFamily="34" charset="0"/>
              <a:cs typeface="Arial" panose="020B0604020202020204" pitchFamily="34" charset="0"/>
            </a:endParaRPr>
          </a:p>
        </p:txBody>
      </p:sp>
      <p:sp>
        <p:nvSpPr>
          <p:cNvPr id="20482" name="Content Placeholder 3"/>
          <p:cNvSpPr>
            <a:spLocks/>
          </p:cNvSpPr>
          <p:nvPr/>
        </p:nvSpPr>
        <p:spPr bwMode="auto">
          <a:xfrm>
            <a:off x="277178" y="1050599"/>
            <a:ext cx="4119562" cy="2008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25" tIns="52215" rIns="104425" bIns="52215"/>
          <a:lstStyle>
            <a:lvl1pPr marL="258763" indent="-258763" defTabSz="1036638" eaLnBrk="0" hangingPunct="0">
              <a:spcBef>
                <a:spcPct val="50000"/>
              </a:spcBef>
              <a:buClr>
                <a:schemeClr val="tx1"/>
              </a:buClr>
              <a:buChar char="•"/>
              <a:defRPr sz="1600">
                <a:solidFill>
                  <a:schemeClr val="tx1"/>
                </a:solidFill>
                <a:latin typeface="Arial" pitchFamily="34" charset="0"/>
              </a:defRPr>
            </a:lvl1pPr>
            <a:lvl2pPr marL="284163" indent="-284163" defTabSz="1036638" eaLnBrk="0" hangingPunct="0">
              <a:buClr>
                <a:schemeClr val="tx1"/>
              </a:buClr>
              <a:buFont typeface="Arial" pitchFamily="34" charset="0"/>
              <a:buChar char="–"/>
              <a:defRPr sz="1600">
                <a:solidFill>
                  <a:schemeClr val="tx1"/>
                </a:solidFill>
                <a:latin typeface="Arial" pitchFamily="34" charset="0"/>
              </a:defRPr>
            </a:lvl2pPr>
            <a:lvl3pPr marL="1143000" indent="-228600" defTabSz="1036638" eaLnBrk="0" hangingPunct="0">
              <a:buClr>
                <a:schemeClr val="tx1"/>
              </a:buClr>
              <a:buChar char="•"/>
              <a:defRPr sz="1600">
                <a:solidFill>
                  <a:schemeClr val="tx1"/>
                </a:solidFill>
                <a:latin typeface="Arial" pitchFamily="34" charset="0"/>
              </a:defRPr>
            </a:lvl3pPr>
            <a:lvl4pPr marL="1600200" indent="-228600" defTabSz="1036638" eaLnBrk="0" hangingPunct="0">
              <a:spcBef>
                <a:spcPct val="20000"/>
              </a:spcBef>
              <a:buClr>
                <a:schemeClr val="bg1"/>
              </a:buClr>
              <a:buChar char="–"/>
              <a:defRPr sz="1600">
                <a:solidFill>
                  <a:schemeClr val="bg1"/>
                </a:solidFill>
                <a:latin typeface="Arial" pitchFamily="34" charset="0"/>
              </a:defRPr>
            </a:lvl4pPr>
            <a:lvl5pPr marL="2057400" indent="-228600" defTabSz="1036638" eaLnBrk="0" hangingPunct="0">
              <a:spcBef>
                <a:spcPct val="20000"/>
              </a:spcBef>
              <a:buClr>
                <a:schemeClr val="bg1"/>
              </a:buClr>
              <a:buChar char="»"/>
              <a:defRPr sz="1600">
                <a:solidFill>
                  <a:schemeClr val="bg1"/>
                </a:solidFill>
                <a:latin typeface="Arial" pitchFamily="34" charset="0"/>
              </a:defRPr>
            </a:lvl5pPr>
            <a:lvl6pPr marL="2514600" indent="-228600" defTabSz="1036638" eaLnBrk="0" fontAlgn="base" hangingPunct="0">
              <a:spcBef>
                <a:spcPct val="20000"/>
              </a:spcBef>
              <a:spcAft>
                <a:spcPct val="0"/>
              </a:spcAft>
              <a:buClr>
                <a:schemeClr val="bg1"/>
              </a:buClr>
              <a:buChar char="»"/>
              <a:defRPr sz="1600">
                <a:solidFill>
                  <a:schemeClr val="bg1"/>
                </a:solidFill>
                <a:latin typeface="Arial" pitchFamily="34" charset="0"/>
              </a:defRPr>
            </a:lvl6pPr>
            <a:lvl7pPr marL="2971800" indent="-228600" defTabSz="1036638" eaLnBrk="0" fontAlgn="base" hangingPunct="0">
              <a:spcBef>
                <a:spcPct val="20000"/>
              </a:spcBef>
              <a:spcAft>
                <a:spcPct val="0"/>
              </a:spcAft>
              <a:buClr>
                <a:schemeClr val="bg1"/>
              </a:buClr>
              <a:buChar char="»"/>
              <a:defRPr sz="1600">
                <a:solidFill>
                  <a:schemeClr val="bg1"/>
                </a:solidFill>
                <a:latin typeface="Arial" pitchFamily="34" charset="0"/>
              </a:defRPr>
            </a:lvl7pPr>
            <a:lvl8pPr marL="3429000" indent="-228600" defTabSz="1036638" eaLnBrk="0" fontAlgn="base" hangingPunct="0">
              <a:spcBef>
                <a:spcPct val="20000"/>
              </a:spcBef>
              <a:spcAft>
                <a:spcPct val="0"/>
              </a:spcAft>
              <a:buClr>
                <a:schemeClr val="bg1"/>
              </a:buClr>
              <a:buChar char="»"/>
              <a:defRPr sz="1600">
                <a:solidFill>
                  <a:schemeClr val="bg1"/>
                </a:solidFill>
                <a:latin typeface="Arial" pitchFamily="34" charset="0"/>
              </a:defRPr>
            </a:lvl8pPr>
            <a:lvl9pPr marL="3886200" indent="-228600" defTabSz="1036638" eaLnBrk="0" fontAlgn="base" hangingPunct="0">
              <a:spcBef>
                <a:spcPct val="20000"/>
              </a:spcBef>
              <a:spcAft>
                <a:spcPct val="0"/>
              </a:spcAft>
              <a:buClr>
                <a:schemeClr val="bg1"/>
              </a:buClr>
              <a:buChar char="»"/>
              <a:defRPr sz="1600">
                <a:solidFill>
                  <a:schemeClr val="bg1"/>
                </a:solidFill>
                <a:latin typeface="Arial" pitchFamily="34" charset="0"/>
              </a:defRPr>
            </a:lvl9pPr>
          </a:lstStyle>
          <a:p>
            <a:pPr>
              <a:lnSpc>
                <a:spcPts val="1480"/>
              </a:lnSpc>
              <a:spcBef>
                <a:spcPts val="1200"/>
              </a:spcBef>
              <a:spcAft>
                <a:spcPts val="0"/>
              </a:spcAft>
            </a:pPr>
            <a:r>
              <a:rPr lang="en-GB" altLang="en-US" sz="1200" b="1" dirty="0">
                <a:latin typeface="IBM Helvetica Light" pitchFamily="34" charset="0"/>
              </a:rPr>
              <a:t>Extends </a:t>
            </a:r>
            <a:r>
              <a:rPr lang="en-GB" altLang="en-US" sz="1200" b="1" dirty="0" smtClean="0">
                <a:latin typeface="IBM Helvetica Light" pitchFamily="34" charset="0"/>
              </a:rPr>
              <a:t>IBM’s Messaging leadership to the Internet for mobile applications and the Internet of Things</a:t>
            </a:r>
            <a:endParaRPr lang="en-US" altLang="en-US" sz="1200" b="1" dirty="0">
              <a:latin typeface="IBM Helvetica Light" pitchFamily="34" charset="0"/>
            </a:endParaRPr>
          </a:p>
          <a:p>
            <a:pPr>
              <a:lnSpc>
                <a:spcPts val="1480"/>
              </a:lnSpc>
              <a:spcBef>
                <a:spcPts val="1200"/>
              </a:spcBef>
              <a:spcAft>
                <a:spcPts val="0"/>
              </a:spcAft>
            </a:pPr>
            <a:r>
              <a:rPr lang="en-US" altLang="en-US" sz="1200" b="1" dirty="0">
                <a:latin typeface="IBM Helvetica Light" pitchFamily="34" charset="0"/>
              </a:rPr>
              <a:t>Optimized </a:t>
            </a:r>
            <a:r>
              <a:rPr lang="en-US" altLang="en-US" sz="1200" b="1" dirty="0" smtClean="0">
                <a:latin typeface="IBM Helvetica Light" pitchFamily="34" charset="0"/>
              </a:rPr>
              <a:t>to reduce data costs, power requirements and operational costs while being a better/faster user experience to the mobile application and device worlds</a:t>
            </a:r>
            <a:endParaRPr lang="en-GB" altLang="en-US" sz="1200" b="1" dirty="0">
              <a:latin typeface="IBM Helvetica Light" pitchFamily="34" charset="0"/>
            </a:endParaRPr>
          </a:p>
          <a:p>
            <a:pPr lvl="1">
              <a:lnSpc>
                <a:spcPts val="1480"/>
              </a:lnSpc>
              <a:spcBef>
                <a:spcPts val="1200"/>
              </a:spcBef>
              <a:spcAft>
                <a:spcPts val="0"/>
              </a:spcAft>
              <a:buFontTx/>
              <a:buChar char="•"/>
            </a:pPr>
            <a:r>
              <a:rPr lang="en-GB" altLang="en-US" sz="1200" b="1" dirty="0" smtClean="0">
                <a:latin typeface="IBM Helvetica Light" pitchFamily="34" charset="0"/>
              </a:rPr>
              <a:t>IBM’s proven </a:t>
            </a:r>
            <a:r>
              <a:rPr lang="en-GB" altLang="en-US" sz="1200" b="1" dirty="0" err="1" smtClean="0">
                <a:latin typeface="IBM Helvetica Light" pitchFamily="34" charset="0"/>
              </a:rPr>
              <a:t>OpEx</a:t>
            </a:r>
            <a:r>
              <a:rPr lang="en-GB" altLang="en-US" sz="1200" b="1" dirty="0" smtClean="0">
                <a:latin typeface="IBM Helvetica Light" pitchFamily="34" charset="0"/>
              </a:rPr>
              <a:t>-saving appliance form factor</a:t>
            </a:r>
          </a:p>
          <a:p>
            <a:pPr lvl="1">
              <a:lnSpc>
                <a:spcPts val="1480"/>
              </a:lnSpc>
              <a:spcBef>
                <a:spcPts val="1200"/>
              </a:spcBef>
              <a:spcAft>
                <a:spcPts val="0"/>
              </a:spcAft>
              <a:buFontTx/>
              <a:buChar char="•"/>
            </a:pPr>
            <a:r>
              <a:rPr lang="en-GB" altLang="en-US" sz="1200" b="1" dirty="0" smtClean="0">
                <a:latin typeface="IBM Helvetica Light" pitchFamily="34" charset="0"/>
              </a:rPr>
              <a:t>Based on open standards</a:t>
            </a:r>
            <a:endParaRPr lang="en-US" altLang="en-US" sz="1200" b="1" dirty="0">
              <a:latin typeface="IBM Helvetica Light" pitchFamily="34" charset="0"/>
            </a:endParaRPr>
          </a:p>
        </p:txBody>
      </p:sp>
      <p:graphicFrame>
        <p:nvGraphicFramePr>
          <p:cNvPr id="479281" name="Group 49"/>
          <p:cNvGraphicFramePr>
            <a:graphicFrameLocks noGrp="1"/>
          </p:cNvGraphicFramePr>
          <p:nvPr>
            <p:extLst/>
          </p:nvPr>
        </p:nvGraphicFramePr>
        <p:xfrm>
          <a:off x="228600" y="3470275"/>
          <a:ext cx="8810625" cy="2911476"/>
        </p:xfrm>
        <a:graphic>
          <a:graphicData uri="http://schemas.openxmlformats.org/drawingml/2006/table">
            <a:tbl>
              <a:tblPr/>
              <a:tblGrid>
                <a:gridCol w="2914650"/>
                <a:gridCol w="2913063"/>
                <a:gridCol w="2982912"/>
              </a:tblGrid>
              <a:tr h="1455738">
                <a:tc>
                  <a:txBody>
                    <a:bodyPr/>
                    <a:lstStyle>
                      <a:lvl1pPr marL="898525" indent="-180975" eaLnBrk="0" hangingPunct="0">
                        <a:spcBef>
                          <a:spcPct val="50000"/>
                        </a:spcBef>
                        <a:buClr>
                          <a:schemeClr val="tx1"/>
                        </a:buClr>
                        <a:defRPr sz="1400">
                          <a:solidFill>
                            <a:schemeClr val="tx1"/>
                          </a:solidFill>
                          <a:latin typeface="Arial" pitchFamily="34" charset="0"/>
                        </a:defRPr>
                      </a:lvl1pPr>
                      <a:lvl2pPr marL="1162050" eaLnBrk="0" hangingPunct="0">
                        <a:buClr>
                          <a:schemeClr val="tx1"/>
                        </a:buClr>
                        <a:buFont typeface="Arial" pitchFamily="34" charset="0"/>
                        <a:defRPr sz="1400">
                          <a:solidFill>
                            <a:schemeClr val="tx1"/>
                          </a:solidFill>
                          <a:latin typeface="Arial" pitchFamily="34" charset="0"/>
                        </a:defRPr>
                      </a:lvl2pPr>
                      <a:lvl3pPr marL="1341438" eaLnBrk="0" hangingPunct="0">
                        <a:buClr>
                          <a:schemeClr val="tx1"/>
                        </a:buClr>
                        <a:defRPr sz="1400">
                          <a:solidFill>
                            <a:schemeClr val="tx1"/>
                          </a:solidFill>
                          <a:latin typeface="Arial" pitchFamily="34" charset="0"/>
                        </a:defRPr>
                      </a:lvl3pPr>
                      <a:lvl4pPr marL="1520825" eaLnBrk="0" hangingPunct="0">
                        <a:spcBef>
                          <a:spcPct val="20000"/>
                        </a:spcBef>
                        <a:buClr>
                          <a:schemeClr val="bg1"/>
                        </a:buClr>
                        <a:defRPr sz="1400">
                          <a:solidFill>
                            <a:schemeClr val="bg1"/>
                          </a:solidFill>
                          <a:latin typeface="Arial" pitchFamily="34" charset="0"/>
                        </a:defRPr>
                      </a:lvl4pPr>
                      <a:lvl5pPr marL="1711325" eaLnBrk="0" hangingPunct="0">
                        <a:spcBef>
                          <a:spcPct val="20000"/>
                        </a:spcBef>
                        <a:buClr>
                          <a:schemeClr val="bg1"/>
                        </a:buClr>
                        <a:defRPr sz="1400">
                          <a:solidFill>
                            <a:schemeClr val="bg1"/>
                          </a:solidFill>
                          <a:latin typeface="Arial" pitchFamily="34" charset="0"/>
                        </a:defRPr>
                      </a:lvl5pPr>
                      <a:lvl6pPr marL="2168525" eaLnBrk="0" fontAlgn="base" hangingPunct="0">
                        <a:spcBef>
                          <a:spcPct val="20000"/>
                        </a:spcBef>
                        <a:spcAft>
                          <a:spcPct val="0"/>
                        </a:spcAft>
                        <a:buClr>
                          <a:schemeClr val="bg1"/>
                        </a:buClr>
                        <a:defRPr sz="1400">
                          <a:solidFill>
                            <a:schemeClr val="bg1"/>
                          </a:solidFill>
                          <a:latin typeface="Arial" pitchFamily="34" charset="0"/>
                        </a:defRPr>
                      </a:lvl6pPr>
                      <a:lvl7pPr marL="2625725" eaLnBrk="0" fontAlgn="base" hangingPunct="0">
                        <a:spcBef>
                          <a:spcPct val="20000"/>
                        </a:spcBef>
                        <a:spcAft>
                          <a:spcPct val="0"/>
                        </a:spcAft>
                        <a:buClr>
                          <a:schemeClr val="bg1"/>
                        </a:buClr>
                        <a:defRPr sz="1400">
                          <a:solidFill>
                            <a:schemeClr val="bg1"/>
                          </a:solidFill>
                          <a:latin typeface="Arial" pitchFamily="34" charset="0"/>
                        </a:defRPr>
                      </a:lvl7pPr>
                      <a:lvl8pPr marL="3082925" eaLnBrk="0" fontAlgn="base" hangingPunct="0">
                        <a:spcBef>
                          <a:spcPct val="20000"/>
                        </a:spcBef>
                        <a:spcAft>
                          <a:spcPct val="0"/>
                        </a:spcAft>
                        <a:buClr>
                          <a:schemeClr val="bg1"/>
                        </a:buClr>
                        <a:defRPr sz="1400">
                          <a:solidFill>
                            <a:schemeClr val="bg1"/>
                          </a:solidFill>
                          <a:latin typeface="Arial" pitchFamily="34" charset="0"/>
                        </a:defRPr>
                      </a:lvl8pPr>
                      <a:lvl9pPr marL="3540125" eaLnBrk="0" fontAlgn="base" hangingPunct="0">
                        <a:spcBef>
                          <a:spcPct val="20000"/>
                        </a:spcBef>
                        <a:spcAft>
                          <a:spcPct val="0"/>
                        </a:spcAft>
                        <a:buClr>
                          <a:schemeClr val="bg1"/>
                        </a:buClr>
                        <a:defRPr sz="1400">
                          <a:solidFill>
                            <a:schemeClr val="bg1"/>
                          </a:solidFill>
                          <a:latin typeface="Arial" pitchFamily="34" charset="0"/>
                        </a:defRPr>
                      </a:lvl9pPr>
                    </a:lstStyle>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Optimized connectivity for Mobile Applications and devices</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Efficient open protocol </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Event-driven responsiveness</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Open and industry agnostic</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Fine-grained security policies</a:t>
                      </a:r>
                    </a:p>
                  </a:txBody>
                  <a:tcPr horzOverflow="overflow">
                    <a:lnL cap="flat">
                      <a:noFill/>
                    </a:lnL>
                    <a:lnR>
                      <a:noFill/>
                    </a:lnR>
                    <a:lnT cap="flat">
                      <a:noFill/>
                    </a:lnT>
                    <a:lnB>
                      <a:noFill/>
                    </a:lnB>
                    <a:lnTlToBr>
                      <a:noFill/>
                    </a:lnTlToBr>
                    <a:lnBlToTr>
                      <a:noFill/>
                    </a:lnBlToTr>
                    <a:noFill/>
                  </a:tcPr>
                </a:tc>
                <a:tc>
                  <a:txBody>
                    <a:bodyPr/>
                    <a:lstStyle>
                      <a:lvl1pPr marL="898525" indent="-180975" eaLnBrk="0" hangingPunct="0">
                        <a:spcBef>
                          <a:spcPct val="50000"/>
                        </a:spcBef>
                        <a:buClr>
                          <a:schemeClr val="tx1"/>
                        </a:buClr>
                        <a:defRPr sz="1400">
                          <a:solidFill>
                            <a:schemeClr val="tx1"/>
                          </a:solidFill>
                          <a:latin typeface="Arial" pitchFamily="34" charset="0"/>
                        </a:defRPr>
                      </a:lvl1pPr>
                      <a:lvl2pPr marL="1077913" eaLnBrk="0" hangingPunct="0">
                        <a:buClr>
                          <a:schemeClr val="tx1"/>
                        </a:buClr>
                        <a:buFont typeface="Arial" pitchFamily="34" charset="0"/>
                        <a:defRPr sz="1400">
                          <a:solidFill>
                            <a:schemeClr val="tx1"/>
                          </a:solidFill>
                          <a:latin typeface="Arial" pitchFamily="34" charset="0"/>
                        </a:defRPr>
                      </a:lvl2pPr>
                      <a:lvl3pPr marL="1257300" eaLnBrk="0" hangingPunct="0">
                        <a:buClr>
                          <a:schemeClr val="tx1"/>
                        </a:buClr>
                        <a:defRPr sz="1400">
                          <a:solidFill>
                            <a:schemeClr val="tx1"/>
                          </a:solidFill>
                          <a:latin typeface="Arial" pitchFamily="34" charset="0"/>
                        </a:defRPr>
                      </a:lvl3pPr>
                      <a:lvl4pPr marL="1436688" eaLnBrk="0" hangingPunct="0">
                        <a:spcBef>
                          <a:spcPct val="20000"/>
                        </a:spcBef>
                        <a:buClr>
                          <a:schemeClr val="bg1"/>
                        </a:buClr>
                        <a:defRPr sz="1400">
                          <a:solidFill>
                            <a:schemeClr val="bg1"/>
                          </a:solidFill>
                          <a:latin typeface="Arial" pitchFamily="34" charset="0"/>
                        </a:defRPr>
                      </a:lvl4pPr>
                      <a:lvl5pPr marL="1711325" eaLnBrk="0" hangingPunct="0">
                        <a:spcBef>
                          <a:spcPct val="20000"/>
                        </a:spcBef>
                        <a:buClr>
                          <a:schemeClr val="bg1"/>
                        </a:buClr>
                        <a:defRPr sz="1400">
                          <a:solidFill>
                            <a:schemeClr val="bg1"/>
                          </a:solidFill>
                          <a:latin typeface="Arial" pitchFamily="34" charset="0"/>
                        </a:defRPr>
                      </a:lvl5pPr>
                      <a:lvl6pPr marL="2168525" eaLnBrk="0" fontAlgn="base" hangingPunct="0">
                        <a:spcBef>
                          <a:spcPct val="20000"/>
                        </a:spcBef>
                        <a:spcAft>
                          <a:spcPct val="0"/>
                        </a:spcAft>
                        <a:buClr>
                          <a:schemeClr val="bg1"/>
                        </a:buClr>
                        <a:defRPr sz="1400">
                          <a:solidFill>
                            <a:schemeClr val="bg1"/>
                          </a:solidFill>
                          <a:latin typeface="Arial" pitchFamily="34" charset="0"/>
                        </a:defRPr>
                      </a:lvl6pPr>
                      <a:lvl7pPr marL="2625725" eaLnBrk="0" fontAlgn="base" hangingPunct="0">
                        <a:spcBef>
                          <a:spcPct val="20000"/>
                        </a:spcBef>
                        <a:spcAft>
                          <a:spcPct val="0"/>
                        </a:spcAft>
                        <a:buClr>
                          <a:schemeClr val="bg1"/>
                        </a:buClr>
                        <a:defRPr sz="1400">
                          <a:solidFill>
                            <a:schemeClr val="bg1"/>
                          </a:solidFill>
                          <a:latin typeface="Arial" pitchFamily="34" charset="0"/>
                        </a:defRPr>
                      </a:lvl7pPr>
                      <a:lvl8pPr marL="3082925" eaLnBrk="0" fontAlgn="base" hangingPunct="0">
                        <a:spcBef>
                          <a:spcPct val="20000"/>
                        </a:spcBef>
                        <a:spcAft>
                          <a:spcPct val="0"/>
                        </a:spcAft>
                        <a:buClr>
                          <a:schemeClr val="bg1"/>
                        </a:buClr>
                        <a:defRPr sz="1400">
                          <a:solidFill>
                            <a:schemeClr val="bg1"/>
                          </a:solidFill>
                          <a:latin typeface="Arial" pitchFamily="34" charset="0"/>
                        </a:defRPr>
                      </a:lvl8pPr>
                      <a:lvl9pPr marL="3540125" eaLnBrk="0" fontAlgn="base" hangingPunct="0">
                        <a:spcBef>
                          <a:spcPct val="20000"/>
                        </a:spcBef>
                        <a:spcAft>
                          <a:spcPct val="0"/>
                        </a:spcAft>
                        <a:buClr>
                          <a:schemeClr val="bg1"/>
                        </a:buClr>
                        <a:defRPr sz="1400">
                          <a:solidFill>
                            <a:schemeClr val="bg1"/>
                          </a:solidFill>
                          <a:latin typeface="Arial" pitchFamily="34" charset="0"/>
                        </a:defRPr>
                      </a:lvl9pPr>
                    </a:lstStyle>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Active </a:t>
                      </a:r>
                      <a:r>
                        <a:rPr kumimoji="0" lang="en-GB" altLang="en-US" sz="1100" b="0" i="0" u="none" strike="noStrike" cap="none" normalizeH="0" baseline="0" dirty="0" err="1" smtClean="0">
                          <a:ln>
                            <a:noFill/>
                          </a:ln>
                          <a:solidFill>
                            <a:schemeClr val="tx1"/>
                          </a:solidFill>
                          <a:effectLst/>
                          <a:latin typeface="IBM Helvetica Light" pitchFamily="34" charset="0"/>
                        </a:rPr>
                        <a:t>dev</a:t>
                      </a:r>
                      <a:r>
                        <a:rPr kumimoji="0" lang="en-GB" altLang="en-US" sz="1100" b="0" i="0" u="none" strike="noStrike" cap="none" normalizeH="0" baseline="0" dirty="0" smtClean="0">
                          <a:ln>
                            <a:noFill/>
                          </a:ln>
                          <a:solidFill>
                            <a:schemeClr val="tx1"/>
                          </a:solidFill>
                          <a:effectLst/>
                          <a:latin typeface="IBM Helvetica Light" pitchFamily="34" charset="0"/>
                        </a:rPr>
                        <a:t> community</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Free </a:t>
                      </a:r>
                      <a:r>
                        <a:rPr kumimoji="0" lang="en-GB" altLang="en-US" sz="1100" b="0" i="0" u="none" strike="noStrike" cap="none" normalizeH="0" baseline="0" dirty="0" err="1" smtClean="0">
                          <a:ln>
                            <a:noFill/>
                          </a:ln>
                          <a:solidFill>
                            <a:schemeClr val="tx1"/>
                          </a:solidFill>
                          <a:effectLst/>
                          <a:latin typeface="IBM Helvetica Light" pitchFamily="34" charset="0"/>
                        </a:rPr>
                        <a:t>dev</a:t>
                      </a:r>
                      <a:r>
                        <a:rPr kumimoji="0" lang="en-GB" altLang="en-US" sz="1100" b="0" i="0" u="none" strike="noStrike" cap="none" normalizeH="0" baseline="0" dirty="0" smtClean="0">
                          <a:ln>
                            <a:noFill/>
                          </a:ln>
                          <a:solidFill>
                            <a:schemeClr val="tx1"/>
                          </a:solidFill>
                          <a:effectLst/>
                          <a:latin typeface="IBM Helvetica Light" pitchFamily="34" charset="0"/>
                        </a:rPr>
                        <a:t> virtual appliance</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Simple yet powerful APIs </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Quick ramp messaging paradigm</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40+ MQTT clients for all platforms</a:t>
                      </a:r>
                    </a:p>
                  </a:txBody>
                  <a:tcPr horzOverflow="overflow">
                    <a:lnL>
                      <a:noFill/>
                    </a:lnL>
                    <a:lnR>
                      <a:noFill/>
                    </a:lnR>
                    <a:lnT cap="flat">
                      <a:noFill/>
                    </a:lnT>
                    <a:lnB>
                      <a:noFill/>
                    </a:lnB>
                    <a:lnTlToBr>
                      <a:noFill/>
                    </a:lnTlToBr>
                    <a:lnBlToTr>
                      <a:noFill/>
                    </a:lnBlToTr>
                    <a:noFill/>
                  </a:tcPr>
                </a:tc>
                <a:tc>
                  <a:txBody>
                    <a:bodyPr/>
                    <a:lstStyle>
                      <a:lvl1pPr marL="900113" indent="-179388" eaLnBrk="0" hangingPunct="0">
                        <a:spcBef>
                          <a:spcPct val="50000"/>
                        </a:spcBef>
                        <a:buClr>
                          <a:schemeClr val="tx1"/>
                        </a:buClr>
                        <a:defRPr sz="1400">
                          <a:solidFill>
                            <a:schemeClr val="tx1"/>
                          </a:solidFill>
                          <a:latin typeface="Arial" pitchFamily="34" charset="0"/>
                        </a:defRPr>
                      </a:lvl1pPr>
                      <a:lvl2pPr marL="1162050" eaLnBrk="0" hangingPunct="0">
                        <a:buClr>
                          <a:schemeClr val="tx1"/>
                        </a:buClr>
                        <a:buFont typeface="Arial" pitchFamily="34" charset="0"/>
                        <a:defRPr sz="1400">
                          <a:solidFill>
                            <a:schemeClr val="tx1"/>
                          </a:solidFill>
                          <a:latin typeface="Arial" pitchFamily="34" charset="0"/>
                        </a:defRPr>
                      </a:lvl2pPr>
                      <a:lvl3pPr marL="1341438" eaLnBrk="0" hangingPunct="0">
                        <a:buClr>
                          <a:schemeClr val="tx1"/>
                        </a:buClr>
                        <a:defRPr sz="1400">
                          <a:solidFill>
                            <a:schemeClr val="tx1"/>
                          </a:solidFill>
                          <a:latin typeface="Arial" pitchFamily="34" charset="0"/>
                        </a:defRPr>
                      </a:lvl3pPr>
                      <a:lvl4pPr marL="1520825" eaLnBrk="0" hangingPunct="0">
                        <a:spcBef>
                          <a:spcPct val="20000"/>
                        </a:spcBef>
                        <a:buClr>
                          <a:schemeClr val="bg1"/>
                        </a:buClr>
                        <a:defRPr sz="1400">
                          <a:solidFill>
                            <a:schemeClr val="bg1"/>
                          </a:solidFill>
                          <a:latin typeface="Arial" pitchFamily="34" charset="0"/>
                        </a:defRPr>
                      </a:lvl4pPr>
                      <a:lvl5pPr marL="1711325" eaLnBrk="0" hangingPunct="0">
                        <a:spcBef>
                          <a:spcPct val="20000"/>
                        </a:spcBef>
                        <a:buClr>
                          <a:schemeClr val="bg1"/>
                        </a:buClr>
                        <a:defRPr sz="1400">
                          <a:solidFill>
                            <a:schemeClr val="bg1"/>
                          </a:solidFill>
                          <a:latin typeface="Arial" pitchFamily="34" charset="0"/>
                        </a:defRPr>
                      </a:lvl5pPr>
                      <a:lvl6pPr marL="2168525" eaLnBrk="0" fontAlgn="base" hangingPunct="0">
                        <a:spcBef>
                          <a:spcPct val="20000"/>
                        </a:spcBef>
                        <a:spcAft>
                          <a:spcPct val="0"/>
                        </a:spcAft>
                        <a:buClr>
                          <a:schemeClr val="bg1"/>
                        </a:buClr>
                        <a:defRPr sz="1400">
                          <a:solidFill>
                            <a:schemeClr val="bg1"/>
                          </a:solidFill>
                          <a:latin typeface="Arial" pitchFamily="34" charset="0"/>
                        </a:defRPr>
                      </a:lvl6pPr>
                      <a:lvl7pPr marL="2625725" eaLnBrk="0" fontAlgn="base" hangingPunct="0">
                        <a:spcBef>
                          <a:spcPct val="20000"/>
                        </a:spcBef>
                        <a:spcAft>
                          <a:spcPct val="0"/>
                        </a:spcAft>
                        <a:buClr>
                          <a:schemeClr val="bg1"/>
                        </a:buClr>
                        <a:defRPr sz="1400">
                          <a:solidFill>
                            <a:schemeClr val="bg1"/>
                          </a:solidFill>
                          <a:latin typeface="Arial" pitchFamily="34" charset="0"/>
                        </a:defRPr>
                      </a:lvl7pPr>
                      <a:lvl8pPr marL="3082925" eaLnBrk="0" fontAlgn="base" hangingPunct="0">
                        <a:spcBef>
                          <a:spcPct val="20000"/>
                        </a:spcBef>
                        <a:spcAft>
                          <a:spcPct val="0"/>
                        </a:spcAft>
                        <a:buClr>
                          <a:schemeClr val="bg1"/>
                        </a:buClr>
                        <a:defRPr sz="1400">
                          <a:solidFill>
                            <a:schemeClr val="bg1"/>
                          </a:solidFill>
                          <a:latin typeface="Arial" pitchFamily="34" charset="0"/>
                        </a:defRPr>
                      </a:lvl8pPr>
                      <a:lvl9pPr marL="3540125" eaLnBrk="0" fontAlgn="base" hangingPunct="0">
                        <a:spcBef>
                          <a:spcPct val="20000"/>
                        </a:spcBef>
                        <a:spcAft>
                          <a:spcPct val="0"/>
                        </a:spcAft>
                        <a:buClr>
                          <a:schemeClr val="bg1"/>
                        </a:buClr>
                        <a:defRPr sz="1400">
                          <a:solidFill>
                            <a:schemeClr val="bg1"/>
                          </a:solidFill>
                          <a:latin typeface="Arial" pitchFamily="34" charset="0"/>
                        </a:defRPr>
                      </a:lvl9pPr>
                    </a:lstStyle>
                    <a:p>
                      <a:pPr marL="900113" marR="0" lvl="0" indent="-179388"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smtClean="0">
                          <a:ln>
                            <a:noFill/>
                          </a:ln>
                          <a:solidFill>
                            <a:schemeClr val="tx1"/>
                          </a:solidFill>
                          <a:effectLst/>
                          <a:latin typeface="IBM Helvetica Light" pitchFamily="34" charset="0"/>
                        </a:rPr>
                        <a:t>Up and running &lt; 30 minutes</a:t>
                      </a:r>
                    </a:p>
                    <a:p>
                      <a:pPr marL="900113" marR="0" lvl="0" indent="-179388"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smtClean="0">
                          <a:ln>
                            <a:noFill/>
                          </a:ln>
                          <a:solidFill>
                            <a:schemeClr val="tx1"/>
                          </a:solidFill>
                          <a:effectLst/>
                          <a:latin typeface="IBM Helvetica Light" pitchFamily="34" charset="0"/>
                        </a:rPr>
                        <a:t>Task oriented web-based UI </a:t>
                      </a:r>
                    </a:p>
                    <a:p>
                      <a:pPr marL="900113" marR="0" lvl="0" indent="-179388"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smtClean="0">
                          <a:ln>
                            <a:noFill/>
                          </a:ln>
                          <a:solidFill>
                            <a:schemeClr val="tx1"/>
                          </a:solidFill>
                          <a:effectLst/>
                          <a:latin typeface="IBM Helvetica Light" pitchFamily="34" charset="0"/>
                        </a:rPr>
                        <a:t>Designed to be operated in the data center with the skills of personnel who operate routers and other network gear</a:t>
                      </a:r>
                      <a:endParaRPr kumimoji="0" lang="en-GB" altLang="en-US" sz="1100" b="0" i="0" u="none" strike="noStrike" cap="none" normalizeH="0" baseline="0" dirty="0" smtClean="0">
                        <a:ln>
                          <a:noFill/>
                        </a:ln>
                        <a:solidFill>
                          <a:schemeClr val="tx1"/>
                        </a:solidFill>
                        <a:effectLst/>
                        <a:latin typeface="IBM Helvetica Light" pitchFamily="34" charset="0"/>
                      </a:endParaRPr>
                    </a:p>
                  </a:txBody>
                  <a:tcPr horzOverflow="overflow">
                    <a:lnL>
                      <a:noFill/>
                    </a:lnL>
                    <a:lnR cap="flat">
                      <a:noFill/>
                    </a:lnR>
                    <a:lnT cap="flat">
                      <a:noFill/>
                    </a:lnT>
                    <a:lnB>
                      <a:noFill/>
                    </a:lnB>
                    <a:lnTlToBr>
                      <a:noFill/>
                    </a:lnTlToBr>
                    <a:lnBlToTr>
                      <a:noFill/>
                    </a:lnBlToTr>
                    <a:noFill/>
                  </a:tcPr>
                </a:tc>
              </a:tr>
              <a:tr h="1455738">
                <a:tc>
                  <a:txBody>
                    <a:bodyPr/>
                    <a:lstStyle>
                      <a:lvl1pPr marL="898525" indent="-180975" eaLnBrk="0" hangingPunct="0">
                        <a:spcBef>
                          <a:spcPct val="50000"/>
                        </a:spcBef>
                        <a:buClr>
                          <a:schemeClr val="tx1"/>
                        </a:buClr>
                        <a:defRPr sz="1400">
                          <a:solidFill>
                            <a:schemeClr val="tx1"/>
                          </a:solidFill>
                          <a:latin typeface="Arial" pitchFamily="34" charset="0"/>
                        </a:defRPr>
                      </a:lvl1pPr>
                      <a:lvl2pPr marL="1162050" eaLnBrk="0" hangingPunct="0">
                        <a:buClr>
                          <a:schemeClr val="tx1"/>
                        </a:buClr>
                        <a:buFont typeface="Arial" pitchFamily="34" charset="0"/>
                        <a:defRPr sz="1400">
                          <a:solidFill>
                            <a:schemeClr val="tx1"/>
                          </a:solidFill>
                          <a:latin typeface="Arial" pitchFamily="34" charset="0"/>
                        </a:defRPr>
                      </a:lvl2pPr>
                      <a:lvl3pPr marL="1341438" eaLnBrk="0" hangingPunct="0">
                        <a:buClr>
                          <a:schemeClr val="tx1"/>
                        </a:buClr>
                        <a:defRPr sz="1400">
                          <a:solidFill>
                            <a:schemeClr val="tx1"/>
                          </a:solidFill>
                          <a:latin typeface="Arial" pitchFamily="34" charset="0"/>
                        </a:defRPr>
                      </a:lvl3pPr>
                      <a:lvl4pPr marL="1520825" eaLnBrk="0" hangingPunct="0">
                        <a:spcBef>
                          <a:spcPct val="20000"/>
                        </a:spcBef>
                        <a:buClr>
                          <a:schemeClr val="bg1"/>
                        </a:buClr>
                        <a:defRPr sz="1400">
                          <a:solidFill>
                            <a:schemeClr val="bg1"/>
                          </a:solidFill>
                          <a:latin typeface="Arial" pitchFamily="34" charset="0"/>
                        </a:defRPr>
                      </a:lvl4pPr>
                      <a:lvl5pPr marL="1711325" eaLnBrk="0" hangingPunct="0">
                        <a:spcBef>
                          <a:spcPct val="20000"/>
                        </a:spcBef>
                        <a:buClr>
                          <a:schemeClr val="bg1"/>
                        </a:buClr>
                        <a:defRPr sz="1400">
                          <a:solidFill>
                            <a:schemeClr val="bg1"/>
                          </a:solidFill>
                          <a:latin typeface="Arial" pitchFamily="34" charset="0"/>
                        </a:defRPr>
                      </a:lvl5pPr>
                      <a:lvl6pPr marL="2168525" eaLnBrk="0" fontAlgn="base" hangingPunct="0">
                        <a:spcBef>
                          <a:spcPct val="20000"/>
                        </a:spcBef>
                        <a:spcAft>
                          <a:spcPct val="0"/>
                        </a:spcAft>
                        <a:buClr>
                          <a:schemeClr val="bg1"/>
                        </a:buClr>
                        <a:defRPr sz="1400">
                          <a:solidFill>
                            <a:schemeClr val="bg1"/>
                          </a:solidFill>
                          <a:latin typeface="Arial" pitchFamily="34" charset="0"/>
                        </a:defRPr>
                      </a:lvl6pPr>
                      <a:lvl7pPr marL="2625725" eaLnBrk="0" fontAlgn="base" hangingPunct="0">
                        <a:spcBef>
                          <a:spcPct val="20000"/>
                        </a:spcBef>
                        <a:spcAft>
                          <a:spcPct val="0"/>
                        </a:spcAft>
                        <a:buClr>
                          <a:schemeClr val="bg1"/>
                        </a:buClr>
                        <a:defRPr sz="1400">
                          <a:solidFill>
                            <a:schemeClr val="bg1"/>
                          </a:solidFill>
                          <a:latin typeface="Arial" pitchFamily="34" charset="0"/>
                        </a:defRPr>
                      </a:lvl7pPr>
                      <a:lvl8pPr marL="3082925" eaLnBrk="0" fontAlgn="base" hangingPunct="0">
                        <a:spcBef>
                          <a:spcPct val="20000"/>
                        </a:spcBef>
                        <a:spcAft>
                          <a:spcPct val="0"/>
                        </a:spcAft>
                        <a:buClr>
                          <a:schemeClr val="bg1"/>
                        </a:buClr>
                        <a:defRPr sz="1400">
                          <a:solidFill>
                            <a:schemeClr val="bg1"/>
                          </a:solidFill>
                          <a:latin typeface="Arial" pitchFamily="34" charset="0"/>
                        </a:defRPr>
                      </a:lvl8pPr>
                      <a:lvl9pPr marL="3540125" eaLnBrk="0" fontAlgn="base" hangingPunct="0">
                        <a:spcBef>
                          <a:spcPct val="20000"/>
                        </a:spcBef>
                        <a:spcAft>
                          <a:spcPct val="0"/>
                        </a:spcAft>
                        <a:buClr>
                          <a:schemeClr val="bg1"/>
                        </a:buClr>
                        <a:defRPr sz="1400">
                          <a:solidFill>
                            <a:schemeClr val="bg1"/>
                          </a:solidFill>
                          <a:latin typeface="Arial" pitchFamily="34" charset="0"/>
                        </a:defRPr>
                      </a:lvl9pPr>
                    </a:lstStyle>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Hardened Appliance Form Factor driven by secure firmware that can’t be tampered</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No user-visible OS</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Can’t be compromised by 3</a:t>
                      </a:r>
                      <a:r>
                        <a:rPr kumimoji="0" lang="en-GB" altLang="en-US" sz="1100" b="0" i="0" u="none" strike="noStrike" cap="none" normalizeH="0" baseline="30000" dirty="0" smtClean="0">
                          <a:ln>
                            <a:noFill/>
                          </a:ln>
                          <a:solidFill>
                            <a:schemeClr val="tx1"/>
                          </a:solidFill>
                          <a:effectLst/>
                          <a:latin typeface="IBM Helvetica Light" pitchFamily="34" charset="0"/>
                        </a:rPr>
                        <a:t>rd</a:t>
                      </a:r>
                      <a:r>
                        <a:rPr kumimoji="0" lang="en-GB" altLang="en-US" sz="1100" b="0" i="0" u="none" strike="noStrike" cap="none" normalizeH="0" baseline="0" dirty="0" smtClean="0">
                          <a:ln>
                            <a:noFill/>
                          </a:ln>
                          <a:solidFill>
                            <a:schemeClr val="tx1"/>
                          </a:solidFill>
                          <a:effectLst/>
                          <a:latin typeface="IBM Helvetica Light" pitchFamily="34" charset="0"/>
                        </a:rPr>
                        <a:t>-party code</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Much more inexpensive to maintain than servers</a:t>
                      </a:r>
                    </a:p>
                  </a:txBody>
                  <a:tcPr horzOverflow="overflow">
                    <a:lnL cap="flat">
                      <a:noFill/>
                    </a:lnL>
                    <a:lnR>
                      <a:noFill/>
                    </a:lnR>
                    <a:lnT>
                      <a:noFill/>
                    </a:lnT>
                    <a:lnB cap="flat">
                      <a:noFill/>
                    </a:lnB>
                    <a:lnTlToBr>
                      <a:noFill/>
                    </a:lnTlToBr>
                    <a:lnBlToTr>
                      <a:noFill/>
                    </a:lnBlToTr>
                    <a:noFill/>
                  </a:tcPr>
                </a:tc>
                <a:tc>
                  <a:txBody>
                    <a:bodyPr/>
                    <a:lstStyle>
                      <a:lvl1pPr marL="898525" indent="-180975" eaLnBrk="0" hangingPunct="0">
                        <a:spcBef>
                          <a:spcPct val="50000"/>
                        </a:spcBef>
                        <a:buClr>
                          <a:schemeClr val="tx1"/>
                        </a:buClr>
                        <a:defRPr sz="1400">
                          <a:solidFill>
                            <a:schemeClr val="tx1"/>
                          </a:solidFill>
                          <a:latin typeface="Arial" pitchFamily="34" charset="0"/>
                        </a:defRPr>
                      </a:lvl1pPr>
                      <a:lvl2pPr marL="1077913" eaLnBrk="0" hangingPunct="0">
                        <a:buClr>
                          <a:schemeClr val="tx1"/>
                        </a:buClr>
                        <a:buFont typeface="Arial" pitchFamily="34" charset="0"/>
                        <a:defRPr sz="1400">
                          <a:solidFill>
                            <a:schemeClr val="tx1"/>
                          </a:solidFill>
                          <a:latin typeface="Arial" pitchFamily="34" charset="0"/>
                        </a:defRPr>
                      </a:lvl2pPr>
                      <a:lvl3pPr marL="1257300" eaLnBrk="0" hangingPunct="0">
                        <a:buClr>
                          <a:schemeClr val="tx1"/>
                        </a:buClr>
                        <a:defRPr sz="1400">
                          <a:solidFill>
                            <a:schemeClr val="tx1"/>
                          </a:solidFill>
                          <a:latin typeface="Arial" pitchFamily="34" charset="0"/>
                        </a:defRPr>
                      </a:lvl3pPr>
                      <a:lvl4pPr marL="1436688" eaLnBrk="0" hangingPunct="0">
                        <a:spcBef>
                          <a:spcPct val="20000"/>
                        </a:spcBef>
                        <a:buClr>
                          <a:schemeClr val="bg1"/>
                        </a:buClr>
                        <a:defRPr sz="1400">
                          <a:solidFill>
                            <a:schemeClr val="bg1"/>
                          </a:solidFill>
                          <a:latin typeface="Arial" pitchFamily="34" charset="0"/>
                        </a:defRPr>
                      </a:lvl4pPr>
                      <a:lvl5pPr marL="1711325" eaLnBrk="0" hangingPunct="0">
                        <a:spcBef>
                          <a:spcPct val="20000"/>
                        </a:spcBef>
                        <a:buClr>
                          <a:schemeClr val="bg1"/>
                        </a:buClr>
                        <a:defRPr sz="1400">
                          <a:solidFill>
                            <a:schemeClr val="bg1"/>
                          </a:solidFill>
                          <a:latin typeface="Arial" pitchFamily="34" charset="0"/>
                        </a:defRPr>
                      </a:lvl5pPr>
                      <a:lvl6pPr marL="2168525" eaLnBrk="0" fontAlgn="base" hangingPunct="0">
                        <a:spcBef>
                          <a:spcPct val="20000"/>
                        </a:spcBef>
                        <a:spcAft>
                          <a:spcPct val="0"/>
                        </a:spcAft>
                        <a:buClr>
                          <a:schemeClr val="bg1"/>
                        </a:buClr>
                        <a:defRPr sz="1400">
                          <a:solidFill>
                            <a:schemeClr val="bg1"/>
                          </a:solidFill>
                          <a:latin typeface="Arial" pitchFamily="34" charset="0"/>
                        </a:defRPr>
                      </a:lvl6pPr>
                      <a:lvl7pPr marL="2625725" eaLnBrk="0" fontAlgn="base" hangingPunct="0">
                        <a:spcBef>
                          <a:spcPct val="20000"/>
                        </a:spcBef>
                        <a:spcAft>
                          <a:spcPct val="0"/>
                        </a:spcAft>
                        <a:buClr>
                          <a:schemeClr val="bg1"/>
                        </a:buClr>
                        <a:defRPr sz="1400">
                          <a:solidFill>
                            <a:schemeClr val="bg1"/>
                          </a:solidFill>
                          <a:latin typeface="Arial" pitchFamily="34" charset="0"/>
                        </a:defRPr>
                      </a:lvl7pPr>
                      <a:lvl8pPr marL="3082925" eaLnBrk="0" fontAlgn="base" hangingPunct="0">
                        <a:spcBef>
                          <a:spcPct val="20000"/>
                        </a:spcBef>
                        <a:spcAft>
                          <a:spcPct val="0"/>
                        </a:spcAft>
                        <a:buClr>
                          <a:schemeClr val="bg1"/>
                        </a:buClr>
                        <a:defRPr sz="1400">
                          <a:solidFill>
                            <a:schemeClr val="bg1"/>
                          </a:solidFill>
                          <a:latin typeface="Arial" pitchFamily="34" charset="0"/>
                        </a:defRPr>
                      </a:lvl8pPr>
                      <a:lvl9pPr marL="3540125" eaLnBrk="0" fontAlgn="base" hangingPunct="0">
                        <a:spcBef>
                          <a:spcPct val="20000"/>
                        </a:spcBef>
                        <a:spcAft>
                          <a:spcPct val="0"/>
                        </a:spcAft>
                        <a:buClr>
                          <a:schemeClr val="bg1"/>
                        </a:buClr>
                        <a:defRPr sz="1400">
                          <a:solidFill>
                            <a:schemeClr val="bg1"/>
                          </a:solidFill>
                          <a:latin typeface="Arial" pitchFamily="34" charset="0"/>
                        </a:defRPr>
                      </a:lvl9pPr>
                    </a:lstStyle>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smtClean="0">
                          <a:ln>
                            <a:noFill/>
                          </a:ln>
                          <a:solidFill>
                            <a:schemeClr val="tx1"/>
                          </a:solidFill>
                          <a:effectLst/>
                          <a:latin typeface="IBM Helvetica Light" pitchFamily="34" charset="0"/>
                        </a:rPr>
                        <a:t>JMS</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err="1" smtClean="0">
                          <a:ln>
                            <a:noFill/>
                          </a:ln>
                          <a:solidFill>
                            <a:schemeClr val="tx1"/>
                          </a:solidFill>
                          <a:effectLst/>
                          <a:latin typeface="IBM Helvetica Light" pitchFamily="34" charset="0"/>
                        </a:rPr>
                        <a:t>WebSockets</a:t>
                      </a:r>
                      <a:endParaRPr kumimoji="0" lang="en-US" altLang="en-US" sz="1100" b="0" i="0" u="none" strike="noStrike" cap="none" normalizeH="0" baseline="0" dirty="0" smtClean="0">
                        <a:ln>
                          <a:noFill/>
                        </a:ln>
                        <a:solidFill>
                          <a:schemeClr val="tx1"/>
                        </a:solidFill>
                        <a:effectLst/>
                        <a:latin typeface="IBM Helvetica Light" pitchFamily="34" charset="0"/>
                      </a:endParaRP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smtClean="0">
                          <a:ln>
                            <a:noFill/>
                          </a:ln>
                          <a:solidFill>
                            <a:schemeClr val="tx1"/>
                          </a:solidFill>
                          <a:effectLst/>
                          <a:latin typeface="IBM Helvetica Light" pitchFamily="34" charset="0"/>
                        </a:rPr>
                        <a:t>MQ </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smtClean="0">
                          <a:ln>
                            <a:noFill/>
                          </a:ln>
                          <a:solidFill>
                            <a:schemeClr val="tx1"/>
                          </a:solidFill>
                          <a:effectLst/>
                          <a:latin typeface="IBM Helvetica Light" pitchFamily="34" charset="0"/>
                        </a:rPr>
                        <a:t>Integration Bus</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err="1" smtClean="0">
                          <a:ln>
                            <a:noFill/>
                          </a:ln>
                          <a:solidFill>
                            <a:schemeClr val="tx1"/>
                          </a:solidFill>
                          <a:effectLst/>
                          <a:latin typeface="IBM Helvetica Light" pitchFamily="34" charset="0"/>
                        </a:rPr>
                        <a:t>Worklight</a:t>
                      </a:r>
                      <a:endParaRPr kumimoji="0" lang="en-US" altLang="en-US" sz="1100" b="0" i="0" u="none" strike="noStrike" cap="none" normalizeH="0" baseline="0" dirty="0" smtClean="0">
                        <a:ln>
                          <a:noFill/>
                        </a:ln>
                        <a:solidFill>
                          <a:schemeClr val="tx1"/>
                        </a:solidFill>
                        <a:effectLst/>
                        <a:latin typeface="IBM Helvetica Light" pitchFamily="34" charset="0"/>
                      </a:endParaRP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err="1" smtClean="0">
                          <a:ln>
                            <a:noFill/>
                          </a:ln>
                          <a:solidFill>
                            <a:schemeClr val="tx1"/>
                          </a:solidFill>
                          <a:effectLst/>
                          <a:latin typeface="IBM Helvetica Light" pitchFamily="34" charset="0"/>
                        </a:rPr>
                        <a:t>InfoSphere</a:t>
                      </a:r>
                      <a:r>
                        <a:rPr kumimoji="0" lang="en-US" altLang="en-US" sz="1100" b="0" i="0" u="none" strike="noStrike" cap="none" normalizeH="0" baseline="0" dirty="0" smtClean="0">
                          <a:ln>
                            <a:noFill/>
                          </a:ln>
                          <a:solidFill>
                            <a:schemeClr val="tx1"/>
                          </a:solidFill>
                          <a:effectLst/>
                          <a:latin typeface="IBM Helvetica Light" pitchFamily="34" charset="0"/>
                        </a:rPr>
                        <a:t> Streams</a:t>
                      </a:r>
                    </a:p>
                    <a:p>
                      <a:pPr marL="898525" marR="0" lvl="0" indent="-180975" algn="l" defTabSz="914400" rtl="0" eaLnBrk="0" fontAlgn="base" latinLnBrk="0" hangingPunct="0">
                        <a:lnSpc>
                          <a:spcPct val="79000"/>
                        </a:lnSpc>
                        <a:spcBef>
                          <a:spcPct val="0"/>
                        </a:spcBef>
                        <a:spcAft>
                          <a:spcPct val="30000"/>
                        </a:spcAft>
                        <a:buClr>
                          <a:schemeClr val="tx1"/>
                        </a:buClr>
                        <a:buSzTx/>
                        <a:buFontTx/>
                        <a:buChar char="•"/>
                        <a:tabLst/>
                      </a:pPr>
                      <a:r>
                        <a:rPr kumimoji="0" lang="en-US" altLang="en-US" sz="1100" b="0" i="0" u="none" strike="noStrike" cap="none" normalizeH="0" baseline="0" dirty="0" smtClean="0">
                          <a:ln>
                            <a:noFill/>
                          </a:ln>
                          <a:solidFill>
                            <a:schemeClr val="tx1"/>
                          </a:solidFill>
                          <a:effectLst/>
                          <a:latin typeface="IBM Helvetica Light" pitchFamily="34" charset="0"/>
                        </a:rPr>
                        <a:t>Workload balancing across Application Servers</a:t>
                      </a:r>
                    </a:p>
                  </a:txBody>
                  <a:tcPr horzOverflow="overflow">
                    <a:lnL>
                      <a:noFill/>
                    </a:lnL>
                    <a:lnR>
                      <a:noFill/>
                    </a:lnR>
                    <a:lnT>
                      <a:noFill/>
                    </a:lnT>
                    <a:lnB cap="flat">
                      <a:noFill/>
                    </a:lnB>
                    <a:lnTlToBr>
                      <a:noFill/>
                    </a:lnTlToBr>
                    <a:lnBlToTr>
                      <a:noFill/>
                    </a:lnBlToTr>
                    <a:noFill/>
                  </a:tcPr>
                </a:tc>
                <a:tc>
                  <a:txBody>
                    <a:bodyPr/>
                    <a:lstStyle>
                      <a:lvl1pPr marL="900113" indent="-179388" eaLnBrk="0" hangingPunct="0">
                        <a:spcBef>
                          <a:spcPct val="50000"/>
                        </a:spcBef>
                        <a:buClr>
                          <a:schemeClr val="tx1"/>
                        </a:buClr>
                        <a:defRPr sz="1400">
                          <a:solidFill>
                            <a:schemeClr val="tx1"/>
                          </a:solidFill>
                          <a:latin typeface="Arial" pitchFamily="34" charset="0"/>
                        </a:defRPr>
                      </a:lvl1pPr>
                      <a:lvl2pPr marL="1079500" eaLnBrk="0" hangingPunct="0">
                        <a:buClr>
                          <a:schemeClr val="tx1"/>
                        </a:buClr>
                        <a:buFont typeface="Arial" pitchFamily="34" charset="0"/>
                        <a:defRPr sz="1400">
                          <a:solidFill>
                            <a:schemeClr val="tx1"/>
                          </a:solidFill>
                          <a:latin typeface="Arial" pitchFamily="34" charset="0"/>
                        </a:defRPr>
                      </a:lvl2pPr>
                      <a:lvl3pPr marL="1258888" eaLnBrk="0" hangingPunct="0">
                        <a:buClr>
                          <a:schemeClr val="tx1"/>
                        </a:buClr>
                        <a:defRPr sz="1400">
                          <a:solidFill>
                            <a:schemeClr val="tx1"/>
                          </a:solidFill>
                          <a:latin typeface="Arial" pitchFamily="34" charset="0"/>
                        </a:defRPr>
                      </a:lvl3pPr>
                      <a:lvl4pPr marL="1438275" eaLnBrk="0" hangingPunct="0">
                        <a:spcBef>
                          <a:spcPct val="20000"/>
                        </a:spcBef>
                        <a:buClr>
                          <a:schemeClr val="bg1"/>
                        </a:buClr>
                        <a:defRPr sz="1400">
                          <a:solidFill>
                            <a:schemeClr val="bg1"/>
                          </a:solidFill>
                          <a:latin typeface="Arial" pitchFamily="34" charset="0"/>
                        </a:defRPr>
                      </a:lvl4pPr>
                      <a:lvl5pPr marL="1711325" eaLnBrk="0" hangingPunct="0">
                        <a:spcBef>
                          <a:spcPct val="20000"/>
                        </a:spcBef>
                        <a:buClr>
                          <a:schemeClr val="bg1"/>
                        </a:buClr>
                        <a:defRPr sz="1400">
                          <a:solidFill>
                            <a:schemeClr val="bg1"/>
                          </a:solidFill>
                          <a:latin typeface="Arial" pitchFamily="34" charset="0"/>
                        </a:defRPr>
                      </a:lvl5pPr>
                      <a:lvl6pPr marL="2168525" eaLnBrk="0" fontAlgn="base" hangingPunct="0">
                        <a:spcBef>
                          <a:spcPct val="20000"/>
                        </a:spcBef>
                        <a:spcAft>
                          <a:spcPct val="0"/>
                        </a:spcAft>
                        <a:buClr>
                          <a:schemeClr val="bg1"/>
                        </a:buClr>
                        <a:defRPr sz="1400">
                          <a:solidFill>
                            <a:schemeClr val="bg1"/>
                          </a:solidFill>
                          <a:latin typeface="Arial" pitchFamily="34" charset="0"/>
                        </a:defRPr>
                      </a:lvl6pPr>
                      <a:lvl7pPr marL="2625725" eaLnBrk="0" fontAlgn="base" hangingPunct="0">
                        <a:spcBef>
                          <a:spcPct val="20000"/>
                        </a:spcBef>
                        <a:spcAft>
                          <a:spcPct val="0"/>
                        </a:spcAft>
                        <a:buClr>
                          <a:schemeClr val="bg1"/>
                        </a:buClr>
                        <a:defRPr sz="1400">
                          <a:solidFill>
                            <a:schemeClr val="bg1"/>
                          </a:solidFill>
                          <a:latin typeface="Arial" pitchFamily="34" charset="0"/>
                        </a:defRPr>
                      </a:lvl7pPr>
                      <a:lvl8pPr marL="3082925" eaLnBrk="0" fontAlgn="base" hangingPunct="0">
                        <a:spcBef>
                          <a:spcPct val="20000"/>
                        </a:spcBef>
                        <a:spcAft>
                          <a:spcPct val="0"/>
                        </a:spcAft>
                        <a:buClr>
                          <a:schemeClr val="bg1"/>
                        </a:buClr>
                        <a:defRPr sz="1400">
                          <a:solidFill>
                            <a:schemeClr val="bg1"/>
                          </a:solidFill>
                          <a:latin typeface="Arial" pitchFamily="34" charset="0"/>
                        </a:defRPr>
                      </a:lvl8pPr>
                      <a:lvl9pPr marL="3540125" eaLnBrk="0" fontAlgn="base" hangingPunct="0">
                        <a:spcBef>
                          <a:spcPct val="20000"/>
                        </a:spcBef>
                        <a:spcAft>
                          <a:spcPct val="0"/>
                        </a:spcAft>
                        <a:buClr>
                          <a:schemeClr val="bg1"/>
                        </a:buClr>
                        <a:defRPr sz="1400">
                          <a:solidFill>
                            <a:schemeClr val="bg1"/>
                          </a:solidFill>
                          <a:latin typeface="Arial" pitchFamily="34" charset="0"/>
                        </a:defRPr>
                      </a:lvl9pPr>
                    </a:lstStyle>
                    <a:p>
                      <a:pPr marL="900113" marR="0" lvl="0" indent="-179388"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13M non-persistent </a:t>
                      </a:r>
                      <a:r>
                        <a:rPr kumimoji="0" lang="en-GB" altLang="en-US" sz="1100" b="0" i="0" u="none" strike="noStrike" cap="none" normalizeH="0" baseline="0" dirty="0" err="1" smtClean="0">
                          <a:ln>
                            <a:noFill/>
                          </a:ln>
                          <a:solidFill>
                            <a:schemeClr val="tx1"/>
                          </a:solidFill>
                          <a:effectLst/>
                          <a:latin typeface="IBM Helvetica Light" pitchFamily="34" charset="0"/>
                        </a:rPr>
                        <a:t>msg</a:t>
                      </a:r>
                      <a:r>
                        <a:rPr kumimoji="0" lang="en-GB" altLang="en-US" sz="1100" b="0" i="0" u="none" strike="noStrike" cap="none" normalizeH="0" baseline="0" dirty="0" smtClean="0">
                          <a:ln>
                            <a:noFill/>
                          </a:ln>
                          <a:solidFill>
                            <a:schemeClr val="tx1"/>
                          </a:solidFill>
                          <a:effectLst/>
                          <a:latin typeface="IBM Helvetica Light" pitchFamily="34" charset="0"/>
                        </a:rPr>
                        <a:t>/sec</a:t>
                      </a:r>
                    </a:p>
                    <a:p>
                      <a:pPr marL="900113" marR="0" lvl="0" indent="-179388"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400K persistent </a:t>
                      </a:r>
                      <a:r>
                        <a:rPr kumimoji="0" lang="en-GB" altLang="en-US" sz="1100" b="0" i="0" u="none" strike="noStrike" cap="none" normalizeH="0" baseline="0" dirty="0" err="1" smtClean="0">
                          <a:ln>
                            <a:noFill/>
                          </a:ln>
                          <a:solidFill>
                            <a:schemeClr val="tx1"/>
                          </a:solidFill>
                          <a:effectLst/>
                          <a:latin typeface="IBM Helvetica Light" pitchFamily="34" charset="0"/>
                        </a:rPr>
                        <a:t>msg</a:t>
                      </a:r>
                      <a:r>
                        <a:rPr kumimoji="0" lang="en-GB" altLang="en-US" sz="1100" b="0" i="0" u="none" strike="noStrike" cap="none" normalizeH="0" baseline="0" dirty="0" smtClean="0">
                          <a:ln>
                            <a:noFill/>
                          </a:ln>
                          <a:solidFill>
                            <a:schemeClr val="tx1"/>
                          </a:solidFill>
                          <a:effectLst/>
                          <a:latin typeface="IBM Helvetica Light" pitchFamily="34" charset="0"/>
                        </a:rPr>
                        <a:t>/sec</a:t>
                      </a:r>
                    </a:p>
                    <a:p>
                      <a:pPr marL="900113" marR="0" lvl="0" indent="-179388"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1M concurrent connections</a:t>
                      </a:r>
                    </a:p>
                    <a:p>
                      <a:pPr marL="900113" marR="0" lvl="0" indent="-179388"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Predictable microsecond latency under load</a:t>
                      </a:r>
                    </a:p>
                    <a:p>
                      <a:pPr marL="900113" marR="0" lvl="0" indent="-179388" algn="l" defTabSz="914400" rtl="0" eaLnBrk="0" fontAlgn="base" latinLnBrk="0" hangingPunct="0">
                        <a:lnSpc>
                          <a:spcPct val="79000"/>
                        </a:lnSpc>
                        <a:spcBef>
                          <a:spcPct val="0"/>
                        </a:spcBef>
                        <a:spcAft>
                          <a:spcPct val="30000"/>
                        </a:spcAft>
                        <a:buClr>
                          <a:schemeClr val="tx1"/>
                        </a:buClr>
                        <a:buSzTx/>
                        <a:buFontTx/>
                        <a:buChar char="•"/>
                        <a:tabLst/>
                      </a:pPr>
                      <a:r>
                        <a:rPr kumimoji="0" lang="en-GB" altLang="en-US" sz="1100" b="0" i="0" u="none" strike="noStrike" cap="none" normalizeH="0" baseline="0" dirty="0" smtClean="0">
                          <a:ln>
                            <a:noFill/>
                          </a:ln>
                          <a:solidFill>
                            <a:schemeClr val="tx1"/>
                          </a:solidFill>
                          <a:effectLst/>
                          <a:latin typeface="IBM Helvetica Light" pitchFamily="34" charset="0"/>
                        </a:rPr>
                        <a:t>Highly available</a:t>
                      </a:r>
                    </a:p>
                  </a:txBody>
                  <a:tcPr horzOverflow="overflow">
                    <a:lnL>
                      <a:noFill/>
                    </a:lnL>
                    <a:lnR cap="flat">
                      <a:noFill/>
                    </a:lnR>
                    <a:lnT>
                      <a:noFill/>
                    </a:lnT>
                    <a:lnB cap="flat">
                      <a:noFill/>
                    </a:lnB>
                    <a:lnTlToBr>
                      <a:noFill/>
                    </a:lnTlToBr>
                    <a:lnBlToTr>
                      <a:noFill/>
                    </a:lnBlToTr>
                    <a:noFill/>
                  </a:tcPr>
                </a:tc>
              </a:tr>
            </a:tbl>
          </a:graphicData>
        </a:graphic>
      </p:graphicFrame>
      <p:grpSp>
        <p:nvGrpSpPr>
          <p:cNvPr id="479258" name="Group 26"/>
          <p:cNvGrpSpPr>
            <a:grpSpLocks/>
          </p:cNvGrpSpPr>
          <p:nvPr/>
        </p:nvGrpSpPr>
        <p:grpSpPr bwMode="auto">
          <a:xfrm>
            <a:off x="217488" y="3484563"/>
            <a:ext cx="790575" cy="727075"/>
            <a:chOff x="-143" y="2140"/>
            <a:chExt cx="498" cy="458"/>
          </a:xfrm>
        </p:grpSpPr>
        <p:sp>
          <p:nvSpPr>
            <p:cNvPr id="479259" name="Oval 27"/>
            <p:cNvSpPr>
              <a:spLocks noChangeArrowheads="1"/>
            </p:cNvSpPr>
            <p:nvPr/>
          </p:nvSpPr>
          <p:spPr bwMode="auto">
            <a:xfrm>
              <a:off x="-126" y="2140"/>
              <a:ext cx="458" cy="458"/>
            </a:xfrm>
            <a:prstGeom prst="ellipse">
              <a:avLst/>
            </a:prstGeom>
            <a:gradFill rotWithShape="1">
              <a:gsLst>
                <a:gs pos="0">
                  <a:srgbClr val="00587C"/>
                </a:gs>
                <a:gs pos="50000">
                  <a:srgbClr val="0081B4"/>
                </a:gs>
                <a:gs pos="100000">
                  <a:srgbClr val="009BD7"/>
                </a:gs>
              </a:gsLst>
              <a:lin ang="2700000" scaled="1"/>
            </a:gradFill>
            <a:ln w="9525" algn="ctr">
              <a:solidFill>
                <a:srgbClr val="00437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200">
                  <a:solidFill>
                    <a:schemeClr val="hlink"/>
                  </a:solidFill>
                  <a:latin typeface="Arial Narrow" pitchFamily="34" charset="0"/>
                  <a:ea typeface="ＭＳ Ｐゴシック" pitchFamily="34" charset="-128"/>
                </a:defRPr>
              </a:lvl1pPr>
              <a:lvl2pPr marL="742950" indent="-285750" eaLnBrk="0" hangingPunct="0">
                <a:defRPr sz="2200">
                  <a:solidFill>
                    <a:schemeClr val="hlink"/>
                  </a:solidFill>
                  <a:latin typeface="Arial Narrow" pitchFamily="34" charset="0"/>
                  <a:ea typeface="ＭＳ Ｐゴシック" pitchFamily="34" charset="-128"/>
                </a:defRPr>
              </a:lvl2pPr>
              <a:lvl3pPr marL="1143000" indent="-228600" eaLnBrk="0" hangingPunct="0">
                <a:defRPr sz="2200">
                  <a:solidFill>
                    <a:schemeClr val="hlink"/>
                  </a:solidFill>
                  <a:latin typeface="Arial Narrow" pitchFamily="34" charset="0"/>
                  <a:ea typeface="ＭＳ Ｐゴシック" pitchFamily="34" charset="-128"/>
                </a:defRPr>
              </a:lvl3pPr>
              <a:lvl4pPr marL="1600200" indent="-228600" eaLnBrk="0" hangingPunct="0">
                <a:defRPr sz="2200">
                  <a:solidFill>
                    <a:schemeClr val="hlink"/>
                  </a:solidFill>
                  <a:latin typeface="Arial Narrow" pitchFamily="34" charset="0"/>
                  <a:ea typeface="ＭＳ Ｐゴシック" pitchFamily="34" charset="-128"/>
                </a:defRPr>
              </a:lvl4pPr>
              <a:lvl5pPr marL="2057400" indent="-228600" eaLnBrk="0" hangingPunct="0">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9pPr>
            </a:lstStyle>
            <a:p>
              <a:pPr eaLnBrk="1" hangingPunct="1">
                <a:lnSpc>
                  <a:spcPct val="100000"/>
                </a:lnSpc>
              </a:pPr>
              <a:endParaRPr lang="en-GB" altLang="en-US" sz="1600">
                <a:solidFill>
                  <a:schemeClr val="tx1"/>
                </a:solidFill>
                <a:latin typeface="Arial" pitchFamily="34" charset="0"/>
                <a:ea typeface="MS Gothic" pitchFamily="49" charset="-128"/>
              </a:endParaRPr>
            </a:p>
          </p:txBody>
        </p:sp>
        <p:sp>
          <p:nvSpPr>
            <p:cNvPr id="479260" name="Rectangle 6"/>
            <p:cNvSpPr>
              <a:spLocks noChangeArrowheads="1"/>
            </p:cNvSpPr>
            <p:nvPr/>
          </p:nvSpPr>
          <p:spPr bwMode="auto">
            <a:xfrm>
              <a:off x="-143" y="2168"/>
              <a:ext cx="49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9pPr>
            </a:lstStyle>
            <a:p>
              <a:pPr algn="ctr" eaLnBrk="1" hangingPunct="1">
                <a:lnSpc>
                  <a:spcPct val="85000"/>
                </a:lnSpc>
              </a:pPr>
              <a:r>
                <a:rPr lang="en-US" altLang="en-US" sz="1050" b="1" i="1" dirty="0">
                  <a:solidFill>
                    <a:srgbClr val="FFFFFF"/>
                  </a:solidFill>
                  <a:latin typeface="Calibri" pitchFamily="34" charset="0"/>
                  <a:ea typeface="SimSun" pitchFamily="2" charset="-122"/>
                </a:rPr>
                <a:t>Designed </a:t>
              </a:r>
              <a:r>
                <a:rPr lang="en-US" altLang="en-US" sz="1050" b="1" i="1" dirty="0" smtClean="0">
                  <a:solidFill>
                    <a:srgbClr val="FFFFFF"/>
                  </a:solidFill>
                  <a:latin typeface="Calibri" pitchFamily="34" charset="0"/>
                  <a:ea typeface="SimSun" pitchFamily="2" charset="-122"/>
                </a:rPr>
                <a:t>for Mobile Apps and Devices</a:t>
              </a:r>
              <a:endParaRPr lang="en-US" altLang="en-US" sz="1050" b="1" i="1" dirty="0">
                <a:solidFill>
                  <a:srgbClr val="FFFFFF"/>
                </a:solidFill>
                <a:latin typeface="Calibri" pitchFamily="34" charset="0"/>
                <a:ea typeface="SimSun" pitchFamily="2" charset="-122"/>
              </a:endParaRPr>
            </a:p>
          </p:txBody>
        </p:sp>
      </p:grpSp>
      <p:grpSp>
        <p:nvGrpSpPr>
          <p:cNvPr id="479261" name="Group 29"/>
          <p:cNvGrpSpPr>
            <a:grpSpLocks/>
          </p:cNvGrpSpPr>
          <p:nvPr/>
        </p:nvGrpSpPr>
        <p:grpSpPr bwMode="auto">
          <a:xfrm>
            <a:off x="3028950" y="3484563"/>
            <a:ext cx="973138" cy="727075"/>
            <a:chOff x="-210" y="2140"/>
            <a:chExt cx="613" cy="458"/>
          </a:xfrm>
        </p:grpSpPr>
        <p:sp>
          <p:nvSpPr>
            <p:cNvPr id="479262" name="Oval 30"/>
            <p:cNvSpPr>
              <a:spLocks noChangeArrowheads="1"/>
            </p:cNvSpPr>
            <p:nvPr/>
          </p:nvSpPr>
          <p:spPr bwMode="auto">
            <a:xfrm>
              <a:off x="-126" y="2140"/>
              <a:ext cx="458" cy="458"/>
            </a:xfrm>
            <a:prstGeom prst="ellipse">
              <a:avLst/>
            </a:prstGeom>
            <a:gradFill rotWithShape="1">
              <a:gsLst>
                <a:gs pos="0">
                  <a:srgbClr val="00587C"/>
                </a:gs>
                <a:gs pos="50000">
                  <a:srgbClr val="0081B4"/>
                </a:gs>
                <a:gs pos="100000">
                  <a:srgbClr val="009BD7"/>
                </a:gs>
              </a:gsLst>
              <a:lin ang="2700000" scaled="1"/>
            </a:gradFill>
            <a:ln w="9525" algn="ctr">
              <a:solidFill>
                <a:srgbClr val="00437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200">
                  <a:solidFill>
                    <a:schemeClr val="hlink"/>
                  </a:solidFill>
                  <a:latin typeface="Arial Narrow" pitchFamily="34" charset="0"/>
                  <a:ea typeface="ＭＳ Ｐゴシック" pitchFamily="34" charset="-128"/>
                </a:defRPr>
              </a:lvl1pPr>
              <a:lvl2pPr marL="742950" indent="-285750" eaLnBrk="0" hangingPunct="0">
                <a:defRPr sz="2200">
                  <a:solidFill>
                    <a:schemeClr val="hlink"/>
                  </a:solidFill>
                  <a:latin typeface="Arial Narrow" pitchFamily="34" charset="0"/>
                  <a:ea typeface="ＭＳ Ｐゴシック" pitchFamily="34" charset="-128"/>
                </a:defRPr>
              </a:lvl2pPr>
              <a:lvl3pPr marL="1143000" indent="-228600" eaLnBrk="0" hangingPunct="0">
                <a:defRPr sz="2200">
                  <a:solidFill>
                    <a:schemeClr val="hlink"/>
                  </a:solidFill>
                  <a:latin typeface="Arial Narrow" pitchFamily="34" charset="0"/>
                  <a:ea typeface="ＭＳ Ｐゴシック" pitchFamily="34" charset="-128"/>
                </a:defRPr>
              </a:lvl3pPr>
              <a:lvl4pPr marL="1600200" indent="-228600" eaLnBrk="0" hangingPunct="0">
                <a:defRPr sz="2200">
                  <a:solidFill>
                    <a:schemeClr val="hlink"/>
                  </a:solidFill>
                  <a:latin typeface="Arial Narrow" pitchFamily="34" charset="0"/>
                  <a:ea typeface="ＭＳ Ｐゴシック" pitchFamily="34" charset="-128"/>
                </a:defRPr>
              </a:lvl4pPr>
              <a:lvl5pPr marL="2057400" indent="-228600" eaLnBrk="0" hangingPunct="0">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9pPr>
            </a:lstStyle>
            <a:p>
              <a:pPr eaLnBrk="1" hangingPunct="1">
                <a:lnSpc>
                  <a:spcPct val="100000"/>
                </a:lnSpc>
              </a:pPr>
              <a:endParaRPr lang="en-GB" altLang="en-US" sz="1600">
                <a:solidFill>
                  <a:schemeClr val="tx1"/>
                </a:solidFill>
                <a:latin typeface="Arial" pitchFamily="34" charset="0"/>
                <a:ea typeface="MS Gothic" pitchFamily="49" charset="-128"/>
              </a:endParaRPr>
            </a:p>
          </p:txBody>
        </p:sp>
        <p:sp>
          <p:nvSpPr>
            <p:cNvPr id="479263" name="Rectangle 6"/>
            <p:cNvSpPr>
              <a:spLocks noChangeArrowheads="1"/>
            </p:cNvSpPr>
            <p:nvPr/>
          </p:nvSpPr>
          <p:spPr bwMode="auto">
            <a:xfrm>
              <a:off x="-210" y="2240"/>
              <a:ext cx="613"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9pPr>
            </a:lstStyle>
            <a:p>
              <a:pPr algn="ctr" eaLnBrk="1" hangingPunct="1">
                <a:lnSpc>
                  <a:spcPct val="85000"/>
                </a:lnSpc>
              </a:pPr>
              <a:r>
                <a:rPr lang="en-US" altLang="en-US" sz="1200" b="1" i="1" dirty="0">
                  <a:solidFill>
                    <a:srgbClr val="FFFFFF"/>
                  </a:solidFill>
                  <a:latin typeface="Calibri" pitchFamily="34" charset="0"/>
                  <a:ea typeface="SimSun" pitchFamily="2" charset="-122"/>
                </a:rPr>
                <a:t>Developer</a:t>
              </a:r>
            </a:p>
            <a:p>
              <a:pPr algn="ctr" eaLnBrk="1" hangingPunct="1">
                <a:lnSpc>
                  <a:spcPct val="85000"/>
                </a:lnSpc>
              </a:pPr>
              <a:r>
                <a:rPr lang="en-US" altLang="en-US" sz="1200" b="1" i="1" dirty="0">
                  <a:solidFill>
                    <a:srgbClr val="FFFFFF"/>
                  </a:solidFill>
                  <a:latin typeface="Calibri" pitchFamily="34" charset="0"/>
                  <a:ea typeface="SimSun" pitchFamily="2" charset="-122"/>
                </a:rPr>
                <a:t>Friendly</a:t>
              </a:r>
            </a:p>
          </p:txBody>
        </p:sp>
      </p:grpSp>
      <p:grpSp>
        <p:nvGrpSpPr>
          <p:cNvPr id="479264" name="Group 32"/>
          <p:cNvGrpSpPr>
            <a:grpSpLocks/>
          </p:cNvGrpSpPr>
          <p:nvPr/>
        </p:nvGrpSpPr>
        <p:grpSpPr bwMode="auto">
          <a:xfrm>
            <a:off x="5943600" y="5013325"/>
            <a:ext cx="973138" cy="727075"/>
            <a:chOff x="-210" y="2140"/>
            <a:chExt cx="613" cy="458"/>
          </a:xfrm>
        </p:grpSpPr>
        <p:sp>
          <p:nvSpPr>
            <p:cNvPr id="479265" name="Oval 33"/>
            <p:cNvSpPr>
              <a:spLocks noChangeArrowheads="1"/>
            </p:cNvSpPr>
            <p:nvPr/>
          </p:nvSpPr>
          <p:spPr bwMode="auto">
            <a:xfrm>
              <a:off x="-126" y="2140"/>
              <a:ext cx="458" cy="458"/>
            </a:xfrm>
            <a:prstGeom prst="ellipse">
              <a:avLst/>
            </a:prstGeom>
            <a:gradFill rotWithShape="1">
              <a:gsLst>
                <a:gs pos="0">
                  <a:srgbClr val="00587C"/>
                </a:gs>
                <a:gs pos="50000">
                  <a:srgbClr val="0081B4"/>
                </a:gs>
                <a:gs pos="100000">
                  <a:srgbClr val="009BD7"/>
                </a:gs>
              </a:gsLst>
              <a:lin ang="2700000" scaled="1"/>
            </a:gradFill>
            <a:ln w="9525" algn="ctr">
              <a:solidFill>
                <a:srgbClr val="00437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200">
                  <a:solidFill>
                    <a:schemeClr val="hlink"/>
                  </a:solidFill>
                  <a:latin typeface="Arial Narrow" pitchFamily="34" charset="0"/>
                  <a:ea typeface="ＭＳ Ｐゴシック" pitchFamily="34" charset="-128"/>
                </a:defRPr>
              </a:lvl1pPr>
              <a:lvl2pPr marL="742950" indent="-285750" eaLnBrk="0" hangingPunct="0">
                <a:defRPr sz="2200">
                  <a:solidFill>
                    <a:schemeClr val="hlink"/>
                  </a:solidFill>
                  <a:latin typeface="Arial Narrow" pitchFamily="34" charset="0"/>
                  <a:ea typeface="ＭＳ Ｐゴシック" pitchFamily="34" charset="-128"/>
                </a:defRPr>
              </a:lvl2pPr>
              <a:lvl3pPr marL="1143000" indent="-228600" eaLnBrk="0" hangingPunct="0">
                <a:defRPr sz="2200">
                  <a:solidFill>
                    <a:schemeClr val="hlink"/>
                  </a:solidFill>
                  <a:latin typeface="Arial Narrow" pitchFamily="34" charset="0"/>
                  <a:ea typeface="ＭＳ Ｐゴシック" pitchFamily="34" charset="-128"/>
                </a:defRPr>
              </a:lvl3pPr>
              <a:lvl4pPr marL="1600200" indent="-228600" eaLnBrk="0" hangingPunct="0">
                <a:defRPr sz="2200">
                  <a:solidFill>
                    <a:schemeClr val="hlink"/>
                  </a:solidFill>
                  <a:latin typeface="Arial Narrow" pitchFamily="34" charset="0"/>
                  <a:ea typeface="ＭＳ Ｐゴシック" pitchFamily="34" charset="-128"/>
                </a:defRPr>
              </a:lvl4pPr>
              <a:lvl5pPr marL="2057400" indent="-228600" eaLnBrk="0" hangingPunct="0">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9pPr>
            </a:lstStyle>
            <a:p>
              <a:pPr eaLnBrk="1" hangingPunct="1">
                <a:lnSpc>
                  <a:spcPct val="100000"/>
                </a:lnSpc>
              </a:pPr>
              <a:endParaRPr lang="en-GB" altLang="en-US" sz="1600">
                <a:solidFill>
                  <a:schemeClr val="tx1"/>
                </a:solidFill>
                <a:latin typeface="Arial" pitchFamily="34" charset="0"/>
                <a:ea typeface="MS Gothic" pitchFamily="49" charset="-128"/>
              </a:endParaRPr>
            </a:p>
          </p:txBody>
        </p:sp>
        <p:sp>
          <p:nvSpPr>
            <p:cNvPr id="479266" name="Rectangle 6"/>
            <p:cNvSpPr>
              <a:spLocks noChangeArrowheads="1"/>
            </p:cNvSpPr>
            <p:nvPr/>
          </p:nvSpPr>
          <p:spPr bwMode="auto">
            <a:xfrm>
              <a:off x="-210" y="2240"/>
              <a:ext cx="613"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9pPr>
            </a:lstStyle>
            <a:p>
              <a:pPr algn="ctr" eaLnBrk="1" hangingPunct="1">
                <a:lnSpc>
                  <a:spcPct val="85000"/>
                </a:lnSpc>
              </a:pPr>
              <a:r>
                <a:rPr lang="en-US" altLang="en-US" sz="1200" b="1" i="1" dirty="0">
                  <a:solidFill>
                    <a:srgbClr val="FFFFFF"/>
                  </a:solidFill>
                  <a:latin typeface="Calibri" pitchFamily="34" charset="0"/>
                  <a:ea typeface="SimSun" pitchFamily="2" charset="-122"/>
                </a:rPr>
                <a:t>Internet</a:t>
              </a:r>
            </a:p>
            <a:p>
              <a:pPr algn="ctr" eaLnBrk="1" hangingPunct="1">
                <a:lnSpc>
                  <a:spcPct val="85000"/>
                </a:lnSpc>
              </a:pPr>
              <a:r>
                <a:rPr lang="en-US" altLang="en-US" sz="1200" b="1" i="1" dirty="0">
                  <a:solidFill>
                    <a:srgbClr val="FFFFFF"/>
                  </a:solidFill>
                  <a:latin typeface="Calibri" pitchFamily="34" charset="0"/>
                  <a:ea typeface="SimSun" pitchFamily="2" charset="-122"/>
                </a:rPr>
                <a:t>Scale</a:t>
              </a:r>
            </a:p>
          </p:txBody>
        </p:sp>
      </p:grpSp>
      <p:grpSp>
        <p:nvGrpSpPr>
          <p:cNvPr id="479267" name="Group 35"/>
          <p:cNvGrpSpPr>
            <a:grpSpLocks/>
          </p:cNvGrpSpPr>
          <p:nvPr/>
        </p:nvGrpSpPr>
        <p:grpSpPr bwMode="auto">
          <a:xfrm>
            <a:off x="3024188" y="5013325"/>
            <a:ext cx="973137" cy="727075"/>
            <a:chOff x="-210" y="2140"/>
            <a:chExt cx="613" cy="458"/>
          </a:xfrm>
        </p:grpSpPr>
        <p:sp>
          <p:nvSpPr>
            <p:cNvPr id="479268" name="Oval 36"/>
            <p:cNvSpPr>
              <a:spLocks noChangeArrowheads="1"/>
            </p:cNvSpPr>
            <p:nvPr/>
          </p:nvSpPr>
          <p:spPr bwMode="auto">
            <a:xfrm>
              <a:off x="-126" y="2140"/>
              <a:ext cx="458" cy="458"/>
            </a:xfrm>
            <a:prstGeom prst="ellipse">
              <a:avLst/>
            </a:prstGeom>
            <a:gradFill rotWithShape="1">
              <a:gsLst>
                <a:gs pos="0">
                  <a:srgbClr val="00587C"/>
                </a:gs>
                <a:gs pos="50000">
                  <a:srgbClr val="0081B4"/>
                </a:gs>
                <a:gs pos="100000">
                  <a:srgbClr val="009BD7"/>
                </a:gs>
              </a:gsLst>
              <a:lin ang="2700000" scaled="1"/>
            </a:gradFill>
            <a:ln w="9525" algn="ctr">
              <a:solidFill>
                <a:srgbClr val="00437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200">
                  <a:solidFill>
                    <a:schemeClr val="hlink"/>
                  </a:solidFill>
                  <a:latin typeface="Arial Narrow" pitchFamily="34" charset="0"/>
                  <a:ea typeface="ＭＳ Ｐゴシック" pitchFamily="34" charset="-128"/>
                </a:defRPr>
              </a:lvl1pPr>
              <a:lvl2pPr marL="742950" indent="-285750" eaLnBrk="0" hangingPunct="0">
                <a:defRPr sz="2200">
                  <a:solidFill>
                    <a:schemeClr val="hlink"/>
                  </a:solidFill>
                  <a:latin typeface="Arial Narrow" pitchFamily="34" charset="0"/>
                  <a:ea typeface="ＭＳ Ｐゴシック" pitchFamily="34" charset="-128"/>
                </a:defRPr>
              </a:lvl2pPr>
              <a:lvl3pPr marL="1143000" indent="-228600" eaLnBrk="0" hangingPunct="0">
                <a:defRPr sz="2200">
                  <a:solidFill>
                    <a:schemeClr val="hlink"/>
                  </a:solidFill>
                  <a:latin typeface="Arial Narrow" pitchFamily="34" charset="0"/>
                  <a:ea typeface="ＭＳ Ｐゴシック" pitchFamily="34" charset="-128"/>
                </a:defRPr>
              </a:lvl3pPr>
              <a:lvl4pPr marL="1600200" indent="-228600" eaLnBrk="0" hangingPunct="0">
                <a:defRPr sz="2200">
                  <a:solidFill>
                    <a:schemeClr val="hlink"/>
                  </a:solidFill>
                  <a:latin typeface="Arial Narrow" pitchFamily="34" charset="0"/>
                  <a:ea typeface="ＭＳ Ｐゴシック" pitchFamily="34" charset="-128"/>
                </a:defRPr>
              </a:lvl4pPr>
              <a:lvl5pPr marL="2057400" indent="-228600" eaLnBrk="0" hangingPunct="0">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9pPr>
            </a:lstStyle>
            <a:p>
              <a:pPr eaLnBrk="1" hangingPunct="1">
                <a:lnSpc>
                  <a:spcPct val="100000"/>
                </a:lnSpc>
              </a:pPr>
              <a:endParaRPr lang="en-GB" altLang="en-US" sz="1600">
                <a:solidFill>
                  <a:schemeClr val="tx1"/>
                </a:solidFill>
                <a:latin typeface="Arial" pitchFamily="34" charset="0"/>
                <a:ea typeface="MS Gothic" pitchFamily="49" charset="-128"/>
              </a:endParaRPr>
            </a:p>
          </p:txBody>
        </p:sp>
        <p:sp>
          <p:nvSpPr>
            <p:cNvPr id="479269" name="Rectangle 6"/>
            <p:cNvSpPr>
              <a:spLocks noChangeArrowheads="1"/>
            </p:cNvSpPr>
            <p:nvPr/>
          </p:nvSpPr>
          <p:spPr bwMode="auto">
            <a:xfrm>
              <a:off x="-210" y="2285"/>
              <a:ext cx="613"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9pPr>
            </a:lstStyle>
            <a:p>
              <a:pPr algn="ctr" eaLnBrk="1" hangingPunct="1">
                <a:lnSpc>
                  <a:spcPct val="85000"/>
                </a:lnSpc>
              </a:pPr>
              <a:r>
                <a:rPr lang="en-US" altLang="en-US" sz="1200" b="1" i="1" dirty="0" smtClean="0">
                  <a:solidFill>
                    <a:srgbClr val="FFFFFF"/>
                  </a:solidFill>
                  <a:latin typeface="Calibri" pitchFamily="34" charset="0"/>
                  <a:ea typeface="SimSun" pitchFamily="2" charset="-122"/>
                </a:rPr>
                <a:t>Integrates</a:t>
              </a:r>
              <a:endParaRPr lang="en-US" altLang="en-US" sz="1200" b="1" i="1" dirty="0">
                <a:solidFill>
                  <a:srgbClr val="FFFFFF"/>
                </a:solidFill>
                <a:latin typeface="Calibri" pitchFamily="34" charset="0"/>
                <a:ea typeface="SimSun" pitchFamily="2" charset="-122"/>
              </a:endParaRPr>
            </a:p>
          </p:txBody>
        </p:sp>
      </p:grpSp>
      <p:grpSp>
        <p:nvGrpSpPr>
          <p:cNvPr id="479270" name="Group 38"/>
          <p:cNvGrpSpPr>
            <a:grpSpLocks/>
          </p:cNvGrpSpPr>
          <p:nvPr/>
        </p:nvGrpSpPr>
        <p:grpSpPr bwMode="auto">
          <a:xfrm>
            <a:off x="6018213" y="3482975"/>
            <a:ext cx="847725" cy="727075"/>
            <a:chOff x="3776" y="2164"/>
            <a:chExt cx="534" cy="458"/>
          </a:xfrm>
        </p:grpSpPr>
        <p:sp>
          <p:nvSpPr>
            <p:cNvPr id="479271" name="Oval 39"/>
            <p:cNvSpPr>
              <a:spLocks noChangeArrowheads="1"/>
            </p:cNvSpPr>
            <p:nvPr/>
          </p:nvSpPr>
          <p:spPr bwMode="auto">
            <a:xfrm>
              <a:off x="3810" y="2164"/>
              <a:ext cx="458" cy="458"/>
            </a:xfrm>
            <a:prstGeom prst="ellipse">
              <a:avLst/>
            </a:prstGeom>
            <a:gradFill rotWithShape="1">
              <a:gsLst>
                <a:gs pos="0">
                  <a:srgbClr val="00587C"/>
                </a:gs>
                <a:gs pos="50000">
                  <a:srgbClr val="0081B4"/>
                </a:gs>
                <a:gs pos="100000">
                  <a:srgbClr val="009BD7"/>
                </a:gs>
              </a:gsLst>
              <a:lin ang="2700000" scaled="1"/>
            </a:gradFill>
            <a:ln w="9525" algn="ctr">
              <a:solidFill>
                <a:srgbClr val="00437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200">
                  <a:solidFill>
                    <a:schemeClr val="hlink"/>
                  </a:solidFill>
                  <a:latin typeface="Arial Narrow" pitchFamily="34" charset="0"/>
                  <a:ea typeface="ＭＳ Ｐゴシック" pitchFamily="34" charset="-128"/>
                </a:defRPr>
              </a:lvl1pPr>
              <a:lvl2pPr marL="742950" indent="-285750" eaLnBrk="0" hangingPunct="0">
                <a:defRPr sz="2200">
                  <a:solidFill>
                    <a:schemeClr val="hlink"/>
                  </a:solidFill>
                  <a:latin typeface="Arial Narrow" pitchFamily="34" charset="0"/>
                  <a:ea typeface="ＭＳ Ｐゴシック" pitchFamily="34" charset="-128"/>
                </a:defRPr>
              </a:lvl2pPr>
              <a:lvl3pPr marL="1143000" indent="-228600" eaLnBrk="0" hangingPunct="0">
                <a:defRPr sz="2200">
                  <a:solidFill>
                    <a:schemeClr val="hlink"/>
                  </a:solidFill>
                  <a:latin typeface="Arial Narrow" pitchFamily="34" charset="0"/>
                  <a:ea typeface="ＭＳ Ｐゴシック" pitchFamily="34" charset="-128"/>
                </a:defRPr>
              </a:lvl3pPr>
              <a:lvl4pPr marL="1600200" indent="-228600" eaLnBrk="0" hangingPunct="0">
                <a:defRPr sz="2200">
                  <a:solidFill>
                    <a:schemeClr val="hlink"/>
                  </a:solidFill>
                  <a:latin typeface="Arial Narrow" pitchFamily="34" charset="0"/>
                  <a:ea typeface="ＭＳ Ｐゴシック" pitchFamily="34" charset="-128"/>
                </a:defRPr>
              </a:lvl4pPr>
              <a:lvl5pPr marL="2057400" indent="-228600" eaLnBrk="0" hangingPunct="0">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9pPr>
            </a:lstStyle>
            <a:p>
              <a:pPr eaLnBrk="1" hangingPunct="1">
                <a:lnSpc>
                  <a:spcPct val="100000"/>
                </a:lnSpc>
              </a:pPr>
              <a:endParaRPr lang="en-GB" altLang="en-US" sz="1600">
                <a:solidFill>
                  <a:schemeClr val="tx1"/>
                </a:solidFill>
                <a:latin typeface="Arial" pitchFamily="34" charset="0"/>
                <a:ea typeface="MS Gothic" pitchFamily="49" charset="-128"/>
              </a:endParaRPr>
            </a:p>
          </p:txBody>
        </p:sp>
        <p:sp>
          <p:nvSpPr>
            <p:cNvPr id="479272" name="Rectangle 6"/>
            <p:cNvSpPr>
              <a:spLocks noChangeArrowheads="1"/>
            </p:cNvSpPr>
            <p:nvPr/>
          </p:nvSpPr>
          <p:spPr bwMode="auto">
            <a:xfrm>
              <a:off x="3776" y="2229"/>
              <a:ext cx="534"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9pPr>
            </a:lstStyle>
            <a:p>
              <a:pPr algn="ctr" eaLnBrk="1" hangingPunct="1">
                <a:lnSpc>
                  <a:spcPct val="85000"/>
                </a:lnSpc>
              </a:pPr>
              <a:r>
                <a:rPr lang="en-US" altLang="en-US" sz="1200" b="1" i="1" dirty="0" smtClean="0">
                  <a:solidFill>
                    <a:srgbClr val="FFFFFF"/>
                  </a:solidFill>
                  <a:latin typeface="Calibri" pitchFamily="34" charset="0"/>
                  <a:ea typeface="SimSun" pitchFamily="2" charset="-122"/>
                </a:rPr>
                <a:t>Reduce </a:t>
              </a:r>
              <a:r>
                <a:rPr lang="en-US" altLang="en-US" sz="1200" b="1" i="1" dirty="0" err="1" smtClean="0">
                  <a:solidFill>
                    <a:srgbClr val="FFFFFF"/>
                  </a:solidFill>
                  <a:latin typeface="Calibri" pitchFamily="34" charset="0"/>
                  <a:ea typeface="SimSun" pitchFamily="2" charset="-122"/>
                </a:rPr>
                <a:t>OpEx</a:t>
              </a:r>
              <a:r>
                <a:rPr lang="en-US" altLang="en-US" sz="1200" b="1" i="1" dirty="0" smtClean="0">
                  <a:solidFill>
                    <a:srgbClr val="FFFFFF"/>
                  </a:solidFill>
                  <a:latin typeface="Calibri" pitchFamily="34" charset="0"/>
                  <a:ea typeface="SimSun" pitchFamily="2" charset="-122"/>
                </a:rPr>
                <a:t> Costs</a:t>
              </a:r>
              <a:endParaRPr lang="en-US" altLang="en-US" sz="1200" b="1" i="1" dirty="0">
                <a:solidFill>
                  <a:srgbClr val="FFFFFF"/>
                </a:solidFill>
                <a:latin typeface="Calibri" pitchFamily="34" charset="0"/>
                <a:ea typeface="SimSun" pitchFamily="2" charset="-122"/>
              </a:endParaRPr>
            </a:p>
          </p:txBody>
        </p:sp>
      </p:grpSp>
      <p:grpSp>
        <p:nvGrpSpPr>
          <p:cNvPr id="479273" name="Group 41"/>
          <p:cNvGrpSpPr>
            <a:grpSpLocks/>
          </p:cNvGrpSpPr>
          <p:nvPr/>
        </p:nvGrpSpPr>
        <p:grpSpPr bwMode="auto">
          <a:xfrm>
            <a:off x="184150" y="5010150"/>
            <a:ext cx="847725" cy="727075"/>
            <a:chOff x="3771" y="2164"/>
            <a:chExt cx="534" cy="458"/>
          </a:xfrm>
        </p:grpSpPr>
        <p:sp>
          <p:nvSpPr>
            <p:cNvPr id="479274" name="Oval 42"/>
            <p:cNvSpPr>
              <a:spLocks noChangeArrowheads="1"/>
            </p:cNvSpPr>
            <p:nvPr/>
          </p:nvSpPr>
          <p:spPr bwMode="auto">
            <a:xfrm>
              <a:off x="3810" y="2164"/>
              <a:ext cx="458" cy="458"/>
            </a:xfrm>
            <a:prstGeom prst="ellipse">
              <a:avLst/>
            </a:prstGeom>
            <a:gradFill rotWithShape="1">
              <a:gsLst>
                <a:gs pos="0">
                  <a:srgbClr val="00587C"/>
                </a:gs>
                <a:gs pos="50000">
                  <a:srgbClr val="0081B4"/>
                </a:gs>
                <a:gs pos="100000">
                  <a:srgbClr val="009BD7"/>
                </a:gs>
              </a:gsLst>
              <a:lin ang="2700000" scaled="1"/>
            </a:gradFill>
            <a:ln w="9525" algn="ctr">
              <a:solidFill>
                <a:srgbClr val="00437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200">
                  <a:solidFill>
                    <a:schemeClr val="hlink"/>
                  </a:solidFill>
                  <a:latin typeface="Arial Narrow" pitchFamily="34" charset="0"/>
                  <a:ea typeface="ＭＳ Ｐゴシック" pitchFamily="34" charset="-128"/>
                </a:defRPr>
              </a:lvl1pPr>
              <a:lvl2pPr marL="742950" indent="-285750" eaLnBrk="0" hangingPunct="0">
                <a:defRPr sz="2200">
                  <a:solidFill>
                    <a:schemeClr val="hlink"/>
                  </a:solidFill>
                  <a:latin typeface="Arial Narrow" pitchFamily="34" charset="0"/>
                  <a:ea typeface="ＭＳ Ｐゴシック" pitchFamily="34" charset="-128"/>
                </a:defRPr>
              </a:lvl2pPr>
              <a:lvl3pPr marL="1143000" indent="-228600" eaLnBrk="0" hangingPunct="0">
                <a:defRPr sz="2200">
                  <a:solidFill>
                    <a:schemeClr val="hlink"/>
                  </a:solidFill>
                  <a:latin typeface="Arial Narrow" pitchFamily="34" charset="0"/>
                  <a:ea typeface="ＭＳ Ｐゴシック" pitchFamily="34" charset="-128"/>
                </a:defRPr>
              </a:lvl3pPr>
              <a:lvl4pPr marL="1600200" indent="-228600" eaLnBrk="0" hangingPunct="0">
                <a:defRPr sz="2200">
                  <a:solidFill>
                    <a:schemeClr val="hlink"/>
                  </a:solidFill>
                  <a:latin typeface="Arial Narrow" pitchFamily="34" charset="0"/>
                  <a:ea typeface="ＭＳ Ｐゴシック" pitchFamily="34" charset="-128"/>
                </a:defRPr>
              </a:lvl4pPr>
              <a:lvl5pPr marL="2057400" indent="-228600" eaLnBrk="0" hangingPunct="0">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defRPr sz="2200">
                  <a:solidFill>
                    <a:schemeClr val="hlink"/>
                  </a:solidFill>
                  <a:latin typeface="Arial Narrow" pitchFamily="34" charset="0"/>
                  <a:ea typeface="ＭＳ Ｐゴシック" pitchFamily="34" charset="-128"/>
                </a:defRPr>
              </a:lvl9pPr>
            </a:lstStyle>
            <a:p>
              <a:pPr eaLnBrk="1" hangingPunct="1">
                <a:lnSpc>
                  <a:spcPct val="100000"/>
                </a:lnSpc>
              </a:pPr>
              <a:endParaRPr lang="en-GB" altLang="en-US" sz="1600">
                <a:solidFill>
                  <a:schemeClr val="tx1"/>
                </a:solidFill>
                <a:latin typeface="Arial" pitchFamily="34" charset="0"/>
                <a:ea typeface="MS Gothic" pitchFamily="49" charset="-128"/>
              </a:endParaRPr>
            </a:p>
          </p:txBody>
        </p:sp>
        <p:sp>
          <p:nvSpPr>
            <p:cNvPr id="479275" name="Rectangle 6"/>
            <p:cNvSpPr>
              <a:spLocks noChangeArrowheads="1"/>
            </p:cNvSpPr>
            <p:nvPr/>
          </p:nvSpPr>
          <p:spPr bwMode="auto">
            <a:xfrm>
              <a:off x="3771" y="2252"/>
              <a:ext cx="534"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5pPr>
              <a:lvl6pPr marL="25146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6pPr>
              <a:lvl7pPr marL="29718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7pPr>
              <a:lvl8pPr marL="34290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8pPr>
              <a:lvl9pPr marL="3886200" indent="-228600"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hlink"/>
                  </a:solidFill>
                  <a:latin typeface="Arial Narrow" pitchFamily="34" charset="0"/>
                  <a:ea typeface="ＭＳ Ｐゴシック" pitchFamily="34" charset="-128"/>
                </a:defRPr>
              </a:lvl9pPr>
            </a:lstStyle>
            <a:p>
              <a:pPr algn="ctr" eaLnBrk="1" hangingPunct="1">
                <a:lnSpc>
                  <a:spcPct val="85000"/>
                </a:lnSpc>
              </a:pPr>
              <a:r>
                <a:rPr lang="en-US" altLang="en-US" sz="1050" b="1" i="1" dirty="0" smtClean="0">
                  <a:solidFill>
                    <a:srgbClr val="FFFFFF"/>
                  </a:solidFill>
                  <a:latin typeface="Calibri" pitchFamily="34" charset="0"/>
                  <a:ea typeface="SimSun" pitchFamily="2" charset="-122"/>
                </a:rPr>
                <a:t>Proven IBM Appliance Platform</a:t>
              </a:r>
              <a:endParaRPr lang="en-US" altLang="en-US" sz="1050" b="1" i="1" dirty="0">
                <a:solidFill>
                  <a:srgbClr val="FFFFFF"/>
                </a:solidFill>
                <a:latin typeface="Calibri" pitchFamily="34" charset="0"/>
                <a:ea typeface="SimSun" pitchFamily="2" charset="-122"/>
              </a:endParaRPr>
            </a:p>
          </p:txBody>
        </p:sp>
      </p:grpSp>
      <p:sp>
        <p:nvSpPr>
          <p:cNvPr id="479276" name="Line 44"/>
          <p:cNvSpPr>
            <a:spLocks noChangeShapeType="1"/>
          </p:cNvSpPr>
          <p:nvPr/>
        </p:nvSpPr>
        <p:spPr bwMode="auto">
          <a:xfrm>
            <a:off x="725488" y="4870450"/>
            <a:ext cx="76866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78131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GB" dirty="0" err="1" smtClean="0"/>
              <a:t>IoT</a:t>
            </a:r>
            <a:r>
              <a:rPr lang="en-GB" dirty="0" smtClean="0"/>
              <a:t> drives </a:t>
            </a:r>
            <a:r>
              <a:rPr lang="en-GB" b="1" dirty="0" smtClean="0">
                <a:solidFill>
                  <a:srgbClr val="00B0F0"/>
                </a:solidFill>
              </a:rPr>
              <a:t>Industry</a:t>
            </a:r>
          </a:p>
        </p:txBody>
      </p:sp>
      <p:graphicFrame>
        <p:nvGraphicFramePr>
          <p:cNvPr id="96357" name="Group 101"/>
          <p:cNvGraphicFramePr>
            <a:graphicFrameLocks noGrp="1"/>
          </p:cNvGraphicFramePr>
          <p:nvPr>
            <p:extLst/>
          </p:nvPr>
        </p:nvGraphicFramePr>
        <p:xfrm>
          <a:off x="228600" y="1219200"/>
          <a:ext cx="8686800" cy="5272406"/>
        </p:xfrm>
        <a:graphic>
          <a:graphicData uri="http://schemas.openxmlformats.org/drawingml/2006/table">
            <a:tbl>
              <a:tblPr/>
              <a:tblGrid>
                <a:gridCol w="1171575"/>
                <a:gridCol w="1247775"/>
                <a:gridCol w="1230313"/>
                <a:gridCol w="1173162"/>
                <a:gridCol w="1425575"/>
                <a:gridCol w="1219200"/>
                <a:gridCol w="1219200"/>
              </a:tblGrid>
              <a:tr h="493713">
                <a:tc>
                  <a:txBody>
                    <a:bodyPr/>
                    <a:lstStyle/>
                    <a:p>
                      <a:pPr marL="0" marR="0" lvl="0" indent="0" algn="l"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US" sz="1800" b="1" i="0" u="none" strike="noStrike" cap="none" normalizeH="0" baseline="0" dirty="0" smtClean="0">
                        <a:ln>
                          <a:noFill/>
                        </a:ln>
                        <a:solidFill>
                          <a:schemeClr val="accent2"/>
                        </a:solidFill>
                        <a:effectLst/>
                        <a:latin typeface="Arial" charset="0"/>
                      </a:endParaRPr>
                    </a:p>
                  </a:txBody>
                  <a:tcPr anchor="ctr" horzOverflow="overflow">
                    <a:lnL cap="flat">
                      <a:noFill/>
                    </a:lnL>
                    <a:lnR w="28575" cap="flat" cmpd="sng" algn="ctr">
                      <a:solidFill>
                        <a:schemeClr val="bg1"/>
                      </a:solidFill>
                      <a:prstDash val="solid"/>
                      <a:round/>
                      <a:headEnd type="none" w="med" len="med"/>
                      <a:tailEnd type="none" w="med" len="med"/>
                    </a:lnR>
                    <a:lnT cap="flat">
                      <a:noFill/>
                    </a:lnT>
                    <a:lnB>
                      <a:noFill/>
                    </a:lnB>
                    <a:lnTlToBr>
                      <a:noFill/>
                    </a:lnTlToBr>
                    <a:lnBlToTr>
                      <a:noFill/>
                    </a:lnBlToTr>
                    <a:noFill/>
                  </a:tcPr>
                </a:tc>
                <a:tc>
                  <a:txBody>
                    <a:bodyPr/>
                    <a:lstStyle/>
                    <a:p>
                      <a:pPr marL="177800" marR="0" lvl="0" indent="-17780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0" i="0" u="none" strike="noStrike" cap="none" normalizeH="0" baseline="0" dirty="0" smtClean="0">
                          <a:ln>
                            <a:noFill/>
                          </a:ln>
                          <a:solidFill>
                            <a:schemeClr val="bg1"/>
                          </a:solidFill>
                          <a:effectLst/>
                          <a:latin typeface="IBM Helvetica Light" pitchFamily="34" charset="0"/>
                        </a:rPr>
                        <a:t>Banking</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cap="flat">
                      <a:noFill/>
                    </a:lnT>
                    <a:lnB w="28575" cap="flat" cmpd="sng" algn="ctr">
                      <a:solidFill>
                        <a:schemeClr val="bg1"/>
                      </a:solidFill>
                      <a:prstDash val="solid"/>
                      <a:round/>
                      <a:headEnd type="none" w="med" len="med"/>
                      <a:tailEnd type="none" w="med" len="med"/>
                    </a:lnB>
                    <a:lnTlToBr>
                      <a:noFill/>
                    </a:lnTlToBr>
                    <a:lnBlToTr>
                      <a:noFill/>
                    </a:lnBlToTr>
                    <a:solidFill>
                      <a:srgbClr val="009900"/>
                    </a:solidFill>
                  </a:tcPr>
                </a:tc>
                <a:tc>
                  <a:txBody>
                    <a:bodyPr/>
                    <a:lstStyle/>
                    <a:p>
                      <a:pPr marL="177800" marR="0" lvl="0" indent="-17780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0" i="0" u="none" strike="noStrike" cap="none" normalizeH="0" baseline="0" dirty="0" smtClean="0">
                          <a:ln>
                            <a:noFill/>
                          </a:ln>
                          <a:solidFill>
                            <a:schemeClr val="bg1"/>
                          </a:solidFill>
                          <a:effectLst/>
                          <a:latin typeface="IBM Helvetica Light" pitchFamily="34" charset="0"/>
                        </a:rPr>
                        <a:t>Healthcare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cap="flat">
                      <a:noFill/>
                    </a:lnT>
                    <a:lnB w="28575" cap="flat" cmpd="sng" algn="ctr">
                      <a:solidFill>
                        <a:schemeClr val="bg1"/>
                      </a:solidFill>
                      <a:prstDash val="solid"/>
                      <a:round/>
                      <a:headEnd type="none" w="med" len="med"/>
                      <a:tailEnd type="none" w="med" len="med"/>
                    </a:lnB>
                    <a:lnTlToBr>
                      <a:noFill/>
                    </a:lnTlToBr>
                    <a:lnBlToTr>
                      <a:noFill/>
                    </a:lnBlToTr>
                    <a:solidFill>
                      <a:srgbClr val="009900"/>
                    </a:solidFill>
                  </a:tcPr>
                </a:tc>
                <a:tc>
                  <a:txBody>
                    <a:bodyPr/>
                    <a:lstStyle/>
                    <a:p>
                      <a:pPr marL="177800" marR="0" lvl="0" indent="-17780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0" i="0" u="none" strike="noStrike" cap="none" normalizeH="0" baseline="0" dirty="0" smtClean="0">
                          <a:ln>
                            <a:noFill/>
                          </a:ln>
                          <a:solidFill>
                            <a:schemeClr val="bg1"/>
                          </a:solidFill>
                          <a:effectLst/>
                          <a:latin typeface="IBM Helvetica Light" pitchFamily="34" charset="0"/>
                        </a:rPr>
                        <a:t>Automotive</a:t>
                      </a:r>
                      <a:endParaRPr kumimoji="0" lang="en-GB" sz="1050" b="0" i="0" u="none" strike="noStrike" cap="none" normalizeH="0" baseline="0" dirty="0" smtClean="0">
                        <a:ln>
                          <a:noFill/>
                        </a:ln>
                        <a:solidFill>
                          <a:schemeClr val="bg1"/>
                        </a:solidFill>
                        <a:effectLst/>
                        <a:latin typeface="IBM Helvetica Light"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cap="flat">
                      <a:noFill/>
                    </a:lnT>
                    <a:lnB w="28575" cap="flat" cmpd="sng" algn="ctr">
                      <a:solidFill>
                        <a:schemeClr val="bg1"/>
                      </a:solidFill>
                      <a:prstDash val="solid"/>
                      <a:round/>
                      <a:headEnd type="none" w="med" len="med"/>
                      <a:tailEnd type="none" w="med" len="med"/>
                    </a:lnB>
                    <a:lnTlToBr>
                      <a:noFill/>
                    </a:lnTlToBr>
                    <a:lnBlToTr>
                      <a:noFill/>
                    </a:lnBlToTr>
                    <a:solidFill>
                      <a:srgbClr val="009900"/>
                    </a:solidFill>
                  </a:tcPr>
                </a:tc>
                <a:tc>
                  <a:txBody>
                    <a:bodyPr/>
                    <a:lstStyle/>
                    <a:p>
                      <a:pPr marL="177800" marR="0" lvl="0" indent="-17780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0" i="0" u="none" strike="noStrike" cap="none" normalizeH="0" baseline="0" dirty="0" smtClean="0">
                          <a:ln>
                            <a:noFill/>
                          </a:ln>
                          <a:solidFill>
                            <a:schemeClr val="bg1"/>
                          </a:solidFill>
                          <a:effectLst/>
                          <a:latin typeface="IBM Helvetica Light" pitchFamily="34" charset="0"/>
                        </a:rPr>
                        <a:t>Retail</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cap="flat">
                      <a:noFill/>
                    </a:lnT>
                    <a:lnB w="28575" cap="flat" cmpd="sng" algn="ctr">
                      <a:solidFill>
                        <a:schemeClr val="bg1"/>
                      </a:solidFill>
                      <a:prstDash val="solid"/>
                      <a:round/>
                      <a:headEnd type="none" w="med" len="med"/>
                      <a:tailEnd type="none" w="med" len="med"/>
                    </a:lnB>
                    <a:lnTlToBr>
                      <a:noFill/>
                    </a:lnTlToBr>
                    <a:lnBlToTr>
                      <a:noFill/>
                    </a:lnBlToTr>
                    <a:solidFill>
                      <a:srgbClr val="009900"/>
                    </a:solidFill>
                  </a:tcPr>
                </a:tc>
                <a:tc>
                  <a:txBody>
                    <a:bodyPr/>
                    <a:lstStyle/>
                    <a:p>
                      <a:pPr marL="177800" marR="0" lvl="0" indent="-17780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0" i="0" u="none" strike="noStrike" cap="none" normalizeH="0" baseline="0" dirty="0" smtClean="0">
                          <a:ln>
                            <a:noFill/>
                          </a:ln>
                          <a:solidFill>
                            <a:schemeClr val="bg1"/>
                          </a:solidFill>
                          <a:effectLst/>
                          <a:latin typeface="IBM Helvetica Light" pitchFamily="34" charset="0"/>
                        </a:rPr>
                        <a:t>Transport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cap="flat">
                      <a:noFill/>
                    </a:lnT>
                    <a:lnB w="28575" cap="flat" cmpd="sng" algn="ctr">
                      <a:solidFill>
                        <a:schemeClr val="bg1"/>
                      </a:solidFill>
                      <a:prstDash val="solid"/>
                      <a:round/>
                      <a:headEnd type="none" w="med" len="med"/>
                      <a:tailEnd type="none" w="med" len="med"/>
                    </a:lnB>
                    <a:lnTlToBr>
                      <a:noFill/>
                    </a:lnTlToBr>
                    <a:lnBlToTr>
                      <a:noFill/>
                    </a:lnBlToTr>
                    <a:solidFill>
                      <a:srgbClr val="009900"/>
                    </a:solidFill>
                  </a:tcPr>
                </a:tc>
                <a:tc>
                  <a:txBody>
                    <a:bodyPr/>
                    <a:lstStyle/>
                    <a:p>
                      <a:pPr marL="177800" marR="0" lvl="0" indent="-17780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0" i="0" u="none" strike="noStrike" cap="none" normalizeH="0" baseline="0" dirty="0" smtClean="0">
                          <a:ln>
                            <a:noFill/>
                          </a:ln>
                          <a:solidFill>
                            <a:schemeClr val="bg1"/>
                          </a:solidFill>
                          <a:effectLst/>
                          <a:latin typeface="IBM Helvetica Light" pitchFamily="34" charset="0"/>
                        </a:rPr>
                        <a:t>E&amp;U</a:t>
                      </a:r>
                    </a:p>
                  </a:txBody>
                  <a:tcPr anchor="ctr" horzOverflow="overflow">
                    <a:lnL w="28575" cap="flat" cmpd="sng" algn="ctr">
                      <a:solidFill>
                        <a:schemeClr val="bg1"/>
                      </a:solidFill>
                      <a:prstDash val="solid"/>
                      <a:round/>
                      <a:headEnd type="none" w="med" len="med"/>
                      <a:tailEnd type="none" w="med" len="med"/>
                    </a:lnL>
                    <a:lnR cap="flat">
                      <a:noFill/>
                    </a:lnR>
                    <a:lnT cap="flat">
                      <a:noFill/>
                    </a:lnT>
                    <a:lnB w="28575" cap="flat" cmpd="sng" algn="ctr">
                      <a:solidFill>
                        <a:schemeClr val="bg1"/>
                      </a:solidFill>
                      <a:prstDash val="solid"/>
                      <a:round/>
                      <a:headEnd type="none" w="med" len="med"/>
                      <a:tailEnd type="none" w="med" len="med"/>
                    </a:lnB>
                    <a:lnTlToBr>
                      <a:noFill/>
                    </a:lnTlToBr>
                    <a:lnBlToTr>
                      <a:noFill/>
                    </a:lnBlToTr>
                    <a:solidFill>
                      <a:srgbClr val="009900"/>
                    </a:solidFill>
                  </a:tcPr>
                </a:tc>
              </a:tr>
              <a:tr h="1028700">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1" i="0" u="none" strike="noStrike" cap="none" normalizeH="0" baseline="0" dirty="0" smtClean="0">
                          <a:ln>
                            <a:noFill/>
                          </a:ln>
                          <a:solidFill>
                            <a:srgbClr val="009900"/>
                          </a:solidFill>
                          <a:effectLst/>
                          <a:latin typeface="IBM Helvetica Light" pitchFamily="34" charset="0"/>
                        </a:rPr>
                        <a:t>Monetize</a:t>
                      </a:r>
                      <a:endParaRPr kumimoji="0" lang="en-GB" sz="1200" b="1" i="0" u="none" strike="noStrike" cap="none" normalizeH="0" baseline="0" dirty="0" smtClean="0">
                        <a:ln>
                          <a:noFill/>
                        </a:ln>
                        <a:solidFill>
                          <a:srgbClr val="009900"/>
                        </a:solidFill>
                        <a:effectLst/>
                        <a:latin typeface="IBM Helvetica Light" pitchFamily="34" charset="0"/>
                      </a:endParaRPr>
                    </a:p>
                  </a:txBody>
                  <a:tcPr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Cash replacement solutions</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9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Mobile banking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Paid home care family services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Pay-per-drive car rental</a:t>
                      </a:r>
                      <a:endParaRPr kumimoji="0" lang="en-GB" sz="900" b="0" i="0" u="none" strike="noStrike" cap="none" normalizeH="0" baseline="0" smtClean="0">
                        <a:ln>
                          <a:noFill/>
                        </a:ln>
                        <a:solidFill>
                          <a:srgbClr val="000000"/>
                        </a:solidFill>
                        <a:effectLst/>
                        <a:latin typeface="IBM Helvetica Light"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Cash replacement</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9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Sensor-enabled loyalty cards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Paid alerts to travellers</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9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Congestion charging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Pay-per-use energy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r>
              <a:tr h="1255713">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1" i="0" u="none" strike="noStrike" cap="none" normalizeH="0" baseline="0" dirty="0" smtClean="0">
                          <a:ln>
                            <a:noFill/>
                          </a:ln>
                          <a:solidFill>
                            <a:srgbClr val="009900"/>
                          </a:solidFill>
                          <a:effectLst/>
                          <a:latin typeface="IBM Helvetica Light" pitchFamily="34" charset="0"/>
                        </a:rPr>
                        <a:t>Optimize</a:t>
                      </a:r>
                      <a:endParaRPr kumimoji="0" lang="en-GB" sz="1200" b="1" i="0" u="none" strike="noStrike" cap="none" normalizeH="0" baseline="0" dirty="0" smtClean="0">
                        <a:ln>
                          <a:noFill/>
                        </a:ln>
                        <a:solidFill>
                          <a:srgbClr val="009900"/>
                        </a:solidFill>
                        <a:effectLst/>
                        <a:latin typeface="IBM Helvetica Light" pitchFamily="34" charset="0"/>
                      </a:endParaRPr>
                    </a:p>
                  </a:txBody>
                  <a:tcPr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Optimized cash management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ER bed resource </a:t>
                      </a:r>
                      <a:r>
                        <a:rPr kumimoji="0" lang="en-GB" sz="1100" b="0" i="0" u="none" strike="noStrike" cap="none" normalizeH="0" baseline="0" dirty="0" err="1" smtClean="0">
                          <a:ln>
                            <a:noFill/>
                          </a:ln>
                          <a:solidFill>
                            <a:srgbClr val="000000"/>
                          </a:solidFill>
                          <a:effectLst/>
                          <a:latin typeface="IBM Helvetica Light" pitchFamily="34" charset="0"/>
                        </a:rPr>
                        <a:t>mgmt</a:t>
                      </a:r>
                      <a:endParaRPr kumimoji="0" lang="en-GB" sz="1100" b="0" i="0" u="none" strike="noStrike" cap="none" normalizeH="0" baseline="0" dirty="0" smtClean="0">
                        <a:ln>
                          <a:noFill/>
                        </a:ln>
                        <a:solidFill>
                          <a:srgbClr val="000000"/>
                        </a:solidFill>
                        <a:effectLst/>
                        <a:latin typeface="IBM Helvetica Light"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Component predictive replacement</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900" b="0" i="0" u="none" strike="noStrike" cap="none" normalizeH="0" baseline="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Fleet mgmt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Delivery and stock replenishment optimization</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600" b="0" i="0" u="none" strike="noStrike" cap="none" normalizeH="0" baseline="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Store layout optimization</a:t>
                      </a:r>
                      <a:endParaRPr kumimoji="0" lang="en-GB" sz="900" b="0" i="0" u="none" strike="noStrike" cap="none" normalizeH="0" baseline="0" smtClean="0">
                        <a:ln>
                          <a:noFill/>
                        </a:ln>
                        <a:solidFill>
                          <a:srgbClr val="000000"/>
                        </a:solidFill>
                        <a:effectLst/>
                        <a:latin typeface="IBM Helvetica Light"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Smart Cities Traffic mgmt</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US" sz="700" b="0" i="0" u="none" strike="noStrike" cap="none" normalizeH="0" baseline="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sz="1100" b="0" i="0" u="none" strike="noStrike" cap="none" normalizeH="0" baseline="0" smtClean="0">
                          <a:ln>
                            <a:noFill/>
                          </a:ln>
                          <a:solidFill>
                            <a:srgbClr val="000000"/>
                          </a:solidFill>
                          <a:effectLst/>
                          <a:latin typeface="IBM Helvetica Light" pitchFamily="34" charset="0"/>
                        </a:rPr>
                        <a:t>Airport Management</a:t>
                      </a:r>
                      <a:endParaRPr kumimoji="0" lang="en-GB" sz="1100" b="0" i="0" u="none" strike="noStrike" cap="none" normalizeH="0" baseline="0" smtClean="0">
                        <a:ln>
                          <a:noFill/>
                        </a:ln>
                        <a:solidFill>
                          <a:srgbClr val="000000"/>
                        </a:solidFill>
                        <a:effectLst/>
                        <a:latin typeface="IBM Helvetica Light"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Delay non-essential supply during peak loads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r>
              <a:tr h="1152525">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1" i="0" u="none" strike="noStrike" cap="none" normalizeH="0" baseline="0" dirty="0" smtClean="0">
                          <a:ln>
                            <a:noFill/>
                          </a:ln>
                          <a:solidFill>
                            <a:srgbClr val="009900"/>
                          </a:solidFill>
                          <a:effectLst/>
                          <a:latin typeface="IBM Helvetica Light" pitchFamily="34" charset="0"/>
                        </a:rPr>
                        <a:t>Extend</a:t>
                      </a:r>
                      <a:endParaRPr kumimoji="0" lang="en-GB" sz="1200" b="1" i="0" u="none" strike="noStrike" cap="none" normalizeH="0" baseline="0" dirty="0" smtClean="0">
                        <a:ln>
                          <a:noFill/>
                        </a:ln>
                        <a:solidFill>
                          <a:srgbClr val="009900"/>
                        </a:solidFill>
                        <a:effectLst/>
                        <a:latin typeface="IBM Helvetica Light" pitchFamily="34" charset="0"/>
                      </a:endParaRPr>
                    </a:p>
                  </a:txBody>
                  <a:tcPr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Banking the un-banked</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900" b="0" i="0" u="none" strike="noStrike" cap="none" normalizeH="0" baseline="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Biometrics</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900" b="0" i="0" u="none" strike="noStrike" cap="none" normalizeH="0" baseline="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Smarter Subsidies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Life style monitoring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In-car Movies, Music, Games</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9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Highly Automated Driving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Smart Vending Machines</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600" b="0" i="0" u="none" strike="noStrike" cap="none" normalizeH="0" baseline="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Delivery Lockers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smtClean="0">
                          <a:ln>
                            <a:noFill/>
                          </a:ln>
                          <a:solidFill>
                            <a:srgbClr val="000000"/>
                          </a:solidFill>
                          <a:effectLst/>
                          <a:latin typeface="IBM Helvetica Light" pitchFamily="34" charset="0"/>
                        </a:rPr>
                        <a:t>Mobility Services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Smart home services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r>
              <a:tr h="1168400">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400" b="1" i="0" u="none" strike="noStrike" cap="none" normalizeH="0" baseline="0" dirty="0" smtClean="0">
                          <a:ln>
                            <a:noFill/>
                          </a:ln>
                          <a:solidFill>
                            <a:srgbClr val="009900"/>
                          </a:solidFill>
                          <a:effectLst/>
                          <a:latin typeface="IBM Helvetica Light" pitchFamily="34" charset="0"/>
                        </a:rPr>
                        <a:t>Control</a:t>
                      </a:r>
                      <a:endParaRPr kumimoji="0" lang="en-GB" sz="1200" b="1" i="0" u="none" strike="noStrike" cap="none" normalizeH="0" baseline="0" dirty="0" smtClean="0">
                        <a:ln>
                          <a:noFill/>
                        </a:ln>
                        <a:solidFill>
                          <a:srgbClr val="009900"/>
                        </a:solidFill>
                        <a:effectLst/>
                        <a:latin typeface="IBM Helvetica Light" pitchFamily="34" charset="0"/>
                      </a:endParaRPr>
                    </a:p>
                  </a:txBody>
                  <a:tcPr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Remote  ATM management</a:t>
                      </a: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9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Dynamic Authorization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Remote hospital environment </a:t>
                      </a:r>
                      <a:r>
                        <a:rPr kumimoji="0" lang="en-GB" sz="1100" b="0" i="0" u="none" strike="noStrike" cap="none" normalizeH="0" baseline="0" dirty="0" err="1" smtClean="0">
                          <a:ln>
                            <a:noFill/>
                          </a:ln>
                          <a:solidFill>
                            <a:srgbClr val="000000"/>
                          </a:solidFill>
                          <a:effectLst/>
                          <a:latin typeface="IBM Helvetica Light" pitchFamily="34" charset="0"/>
                        </a:rPr>
                        <a:t>Mgmt</a:t>
                      </a:r>
                      <a:endParaRPr kumimoji="0" lang="en-GB" sz="1100" b="0" i="0" u="none" strike="noStrike" cap="none" normalizeH="0" baseline="0" dirty="0" smtClean="0">
                        <a:ln>
                          <a:noFill/>
                        </a:ln>
                        <a:solidFill>
                          <a:srgbClr val="000000"/>
                        </a:solidFill>
                        <a:effectLst/>
                        <a:latin typeface="IBM Helvetica Light"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ts val="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Remote </a:t>
                      </a:r>
                    </a:p>
                    <a:p>
                      <a:pPr marL="0" marR="0" lvl="0" indent="0" algn="ctr" defTabSz="457200" rtl="0" eaLnBrk="0" fontAlgn="base" latinLnBrk="0" hangingPunct="0">
                        <a:lnSpc>
                          <a:spcPct val="100000"/>
                        </a:lnSpc>
                        <a:spcBef>
                          <a:spcPts val="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drive-train optimization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Store energy </a:t>
                      </a:r>
                      <a:r>
                        <a:rPr kumimoji="0" lang="en-GB" sz="1100" b="0" i="0" u="none" strike="noStrike" cap="none" normalizeH="0" baseline="0" dirty="0" err="1" smtClean="0">
                          <a:ln>
                            <a:noFill/>
                          </a:ln>
                          <a:solidFill>
                            <a:srgbClr val="000000"/>
                          </a:solidFill>
                          <a:effectLst/>
                          <a:latin typeface="IBM Helvetica Light" pitchFamily="34" charset="0"/>
                        </a:rPr>
                        <a:t>mgmt</a:t>
                      </a:r>
                      <a:endParaRPr kumimoji="0" lang="en-GB" sz="11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6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Store parking </a:t>
                      </a:r>
                      <a:r>
                        <a:rPr kumimoji="0" lang="en-GB" sz="1100" b="0" i="0" u="none" strike="noStrike" cap="none" normalizeH="0" baseline="0" dirty="0" err="1" smtClean="0">
                          <a:ln>
                            <a:noFill/>
                          </a:ln>
                          <a:solidFill>
                            <a:srgbClr val="000000"/>
                          </a:solidFill>
                          <a:effectLst/>
                          <a:latin typeface="IBM Helvetica Light" pitchFamily="34" charset="0"/>
                        </a:rPr>
                        <a:t>mgmt</a:t>
                      </a:r>
                      <a:endParaRPr kumimoji="0" lang="en-GB" sz="11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6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Dynamic price labels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Crowd </a:t>
                      </a:r>
                      <a:r>
                        <a:rPr kumimoji="0" lang="en-GB" sz="1100" b="0" i="0" u="none" strike="noStrike" cap="none" normalizeH="0" baseline="0" dirty="0" err="1" smtClean="0">
                          <a:ln>
                            <a:noFill/>
                          </a:ln>
                          <a:solidFill>
                            <a:srgbClr val="000000"/>
                          </a:solidFill>
                          <a:effectLst/>
                          <a:latin typeface="IBM Helvetica Light" pitchFamily="34" charset="0"/>
                        </a:rPr>
                        <a:t>mgmt</a:t>
                      </a:r>
                      <a:endParaRPr kumimoji="0" lang="en-GB" sz="11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6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Timetable </a:t>
                      </a:r>
                      <a:r>
                        <a:rPr kumimoji="0" lang="en-GB" sz="1100" b="0" i="0" u="none" strike="noStrike" cap="none" normalizeH="0" baseline="0" dirty="0" err="1" smtClean="0">
                          <a:ln>
                            <a:noFill/>
                          </a:ln>
                          <a:solidFill>
                            <a:srgbClr val="000000"/>
                          </a:solidFill>
                          <a:effectLst/>
                          <a:latin typeface="IBM Helvetica Light" pitchFamily="34" charset="0"/>
                        </a:rPr>
                        <a:t>mgmt</a:t>
                      </a:r>
                      <a:endParaRPr kumimoji="0" lang="en-GB" sz="11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en-GB" sz="900" b="0" i="0" u="none" strike="noStrike" cap="none" normalizeH="0" baseline="0" dirty="0" smtClean="0">
                        <a:ln>
                          <a:noFill/>
                        </a:ln>
                        <a:solidFill>
                          <a:srgbClr val="000000"/>
                        </a:solidFill>
                        <a:effectLst/>
                        <a:latin typeface="IBM Helvetica Light" pitchFamily="34" charset="0"/>
                      </a:endParaRPr>
                    </a:p>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Asset </a:t>
                      </a:r>
                      <a:r>
                        <a:rPr kumimoji="0" lang="en-GB" sz="1100" b="0" i="0" u="none" strike="noStrike" cap="none" normalizeH="0" baseline="0" dirty="0" err="1" smtClean="0">
                          <a:ln>
                            <a:noFill/>
                          </a:ln>
                          <a:solidFill>
                            <a:srgbClr val="000000"/>
                          </a:solidFill>
                          <a:effectLst/>
                          <a:latin typeface="IBM Helvetica Light" pitchFamily="34" charset="0"/>
                        </a:rPr>
                        <a:t>mgmt</a:t>
                      </a:r>
                      <a:endParaRPr kumimoji="0" lang="en-GB" sz="1100" b="0" i="0" u="none" strike="noStrike" cap="none" normalizeH="0" baseline="0" dirty="0" smtClean="0">
                        <a:ln>
                          <a:noFill/>
                        </a:ln>
                        <a:solidFill>
                          <a:srgbClr val="000000"/>
                        </a:solidFill>
                        <a:effectLst/>
                        <a:latin typeface="IBM Helvetica Light"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GB" sz="1100" b="0" i="0" u="none" strike="noStrike" cap="none" normalizeH="0" baseline="0" dirty="0" smtClean="0">
                          <a:ln>
                            <a:noFill/>
                          </a:ln>
                          <a:solidFill>
                            <a:srgbClr val="000000"/>
                          </a:solidFill>
                          <a:effectLst/>
                          <a:latin typeface="IBM Helvetica Light" pitchFamily="34" charset="0"/>
                        </a:rPr>
                        <a:t>Remotely control consumer devices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folHlink"/>
                      </a:solidFill>
                      <a:prstDash val="sysDash"/>
                      <a:round/>
                      <a:headEnd type="none" w="med" len="med"/>
                      <a:tailEnd type="none" w="med" len="med"/>
                    </a:lnT>
                    <a:lnB w="12700" cap="flat" cmpd="sng" algn="ctr">
                      <a:solidFill>
                        <a:schemeClr val="folHlink"/>
                      </a:solidFill>
                      <a:prstDash val="sysDash"/>
                      <a:round/>
                      <a:headEnd type="none" w="med" len="med"/>
                      <a:tailEnd type="none" w="med" len="med"/>
                    </a:lnB>
                    <a:lnTlToBr>
                      <a:noFill/>
                    </a:lnTlToBr>
                    <a:lnBlToTr>
                      <a:noFill/>
                    </a:lnBlToTr>
                    <a:noFill/>
                  </a:tcPr>
                </a:tc>
              </a:tr>
            </a:tbl>
          </a:graphicData>
        </a:graphic>
      </p:graphicFrame>
      <p:grpSp>
        <p:nvGrpSpPr>
          <p:cNvPr id="96322" name="Group 66"/>
          <p:cNvGrpSpPr>
            <a:grpSpLocks/>
          </p:cNvGrpSpPr>
          <p:nvPr/>
        </p:nvGrpSpPr>
        <p:grpSpPr bwMode="auto">
          <a:xfrm>
            <a:off x="517525" y="2959100"/>
            <a:ext cx="676275" cy="676275"/>
            <a:chOff x="598" y="1771"/>
            <a:chExt cx="426" cy="426"/>
          </a:xfrm>
        </p:grpSpPr>
        <p:sp>
          <p:nvSpPr>
            <p:cNvPr id="96323" name="Oval 67"/>
            <p:cNvSpPr>
              <a:spLocks noChangeArrowheads="1"/>
            </p:cNvSpPr>
            <p:nvPr/>
          </p:nvSpPr>
          <p:spPr bwMode="auto">
            <a:xfrm>
              <a:off x="598" y="1771"/>
              <a:ext cx="426" cy="426"/>
            </a:xfrm>
            <a:prstGeom prst="ellipse">
              <a:avLst/>
            </a:prstGeom>
            <a:gradFill rotWithShape="1">
              <a:gsLst>
                <a:gs pos="0">
                  <a:srgbClr val="009900"/>
                </a:gs>
                <a:gs pos="100000">
                  <a:schemeClr val="folHlink"/>
                </a:gs>
              </a:gsLst>
              <a:lin ang="2700000" scaled="1"/>
            </a:gradFill>
            <a:ln w="9525" algn="ctr">
              <a:solidFill>
                <a:srgbClr val="009900"/>
              </a:solidFill>
              <a:round/>
              <a:headEnd/>
              <a:tailEnd/>
            </a:ln>
            <a:effectLst/>
          </p:spPr>
          <p:txBody>
            <a:bodyPr/>
            <a:lstStyle/>
            <a:p>
              <a:endParaRPr lang="en-US" sz="1400"/>
            </a:p>
          </p:txBody>
        </p:sp>
        <p:sp>
          <p:nvSpPr>
            <p:cNvPr id="96324" name="Line 68"/>
            <p:cNvSpPr>
              <a:spLocks noChangeShapeType="1"/>
            </p:cNvSpPr>
            <p:nvPr/>
          </p:nvSpPr>
          <p:spPr bwMode="auto">
            <a:xfrm flipH="1">
              <a:off x="669" y="2113"/>
              <a:ext cx="288" cy="0"/>
            </a:xfrm>
            <a:prstGeom prst="line">
              <a:avLst/>
            </a:prstGeom>
            <a:noFill/>
            <a:ln w="28575">
              <a:solidFill>
                <a:schemeClr val="bg1"/>
              </a:solidFill>
              <a:round/>
              <a:headEnd/>
              <a:tailEnd/>
            </a:ln>
            <a:effectLst/>
          </p:spPr>
          <p:txBody>
            <a:bodyPr/>
            <a:lstStyle/>
            <a:p>
              <a:endParaRPr lang="en-US"/>
            </a:p>
          </p:txBody>
        </p:sp>
        <p:sp>
          <p:nvSpPr>
            <p:cNvPr id="96325" name="Line 69"/>
            <p:cNvSpPr>
              <a:spLocks noChangeShapeType="1"/>
            </p:cNvSpPr>
            <p:nvPr/>
          </p:nvSpPr>
          <p:spPr bwMode="auto">
            <a:xfrm rot="5400000" flipH="1">
              <a:off x="582" y="2027"/>
              <a:ext cx="190" cy="0"/>
            </a:xfrm>
            <a:prstGeom prst="line">
              <a:avLst/>
            </a:prstGeom>
            <a:noFill/>
            <a:ln w="28575">
              <a:solidFill>
                <a:schemeClr val="bg1"/>
              </a:solidFill>
              <a:round/>
              <a:headEnd/>
              <a:tailEnd/>
            </a:ln>
            <a:effectLst/>
          </p:spPr>
          <p:txBody>
            <a:bodyPr/>
            <a:lstStyle/>
            <a:p>
              <a:endParaRPr lang="en-US"/>
            </a:p>
          </p:txBody>
        </p:sp>
        <p:sp>
          <p:nvSpPr>
            <p:cNvPr id="96326" name="Freeform 70"/>
            <p:cNvSpPr>
              <a:spLocks/>
            </p:cNvSpPr>
            <p:nvPr/>
          </p:nvSpPr>
          <p:spPr bwMode="auto">
            <a:xfrm rot="-449752">
              <a:off x="663" y="1892"/>
              <a:ext cx="297" cy="204"/>
            </a:xfrm>
            <a:custGeom>
              <a:avLst/>
              <a:gdLst/>
              <a:ahLst/>
              <a:cxnLst>
                <a:cxn ang="0">
                  <a:pos x="0" y="227"/>
                </a:cxn>
                <a:cxn ang="0">
                  <a:pos x="114" y="136"/>
                </a:cxn>
                <a:cxn ang="0">
                  <a:pos x="159" y="182"/>
                </a:cxn>
                <a:cxn ang="0">
                  <a:pos x="182" y="91"/>
                </a:cxn>
                <a:cxn ang="0">
                  <a:pos x="250" y="136"/>
                </a:cxn>
                <a:cxn ang="0">
                  <a:pos x="272" y="46"/>
                </a:cxn>
                <a:cxn ang="0">
                  <a:pos x="340" y="136"/>
                </a:cxn>
                <a:cxn ang="0">
                  <a:pos x="408" y="114"/>
                </a:cxn>
                <a:cxn ang="0">
                  <a:pos x="431" y="46"/>
                </a:cxn>
                <a:cxn ang="0">
                  <a:pos x="499" y="46"/>
                </a:cxn>
                <a:cxn ang="0">
                  <a:pos x="522" y="0"/>
                </a:cxn>
              </a:cxnLst>
              <a:rect l="0" t="0" r="r" b="b"/>
              <a:pathLst>
                <a:path w="522" h="227">
                  <a:moveTo>
                    <a:pt x="0" y="227"/>
                  </a:moveTo>
                  <a:lnTo>
                    <a:pt x="114" y="136"/>
                  </a:lnTo>
                  <a:lnTo>
                    <a:pt x="159" y="182"/>
                  </a:lnTo>
                  <a:lnTo>
                    <a:pt x="182" y="91"/>
                  </a:lnTo>
                  <a:lnTo>
                    <a:pt x="250" y="136"/>
                  </a:lnTo>
                  <a:lnTo>
                    <a:pt x="272" y="46"/>
                  </a:lnTo>
                  <a:lnTo>
                    <a:pt x="340" y="136"/>
                  </a:lnTo>
                  <a:lnTo>
                    <a:pt x="408" y="114"/>
                  </a:lnTo>
                  <a:lnTo>
                    <a:pt x="431" y="46"/>
                  </a:lnTo>
                  <a:lnTo>
                    <a:pt x="499" y="46"/>
                  </a:lnTo>
                  <a:lnTo>
                    <a:pt x="522" y="0"/>
                  </a:lnTo>
                </a:path>
              </a:pathLst>
            </a:custGeom>
            <a:noFill/>
            <a:ln w="38100" cmpd="sng">
              <a:solidFill>
                <a:schemeClr val="bg1"/>
              </a:solidFill>
              <a:round/>
              <a:headEnd/>
              <a:tailEnd/>
            </a:ln>
            <a:effectLst/>
          </p:spPr>
          <p:txBody>
            <a:bodyPr/>
            <a:lstStyle/>
            <a:p>
              <a:endParaRPr lang="en-US"/>
            </a:p>
          </p:txBody>
        </p:sp>
        <p:pic>
          <p:nvPicPr>
            <p:cNvPr id="96327" name="Picture 7" descr="sp_3is_instru_ko.png"/>
            <p:cNvPicPr>
              <a:picLocks noChangeAspect="1"/>
            </p:cNvPicPr>
            <p:nvPr/>
          </p:nvPicPr>
          <p:blipFill>
            <a:blip r:embed="rId3" cstate="print">
              <a:lum bright="100000"/>
            </a:blip>
            <a:srcRect/>
            <a:stretch>
              <a:fillRect/>
            </a:stretch>
          </p:blipFill>
          <p:spPr bwMode="auto">
            <a:xfrm>
              <a:off x="665" y="1804"/>
              <a:ext cx="155" cy="157"/>
            </a:xfrm>
            <a:prstGeom prst="rect">
              <a:avLst/>
            </a:prstGeom>
            <a:noFill/>
            <a:ln w="9525">
              <a:noFill/>
              <a:miter lim="800000"/>
              <a:headEnd/>
              <a:tailEnd/>
            </a:ln>
          </p:spPr>
        </p:pic>
      </p:grpSp>
      <p:grpSp>
        <p:nvGrpSpPr>
          <p:cNvPr id="96328" name="Group 72"/>
          <p:cNvGrpSpPr>
            <a:grpSpLocks/>
          </p:cNvGrpSpPr>
          <p:nvPr/>
        </p:nvGrpSpPr>
        <p:grpSpPr bwMode="auto">
          <a:xfrm>
            <a:off x="517525" y="1724025"/>
            <a:ext cx="676275" cy="676275"/>
            <a:chOff x="598" y="993"/>
            <a:chExt cx="426" cy="426"/>
          </a:xfrm>
        </p:grpSpPr>
        <p:sp>
          <p:nvSpPr>
            <p:cNvPr id="96329" name="Oval 73"/>
            <p:cNvSpPr>
              <a:spLocks noChangeArrowheads="1"/>
            </p:cNvSpPr>
            <p:nvPr/>
          </p:nvSpPr>
          <p:spPr bwMode="auto">
            <a:xfrm>
              <a:off x="598" y="993"/>
              <a:ext cx="426" cy="426"/>
            </a:xfrm>
            <a:prstGeom prst="ellipse">
              <a:avLst/>
            </a:prstGeom>
            <a:gradFill rotWithShape="1">
              <a:gsLst>
                <a:gs pos="0">
                  <a:srgbClr val="009900"/>
                </a:gs>
                <a:gs pos="100000">
                  <a:schemeClr val="folHlink"/>
                </a:gs>
              </a:gsLst>
              <a:lin ang="2700000" scaled="1"/>
            </a:gradFill>
            <a:ln w="9525" algn="ctr">
              <a:solidFill>
                <a:srgbClr val="009900"/>
              </a:solidFill>
              <a:round/>
              <a:headEnd/>
              <a:tailEnd/>
            </a:ln>
            <a:effectLst/>
          </p:spPr>
          <p:txBody>
            <a:bodyPr/>
            <a:lstStyle/>
            <a:p>
              <a:endParaRPr lang="en-US" sz="1400"/>
            </a:p>
          </p:txBody>
        </p:sp>
        <p:grpSp>
          <p:nvGrpSpPr>
            <p:cNvPr id="96330" name="Group 74"/>
            <p:cNvGrpSpPr>
              <a:grpSpLocks/>
            </p:cNvGrpSpPr>
            <p:nvPr/>
          </p:nvGrpSpPr>
          <p:grpSpPr bwMode="auto">
            <a:xfrm>
              <a:off x="760" y="1017"/>
              <a:ext cx="97" cy="159"/>
              <a:chOff x="-441" y="899"/>
              <a:chExt cx="881" cy="1443"/>
            </a:xfrm>
          </p:grpSpPr>
          <p:sp>
            <p:nvSpPr>
              <p:cNvPr id="96331" name="WordArt 75"/>
              <p:cNvSpPr>
                <a:spLocks noChangeArrowheads="1" noChangeShapeType="1" noTextEdit="1"/>
              </p:cNvSpPr>
              <p:nvPr/>
            </p:nvSpPr>
            <p:spPr bwMode="auto">
              <a:xfrm>
                <a:off x="-441" y="899"/>
                <a:ext cx="881" cy="1443"/>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chemeClr val="bg1"/>
                    </a:solidFill>
                    <a:latin typeface="Courier New"/>
                    <a:cs typeface="Courier New"/>
                  </a:rPr>
                  <a:t>$</a:t>
                </a:r>
              </a:p>
            </p:txBody>
          </p:sp>
          <p:sp>
            <p:nvSpPr>
              <p:cNvPr id="96332" name="Rectangle 76"/>
              <p:cNvSpPr>
                <a:spLocks noChangeArrowheads="1"/>
              </p:cNvSpPr>
              <p:nvPr/>
            </p:nvSpPr>
            <p:spPr bwMode="auto">
              <a:xfrm>
                <a:off x="-103" y="1213"/>
                <a:ext cx="197" cy="735"/>
              </a:xfrm>
              <a:prstGeom prst="rect">
                <a:avLst/>
              </a:prstGeom>
              <a:solidFill>
                <a:schemeClr val="bg1"/>
              </a:solidFill>
              <a:ln w="9525" algn="ctr">
                <a:noFill/>
                <a:miter lim="800000"/>
                <a:headEnd/>
                <a:tailEnd/>
              </a:ln>
              <a:effectLst/>
            </p:spPr>
            <p:txBody>
              <a:bodyPr wrap="none" anchor="ctr"/>
              <a:lstStyle/>
              <a:p>
                <a:endParaRPr lang="en-US"/>
              </a:p>
            </p:txBody>
          </p:sp>
        </p:grpSp>
        <p:grpSp>
          <p:nvGrpSpPr>
            <p:cNvPr id="96333" name="Group 77"/>
            <p:cNvGrpSpPr>
              <a:grpSpLocks/>
            </p:cNvGrpSpPr>
            <p:nvPr/>
          </p:nvGrpSpPr>
          <p:grpSpPr bwMode="auto">
            <a:xfrm>
              <a:off x="906" y="1121"/>
              <a:ext cx="77" cy="126"/>
              <a:chOff x="-441" y="899"/>
              <a:chExt cx="881" cy="1443"/>
            </a:xfrm>
          </p:grpSpPr>
          <p:sp>
            <p:nvSpPr>
              <p:cNvPr id="96334" name="WordArt 78"/>
              <p:cNvSpPr>
                <a:spLocks noChangeArrowheads="1" noChangeShapeType="1" noTextEdit="1"/>
              </p:cNvSpPr>
              <p:nvPr/>
            </p:nvSpPr>
            <p:spPr bwMode="auto">
              <a:xfrm>
                <a:off x="-441" y="899"/>
                <a:ext cx="881" cy="1443"/>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chemeClr val="bg1"/>
                    </a:solidFill>
                    <a:latin typeface="Courier New"/>
                    <a:cs typeface="Courier New"/>
                  </a:rPr>
                  <a:t>$</a:t>
                </a:r>
              </a:p>
            </p:txBody>
          </p:sp>
          <p:sp>
            <p:nvSpPr>
              <p:cNvPr id="96335" name="Rectangle 79"/>
              <p:cNvSpPr>
                <a:spLocks noChangeArrowheads="1"/>
              </p:cNvSpPr>
              <p:nvPr/>
            </p:nvSpPr>
            <p:spPr bwMode="auto">
              <a:xfrm>
                <a:off x="-103" y="1213"/>
                <a:ext cx="197" cy="735"/>
              </a:xfrm>
              <a:prstGeom prst="rect">
                <a:avLst/>
              </a:prstGeom>
              <a:solidFill>
                <a:schemeClr val="bg1"/>
              </a:solidFill>
              <a:ln w="9525" algn="ctr">
                <a:noFill/>
                <a:miter lim="800000"/>
                <a:headEnd/>
                <a:tailEnd/>
              </a:ln>
              <a:effectLst/>
            </p:spPr>
            <p:txBody>
              <a:bodyPr wrap="none" anchor="ctr"/>
              <a:lstStyle/>
              <a:p>
                <a:endParaRPr lang="en-US"/>
              </a:p>
            </p:txBody>
          </p:sp>
        </p:grpSp>
        <p:grpSp>
          <p:nvGrpSpPr>
            <p:cNvPr id="96336" name="Group 80"/>
            <p:cNvGrpSpPr>
              <a:grpSpLocks/>
            </p:cNvGrpSpPr>
            <p:nvPr/>
          </p:nvGrpSpPr>
          <p:grpSpPr bwMode="auto">
            <a:xfrm>
              <a:off x="642" y="1117"/>
              <a:ext cx="77" cy="126"/>
              <a:chOff x="-441" y="899"/>
              <a:chExt cx="881" cy="1443"/>
            </a:xfrm>
          </p:grpSpPr>
          <p:sp>
            <p:nvSpPr>
              <p:cNvPr id="96337" name="WordArt 81"/>
              <p:cNvSpPr>
                <a:spLocks noChangeArrowheads="1" noChangeShapeType="1" noTextEdit="1"/>
              </p:cNvSpPr>
              <p:nvPr/>
            </p:nvSpPr>
            <p:spPr bwMode="auto">
              <a:xfrm>
                <a:off x="-441" y="899"/>
                <a:ext cx="881" cy="1443"/>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chemeClr val="bg1"/>
                    </a:solidFill>
                    <a:latin typeface="Courier New"/>
                    <a:cs typeface="Courier New"/>
                  </a:rPr>
                  <a:t>$</a:t>
                </a:r>
              </a:p>
            </p:txBody>
          </p:sp>
          <p:sp>
            <p:nvSpPr>
              <p:cNvPr id="96338" name="Rectangle 82"/>
              <p:cNvSpPr>
                <a:spLocks noChangeArrowheads="1"/>
              </p:cNvSpPr>
              <p:nvPr/>
            </p:nvSpPr>
            <p:spPr bwMode="auto">
              <a:xfrm>
                <a:off x="-103" y="1213"/>
                <a:ext cx="197" cy="735"/>
              </a:xfrm>
              <a:prstGeom prst="rect">
                <a:avLst/>
              </a:prstGeom>
              <a:solidFill>
                <a:schemeClr val="bg1"/>
              </a:solidFill>
              <a:ln w="9525" algn="ctr">
                <a:noFill/>
                <a:miter lim="800000"/>
                <a:headEnd/>
                <a:tailEnd/>
              </a:ln>
              <a:effectLst/>
            </p:spPr>
            <p:txBody>
              <a:bodyPr wrap="none" anchor="ctr"/>
              <a:lstStyle/>
              <a:p>
                <a:endParaRPr lang="en-US"/>
              </a:p>
            </p:txBody>
          </p:sp>
        </p:grpSp>
        <p:pic>
          <p:nvPicPr>
            <p:cNvPr id="96339" name="Picture 7" descr="sp_3is_instru_ko.png"/>
            <p:cNvPicPr>
              <a:picLocks noChangeAspect="1"/>
            </p:cNvPicPr>
            <p:nvPr/>
          </p:nvPicPr>
          <p:blipFill>
            <a:blip r:embed="rId3" cstate="print">
              <a:lum bright="100000"/>
            </a:blip>
            <a:srcRect/>
            <a:stretch>
              <a:fillRect/>
            </a:stretch>
          </p:blipFill>
          <p:spPr bwMode="auto">
            <a:xfrm>
              <a:off x="732" y="1203"/>
              <a:ext cx="155" cy="157"/>
            </a:xfrm>
            <a:prstGeom prst="rect">
              <a:avLst/>
            </a:prstGeom>
            <a:noFill/>
            <a:ln w="9525">
              <a:noFill/>
              <a:miter lim="800000"/>
              <a:headEnd/>
              <a:tailEnd/>
            </a:ln>
          </p:spPr>
        </p:pic>
      </p:grpSp>
      <p:grpSp>
        <p:nvGrpSpPr>
          <p:cNvPr id="96340" name="Group 84"/>
          <p:cNvGrpSpPr>
            <a:grpSpLocks/>
          </p:cNvGrpSpPr>
          <p:nvPr/>
        </p:nvGrpSpPr>
        <p:grpSpPr bwMode="auto">
          <a:xfrm>
            <a:off x="517525" y="4189413"/>
            <a:ext cx="676275" cy="692150"/>
            <a:chOff x="598" y="2546"/>
            <a:chExt cx="426" cy="436"/>
          </a:xfrm>
        </p:grpSpPr>
        <p:sp>
          <p:nvSpPr>
            <p:cNvPr id="96341" name="Oval 85"/>
            <p:cNvSpPr>
              <a:spLocks noChangeArrowheads="1"/>
            </p:cNvSpPr>
            <p:nvPr/>
          </p:nvSpPr>
          <p:spPr bwMode="auto">
            <a:xfrm>
              <a:off x="598" y="2546"/>
              <a:ext cx="426" cy="426"/>
            </a:xfrm>
            <a:prstGeom prst="ellipse">
              <a:avLst/>
            </a:prstGeom>
            <a:gradFill rotWithShape="1">
              <a:gsLst>
                <a:gs pos="0">
                  <a:srgbClr val="009900"/>
                </a:gs>
                <a:gs pos="100000">
                  <a:schemeClr val="folHlink"/>
                </a:gs>
              </a:gsLst>
              <a:lin ang="2700000" scaled="1"/>
            </a:gradFill>
            <a:ln w="9525" algn="ctr">
              <a:solidFill>
                <a:srgbClr val="009900"/>
              </a:solidFill>
              <a:round/>
              <a:headEnd/>
              <a:tailEnd/>
            </a:ln>
            <a:effectLst/>
          </p:spPr>
          <p:txBody>
            <a:bodyPr/>
            <a:lstStyle/>
            <a:p>
              <a:endParaRPr lang="en-US" sz="1400"/>
            </a:p>
          </p:txBody>
        </p:sp>
        <p:sp>
          <p:nvSpPr>
            <p:cNvPr id="96342" name="AutoShape 86"/>
            <p:cNvSpPr>
              <a:spLocks noChangeArrowheads="1"/>
            </p:cNvSpPr>
            <p:nvPr/>
          </p:nvSpPr>
          <p:spPr bwMode="auto">
            <a:xfrm>
              <a:off x="774" y="2797"/>
              <a:ext cx="74" cy="181"/>
            </a:xfrm>
            <a:prstGeom prst="upArrow">
              <a:avLst>
                <a:gd name="adj1" fmla="val 50000"/>
                <a:gd name="adj2" fmla="val 61149"/>
              </a:avLst>
            </a:prstGeom>
            <a:solidFill>
              <a:schemeClr val="bg1"/>
            </a:solidFill>
            <a:ln w="9525">
              <a:noFill/>
              <a:miter lim="800000"/>
              <a:headEnd/>
              <a:tailEnd/>
            </a:ln>
            <a:effectLst/>
          </p:spPr>
          <p:txBody>
            <a:bodyPr wrap="none" anchor="ctr"/>
            <a:lstStyle/>
            <a:p>
              <a:endParaRPr lang="en-US"/>
            </a:p>
          </p:txBody>
        </p:sp>
        <p:pic>
          <p:nvPicPr>
            <p:cNvPr id="96343" name="Picture 7" descr="sp_3is_instru_ko.png"/>
            <p:cNvPicPr>
              <a:picLocks noChangeAspect="1"/>
            </p:cNvPicPr>
            <p:nvPr/>
          </p:nvPicPr>
          <p:blipFill>
            <a:blip r:embed="rId3" cstate="print">
              <a:lum bright="100000"/>
            </a:blip>
            <a:srcRect/>
            <a:stretch>
              <a:fillRect/>
            </a:stretch>
          </p:blipFill>
          <p:spPr bwMode="auto">
            <a:xfrm>
              <a:off x="733" y="2631"/>
              <a:ext cx="155" cy="157"/>
            </a:xfrm>
            <a:prstGeom prst="rect">
              <a:avLst/>
            </a:prstGeom>
            <a:noFill/>
            <a:ln w="9525">
              <a:noFill/>
              <a:miter lim="800000"/>
              <a:headEnd/>
              <a:tailEnd/>
            </a:ln>
          </p:spPr>
        </p:pic>
        <p:sp>
          <p:nvSpPr>
            <p:cNvPr id="96344" name="AutoShape 88"/>
            <p:cNvSpPr>
              <a:spLocks noChangeArrowheads="1"/>
            </p:cNvSpPr>
            <p:nvPr/>
          </p:nvSpPr>
          <p:spPr bwMode="auto">
            <a:xfrm rot="16200000" flipH="1">
              <a:off x="782" y="2576"/>
              <a:ext cx="59" cy="27"/>
            </a:xfrm>
            <a:prstGeom prst="roundRect">
              <a:avLst>
                <a:gd name="adj" fmla="val 50000"/>
              </a:avLst>
            </a:prstGeom>
            <a:solidFill>
              <a:schemeClr val="bg1"/>
            </a:solidFill>
            <a:ln w="9525" algn="ctr">
              <a:noFill/>
              <a:round/>
              <a:headEnd/>
              <a:tailEnd/>
            </a:ln>
            <a:effectLst/>
          </p:spPr>
          <p:txBody>
            <a:bodyPr wrap="none" anchor="ctr"/>
            <a:lstStyle/>
            <a:p>
              <a:endParaRPr lang="en-US"/>
            </a:p>
          </p:txBody>
        </p:sp>
        <p:sp>
          <p:nvSpPr>
            <p:cNvPr id="96345" name="AutoShape 89"/>
            <p:cNvSpPr>
              <a:spLocks noChangeArrowheads="1"/>
            </p:cNvSpPr>
            <p:nvPr/>
          </p:nvSpPr>
          <p:spPr bwMode="auto">
            <a:xfrm rot="10800000" flipH="1">
              <a:off x="905" y="2694"/>
              <a:ext cx="59" cy="27"/>
            </a:xfrm>
            <a:prstGeom prst="roundRect">
              <a:avLst>
                <a:gd name="adj" fmla="val 50000"/>
              </a:avLst>
            </a:prstGeom>
            <a:solidFill>
              <a:schemeClr val="bg1"/>
            </a:solidFill>
            <a:ln w="9525" algn="ctr">
              <a:noFill/>
              <a:round/>
              <a:headEnd/>
              <a:tailEnd/>
            </a:ln>
            <a:effectLst/>
          </p:spPr>
          <p:txBody>
            <a:bodyPr wrap="none" anchor="ctr"/>
            <a:lstStyle/>
            <a:p>
              <a:endParaRPr lang="en-US"/>
            </a:p>
          </p:txBody>
        </p:sp>
        <p:sp>
          <p:nvSpPr>
            <p:cNvPr id="96346" name="AutoShape 90"/>
            <p:cNvSpPr>
              <a:spLocks noChangeArrowheads="1"/>
            </p:cNvSpPr>
            <p:nvPr/>
          </p:nvSpPr>
          <p:spPr bwMode="auto">
            <a:xfrm rot="10800000" flipH="1">
              <a:off x="657" y="2692"/>
              <a:ext cx="59" cy="27"/>
            </a:xfrm>
            <a:prstGeom prst="roundRect">
              <a:avLst>
                <a:gd name="adj" fmla="val 50000"/>
              </a:avLst>
            </a:prstGeom>
            <a:solidFill>
              <a:schemeClr val="bg1"/>
            </a:solidFill>
            <a:ln w="9525" algn="ctr">
              <a:noFill/>
              <a:round/>
              <a:headEnd/>
              <a:tailEnd/>
            </a:ln>
            <a:effectLst/>
          </p:spPr>
          <p:txBody>
            <a:bodyPr wrap="none" anchor="ctr"/>
            <a:lstStyle/>
            <a:p>
              <a:endParaRPr lang="en-US"/>
            </a:p>
          </p:txBody>
        </p:sp>
        <p:sp>
          <p:nvSpPr>
            <p:cNvPr id="96347" name="AutoShape 91"/>
            <p:cNvSpPr>
              <a:spLocks noChangeArrowheads="1"/>
            </p:cNvSpPr>
            <p:nvPr/>
          </p:nvSpPr>
          <p:spPr bwMode="auto">
            <a:xfrm rot="13366059" flipH="1">
              <a:off x="691" y="2615"/>
              <a:ext cx="59" cy="27"/>
            </a:xfrm>
            <a:prstGeom prst="roundRect">
              <a:avLst>
                <a:gd name="adj" fmla="val 50000"/>
              </a:avLst>
            </a:prstGeom>
            <a:solidFill>
              <a:schemeClr val="bg1"/>
            </a:solidFill>
            <a:ln w="9525" algn="ctr">
              <a:noFill/>
              <a:round/>
              <a:headEnd/>
              <a:tailEnd/>
            </a:ln>
            <a:effectLst/>
          </p:spPr>
          <p:txBody>
            <a:bodyPr wrap="none" anchor="ctr"/>
            <a:lstStyle/>
            <a:p>
              <a:endParaRPr lang="en-US"/>
            </a:p>
          </p:txBody>
        </p:sp>
        <p:sp>
          <p:nvSpPr>
            <p:cNvPr id="96348" name="AutoShape 92"/>
            <p:cNvSpPr>
              <a:spLocks noChangeArrowheads="1"/>
            </p:cNvSpPr>
            <p:nvPr/>
          </p:nvSpPr>
          <p:spPr bwMode="auto">
            <a:xfrm rot="8233941">
              <a:off x="863" y="2610"/>
              <a:ext cx="59" cy="27"/>
            </a:xfrm>
            <a:prstGeom prst="roundRect">
              <a:avLst>
                <a:gd name="adj" fmla="val 50000"/>
              </a:avLst>
            </a:prstGeom>
            <a:solidFill>
              <a:schemeClr val="bg1"/>
            </a:solidFill>
            <a:ln w="9525" algn="ctr">
              <a:noFill/>
              <a:round/>
              <a:headEnd/>
              <a:tailEnd/>
            </a:ln>
            <a:effectLst/>
          </p:spPr>
          <p:txBody>
            <a:bodyPr wrap="none" anchor="ctr"/>
            <a:lstStyle/>
            <a:p>
              <a:endParaRPr lang="en-US"/>
            </a:p>
          </p:txBody>
        </p:sp>
        <p:sp>
          <p:nvSpPr>
            <p:cNvPr id="96349" name="AutoShape 93"/>
            <p:cNvSpPr>
              <a:spLocks noChangeArrowheads="1"/>
            </p:cNvSpPr>
            <p:nvPr/>
          </p:nvSpPr>
          <p:spPr bwMode="auto">
            <a:xfrm rot="10800000">
              <a:off x="767" y="2834"/>
              <a:ext cx="89" cy="148"/>
            </a:xfrm>
            <a:custGeom>
              <a:avLst/>
              <a:gdLst>
                <a:gd name="G0" fmla="+- 6666 0 0"/>
                <a:gd name="G1" fmla="+- 21600 0 6666"/>
                <a:gd name="G2" fmla="*/ 6666 1 2"/>
                <a:gd name="G3" fmla="+- 21600 0 G2"/>
                <a:gd name="G4" fmla="+/ 6666 21600 2"/>
                <a:gd name="G5" fmla="+/ G1 0 2"/>
                <a:gd name="G6" fmla="*/ 21600 21600 6666"/>
                <a:gd name="G7" fmla="*/ G6 1 2"/>
                <a:gd name="G8" fmla="+- 21600 0 G7"/>
                <a:gd name="G9" fmla="*/ 21600 1 2"/>
                <a:gd name="G10" fmla="+- 6666 0 G9"/>
                <a:gd name="G11" fmla="?: G10 G8 0"/>
                <a:gd name="G12" fmla="?: G10 G7 21600"/>
                <a:gd name="T0" fmla="*/ 18267 w 21600"/>
                <a:gd name="T1" fmla="*/ 10800 h 21600"/>
                <a:gd name="T2" fmla="*/ 10800 w 21600"/>
                <a:gd name="T3" fmla="*/ 21600 h 21600"/>
                <a:gd name="T4" fmla="*/ 3333 w 21600"/>
                <a:gd name="T5" fmla="*/ 10800 h 21600"/>
                <a:gd name="T6" fmla="*/ 10800 w 21600"/>
                <a:gd name="T7" fmla="*/ 0 h 21600"/>
                <a:gd name="T8" fmla="*/ 5133 w 21600"/>
                <a:gd name="T9" fmla="*/ 5133 h 21600"/>
                <a:gd name="T10" fmla="*/ 16467 w 21600"/>
                <a:gd name="T11" fmla="*/ 16467 h 21600"/>
              </a:gdLst>
              <a:ahLst/>
              <a:cxnLst>
                <a:cxn ang="0">
                  <a:pos x="T0" y="T1"/>
                </a:cxn>
                <a:cxn ang="0">
                  <a:pos x="T2" y="T3"/>
                </a:cxn>
                <a:cxn ang="0">
                  <a:pos x="T4" y="T5"/>
                </a:cxn>
                <a:cxn ang="0">
                  <a:pos x="T6" y="T7"/>
                </a:cxn>
              </a:cxnLst>
              <a:rect l="T8" t="T9" r="T10" b="T11"/>
              <a:pathLst>
                <a:path w="21600" h="21600">
                  <a:moveTo>
                    <a:pt x="0" y="0"/>
                  </a:moveTo>
                  <a:lnTo>
                    <a:pt x="6666" y="21600"/>
                  </a:lnTo>
                  <a:lnTo>
                    <a:pt x="14934" y="21600"/>
                  </a:lnTo>
                  <a:lnTo>
                    <a:pt x="21600" y="0"/>
                  </a:lnTo>
                  <a:close/>
                </a:path>
              </a:pathLst>
            </a:custGeom>
            <a:solidFill>
              <a:schemeClr val="bg1"/>
            </a:solidFill>
            <a:ln w="9525" algn="ctr">
              <a:noFill/>
              <a:miter lim="800000"/>
              <a:headEnd/>
              <a:tailEnd/>
            </a:ln>
            <a:effectLst/>
          </p:spPr>
          <p:txBody>
            <a:bodyPr wrap="none" anchor="ctr"/>
            <a:lstStyle/>
            <a:p>
              <a:endParaRPr lang="en-US"/>
            </a:p>
          </p:txBody>
        </p:sp>
        <p:sp>
          <p:nvSpPr>
            <p:cNvPr id="96350" name="Oval 94"/>
            <p:cNvSpPr>
              <a:spLocks noChangeArrowheads="1"/>
            </p:cNvSpPr>
            <p:nvPr/>
          </p:nvSpPr>
          <p:spPr bwMode="auto">
            <a:xfrm>
              <a:off x="598" y="2546"/>
              <a:ext cx="426" cy="426"/>
            </a:xfrm>
            <a:prstGeom prst="ellipse">
              <a:avLst/>
            </a:prstGeom>
            <a:noFill/>
            <a:ln w="9525" algn="ctr">
              <a:solidFill>
                <a:srgbClr val="009900"/>
              </a:solidFill>
              <a:round/>
              <a:headEnd/>
              <a:tailEnd/>
            </a:ln>
            <a:effectLst/>
          </p:spPr>
          <p:txBody>
            <a:bodyPr/>
            <a:lstStyle/>
            <a:p>
              <a:endParaRPr lang="en-US" sz="1400"/>
            </a:p>
          </p:txBody>
        </p:sp>
      </p:grpSp>
      <p:grpSp>
        <p:nvGrpSpPr>
          <p:cNvPr id="96351" name="Group 95"/>
          <p:cNvGrpSpPr>
            <a:grpSpLocks/>
          </p:cNvGrpSpPr>
          <p:nvPr/>
        </p:nvGrpSpPr>
        <p:grpSpPr bwMode="auto">
          <a:xfrm>
            <a:off x="517525" y="5386388"/>
            <a:ext cx="676275" cy="676275"/>
            <a:chOff x="598" y="3300"/>
            <a:chExt cx="426" cy="426"/>
          </a:xfrm>
        </p:grpSpPr>
        <p:sp>
          <p:nvSpPr>
            <p:cNvPr id="96352" name="Oval 96"/>
            <p:cNvSpPr>
              <a:spLocks noChangeArrowheads="1"/>
            </p:cNvSpPr>
            <p:nvPr/>
          </p:nvSpPr>
          <p:spPr bwMode="auto">
            <a:xfrm>
              <a:off x="598" y="3300"/>
              <a:ext cx="426" cy="426"/>
            </a:xfrm>
            <a:prstGeom prst="ellipse">
              <a:avLst/>
            </a:prstGeom>
            <a:gradFill rotWithShape="1">
              <a:gsLst>
                <a:gs pos="0">
                  <a:srgbClr val="009900"/>
                </a:gs>
                <a:gs pos="100000">
                  <a:schemeClr val="folHlink"/>
                </a:gs>
              </a:gsLst>
              <a:lin ang="2700000" scaled="1"/>
            </a:gradFill>
            <a:ln w="9525" algn="ctr">
              <a:solidFill>
                <a:srgbClr val="009900"/>
              </a:solidFill>
              <a:round/>
              <a:headEnd/>
              <a:tailEnd/>
            </a:ln>
            <a:effectLst/>
          </p:spPr>
          <p:txBody>
            <a:bodyPr/>
            <a:lstStyle/>
            <a:p>
              <a:endParaRPr lang="en-US" sz="1400"/>
            </a:p>
          </p:txBody>
        </p:sp>
        <p:pic>
          <p:nvPicPr>
            <p:cNvPr id="96353" name="Picture 97" descr="us__en_us__overview__instumented_interconnected_intelligent_info__364x160"/>
            <p:cNvPicPr>
              <a:picLocks noChangeAspect="1" noChangeArrowheads="1"/>
            </p:cNvPicPr>
            <p:nvPr/>
          </p:nvPicPr>
          <p:blipFill>
            <a:blip r:embed="rId4" cstate="print">
              <a:clrChange>
                <a:clrFrom>
                  <a:srgbClr val="FFFFFF"/>
                </a:clrFrom>
                <a:clrTo>
                  <a:srgbClr val="FFFFFF">
                    <a:alpha val="0"/>
                  </a:srgbClr>
                </a:clrTo>
              </a:clrChange>
              <a:lum bright="100000"/>
            </a:blip>
            <a:srcRect l="74657" t="47244" r="5711" b="3072"/>
            <a:stretch>
              <a:fillRect/>
            </a:stretch>
          </p:blipFill>
          <p:spPr bwMode="auto">
            <a:xfrm>
              <a:off x="721" y="3489"/>
              <a:ext cx="187" cy="206"/>
            </a:xfrm>
            <a:prstGeom prst="rect">
              <a:avLst/>
            </a:prstGeom>
            <a:noFill/>
          </p:spPr>
        </p:pic>
        <p:pic>
          <p:nvPicPr>
            <p:cNvPr id="96354" name="Picture 7" descr="sp_3is_instru_ko.png"/>
            <p:cNvPicPr>
              <a:picLocks noChangeAspect="1"/>
            </p:cNvPicPr>
            <p:nvPr/>
          </p:nvPicPr>
          <p:blipFill>
            <a:blip r:embed="rId5" cstate="print">
              <a:lum bright="100000"/>
            </a:blip>
            <a:srcRect/>
            <a:stretch>
              <a:fillRect/>
            </a:stretch>
          </p:blipFill>
          <p:spPr bwMode="auto">
            <a:xfrm>
              <a:off x="650" y="3380"/>
              <a:ext cx="102" cy="104"/>
            </a:xfrm>
            <a:prstGeom prst="rect">
              <a:avLst/>
            </a:prstGeom>
            <a:noFill/>
            <a:ln w="9525">
              <a:noFill/>
              <a:miter lim="800000"/>
              <a:headEnd/>
              <a:tailEnd/>
            </a:ln>
          </p:spPr>
        </p:pic>
        <p:pic>
          <p:nvPicPr>
            <p:cNvPr id="96355" name="Picture 7" descr="sp_3is_instru_ko.png"/>
            <p:cNvPicPr>
              <a:picLocks noChangeAspect="1"/>
            </p:cNvPicPr>
            <p:nvPr/>
          </p:nvPicPr>
          <p:blipFill>
            <a:blip r:embed="rId5" cstate="print">
              <a:lum bright="100000"/>
            </a:blip>
            <a:srcRect/>
            <a:stretch>
              <a:fillRect/>
            </a:stretch>
          </p:blipFill>
          <p:spPr bwMode="auto">
            <a:xfrm>
              <a:off x="756" y="3318"/>
              <a:ext cx="102" cy="104"/>
            </a:xfrm>
            <a:prstGeom prst="rect">
              <a:avLst/>
            </a:prstGeom>
            <a:noFill/>
            <a:ln w="9525">
              <a:noFill/>
              <a:miter lim="800000"/>
              <a:headEnd/>
              <a:tailEnd/>
            </a:ln>
          </p:spPr>
        </p:pic>
        <p:pic>
          <p:nvPicPr>
            <p:cNvPr id="96356" name="Picture 7" descr="sp_3is_instru_ko.png"/>
            <p:cNvPicPr>
              <a:picLocks noChangeAspect="1"/>
            </p:cNvPicPr>
            <p:nvPr/>
          </p:nvPicPr>
          <p:blipFill>
            <a:blip r:embed="rId5" cstate="print">
              <a:lum bright="100000"/>
            </a:blip>
            <a:srcRect/>
            <a:stretch>
              <a:fillRect/>
            </a:stretch>
          </p:blipFill>
          <p:spPr bwMode="auto">
            <a:xfrm>
              <a:off x="870" y="3378"/>
              <a:ext cx="102" cy="104"/>
            </a:xfrm>
            <a:prstGeom prst="rect">
              <a:avLst/>
            </a:prstGeom>
            <a:noFill/>
            <a:ln w="9525">
              <a:noFill/>
              <a:miter lim="800000"/>
              <a:headEnd/>
              <a:tailEnd/>
            </a:ln>
          </p:spPr>
        </p:pic>
      </p:grpSp>
    </p:spTree>
    <p:extLst>
      <p:ext uri="{BB962C8B-B14F-4D97-AF65-F5344CB8AC3E}">
        <p14:creationId xmlns:p14="http://schemas.microsoft.com/office/powerpoint/2010/main" val="11110331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a:xfrm>
            <a:off x="242217" y="725778"/>
            <a:ext cx="6898812" cy="525463"/>
          </a:xfrm>
        </p:spPr>
        <p:txBody>
          <a:bodyPr>
            <a:normAutofit fontScale="90000"/>
          </a:bodyPr>
          <a:lstStyle/>
          <a:p>
            <a:pPr eaLnBrk="1" hangingPunct="1"/>
            <a:r>
              <a:rPr lang="en-GB" dirty="0" smtClean="0"/>
              <a:t>Internet of Things </a:t>
            </a:r>
            <a:r>
              <a:rPr lang="en-GB" b="1" dirty="0" smtClean="0">
                <a:solidFill>
                  <a:schemeClr val="accent1">
                    <a:lumMod val="75000"/>
                  </a:schemeClr>
                </a:solidFill>
              </a:rPr>
              <a:t>Ecosystem &amp; Partners</a:t>
            </a:r>
            <a:r>
              <a:rPr lang="en-GB" dirty="0" smtClean="0"/>
              <a:t> are crucial</a:t>
            </a:r>
          </a:p>
        </p:txBody>
      </p:sp>
      <p:sp>
        <p:nvSpPr>
          <p:cNvPr id="58" name="Rectangle 11"/>
          <p:cNvSpPr>
            <a:spLocks noChangeArrowheads="1"/>
          </p:cNvSpPr>
          <p:nvPr/>
        </p:nvSpPr>
        <p:spPr bwMode="auto">
          <a:xfrm>
            <a:off x="6358132" y="3038149"/>
            <a:ext cx="2174978" cy="2005799"/>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GB" sz="1400" b="1" i="1"/>
              <a:t>Solutions &amp; Applications </a:t>
            </a:r>
          </a:p>
        </p:txBody>
      </p:sp>
      <p:sp>
        <p:nvSpPr>
          <p:cNvPr id="59" name="Rectangle 16"/>
          <p:cNvSpPr>
            <a:spLocks noChangeArrowheads="1"/>
          </p:cNvSpPr>
          <p:nvPr/>
        </p:nvSpPr>
        <p:spPr bwMode="auto">
          <a:xfrm>
            <a:off x="6481438" y="1571674"/>
            <a:ext cx="1872803" cy="1287853"/>
          </a:xfrm>
          <a:prstGeom prst="rect">
            <a:avLst/>
          </a:prstGeom>
          <a:gradFill rotWithShape="1">
            <a:gsLst>
              <a:gs pos="0">
                <a:srgbClr val="6577FB"/>
              </a:gs>
              <a:gs pos="50000">
                <a:srgbClr val="BBC3FD"/>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endParaRPr lang="en-US" sz="1000" b="1">
              <a:solidFill>
                <a:schemeClr val="bg1"/>
              </a:solidFill>
              <a:latin typeface="Calibri" panose="020F0502020204030204" pitchFamily="34" charset="0"/>
            </a:endParaRPr>
          </a:p>
        </p:txBody>
      </p:sp>
      <p:sp>
        <p:nvSpPr>
          <p:cNvPr id="60" name="AutoShape 17"/>
          <p:cNvSpPr>
            <a:spLocks noChangeArrowheads="1"/>
          </p:cNvSpPr>
          <p:nvPr/>
        </p:nvSpPr>
        <p:spPr bwMode="auto">
          <a:xfrm flipV="1">
            <a:off x="7304326" y="2847613"/>
            <a:ext cx="276238" cy="163539"/>
          </a:xfrm>
          <a:prstGeom prst="triangle">
            <a:avLst>
              <a:gd name="adj" fmla="val 50000"/>
            </a:avLst>
          </a:prstGeom>
          <a:gradFill rotWithShape="1">
            <a:gsLst>
              <a:gs pos="0">
                <a:srgbClr val="6577FB"/>
              </a:gs>
              <a:gs pos="50000">
                <a:srgbClr val="6172F1"/>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p>
        </p:txBody>
      </p:sp>
      <p:pic>
        <p:nvPicPr>
          <p:cNvPr id="61" name="Picture 1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342"/>
          <a:stretch>
            <a:fillRect/>
          </a:stretch>
        </p:blipFill>
        <p:spPr bwMode="auto">
          <a:xfrm>
            <a:off x="6615280" y="2121824"/>
            <a:ext cx="1028749" cy="65415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AutoShape 19"/>
          <p:cNvSpPr>
            <a:spLocks noChangeArrowheads="1"/>
          </p:cNvSpPr>
          <p:nvPr/>
        </p:nvSpPr>
        <p:spPr bwMode="auto">
          <a:xfrm flipH="1">
            <a:off x="6477995" y="3732532"/>
            <a:ext cx="941432" cy="322315"/>
          </a:xfrm>
          <a:prstGeom prst="roundRect">
            <a:avLst>
              <a:gd name="adj" fmla="val 16667"/>
            </a:avLst>
          </a:prstGeom>
          <a:gradFill rotWithShape="1">
            <a:gsLst>
              <a:gs pos="0">
                <a:srgbClr val="DDDDDD"/>
              </a:gs>
              <a:gs pos="50000">
                <a:srgbClr val="F0F0F0"/>
              </a:gs>
              <a:gs pos="100000">
                <a:srgbClr val="DDDDDD"/>
              </a:gs>
            </a:gsLst>
            <a:lin ang="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5000"/>
              </a:lnSpc>
            </a:pPr>
            <a:r>
              <a:rPr lang="en-GB" sz="1000">
                <a:latin typeface="Calibri" panose="020F0502020204030204" pitchFamily="34" charset="0"/>
              </a:rPr>
              <a:t>Smarter</a:t>
            </a:r>
          </a:p>
          <a:p>
            <a:pPr algn="ctr" eaLnBrk="1" hangingPunct="1">
              <a:lnSpc>
                <a:spcPct val="85000"/>
              </a:lnSpc>
            </a:pPr>
            <a:r>
              <a:rPr lang="en-GB" sz="1000">
                <a:latin typeface="Calibri" panose="020F0502020204030204" pitchFamily="34" charset="0"/>
              </a:rPr>
              <a:t>Cities</a:t>
            </a:r>
          </a:p>
        </p:txBody>
      </p:sp>
      <p:sp>
        <p:nvSpPr>
          <p:cNvPr id="63" name="AutoShape 20"/>
          <p:cNvSpPr>
            <a:spLocks noChangeArrowheads="1"/>
          </p:cNvSpPr>
          <p:nvPr/>
        </p:nvSpPr>
        <p:spPr bwMode="auto">
          <a:xfrm flipH="1">
            <a:off x="7487693" y="4131058"/>
            <a:ext cx="941432" cy="323902"/>
          </a:xfrm>
          <a:prstGeom prst="roundRect">
            <a:avLst>
              <a:gd name="adj" fmla="val 16667"/>
            </a:avLst>
          </a:prstGeom>
          <a:gradFill rotWithShape="1">
            <a:gsLst>
              <a:gs pos="0">
                <a:srgbClr val="DDDDDD"/>
              </a:gs>
              <a:gs pos="50000">
                <a:srgbClr val="F0F0F0"/>
              </a:gs>
              <a:gs pos="100000">
                <a:srgbClr val="DDDDDD"/>
              </a:gs>
            </a:gsLst>
            <a:lin ang="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5000"/>
              </a:lnSpc>
            </a:pPr>
            <a:r>
              <a:rPr lang="en-GB" sz="1000">
                <a:latin typeface="Calibri" panose="020F0502020204030204" pitchFamily="34" charset="0"/>
              </a:rPr>
              <a:t>Transport</a:t>
            </a:r>
          </a:p>
          <a:p>
            <a:pPr algn="ctr" eaLnBrk="1" hangingPunct="1">
              <a:lnSpc>
                <a:spcPct val="85000"/>
              </a:lnSpc>
            </a:pPr>
            <a:r>
              <a:rPr lang="en-US" sz="1000">
                <a:latin typeface="Calibri" panose="020F0502020204030204" pitchFamily="34" charset="0"/>
              </a:rPr>
              <a:t>&amp; Rail</a:t>
            </a:r>
            <a:endParaRPr lang="en-GB" sz="1000">
              <a:latin typeface="Calibri" panose="020F0502020204030204" pitchFamily="34" charset="0"/>
            </a:endParaRPr>
          </a:p>
        </p:txBody>
      </p:sp>
      <p:sp>
        <p:nvSpPr>
          <p:cNvPr id="64" name="AutoShape 21"/>
          <p:cNvSpPr>
            <a:spLocks noChangeArrowheads="1"/>
          </p:cNvSpPr>
          <p:nvPr/>
        </p:nvSpPr>
        <p:spPr bwMode="auto">
          <a:xfrm flipH="1">
            <a:off x="7452766" y="3354646"/>
            <a:ext cx="941432" cy="323902"/>
          </a:xfrm>
          <a:prstGeom prst="roundRect">
            <a:avLst>
              <a:gd name="adj" fmla="val 16667"/>
            </a:avLst>
          </a:prstGeom>
          <a:gradFill rotWithShape="1">
            <a:gsLst>
              <a:gs pos="0">
                <a:srgbClr val="DDDDDD"/>
              </a:gs>
              <a:gs pos="50000">
                <a:srgbClr val="F0F0F0"/>
              </a:gs>
              <a:gs pos="100000">
                <a:srgbClr val="DDDDDD"/>
              </a:gs>
            </a:gsLst>
            <a:lin ang="0" scaled="1"/>
          </a:gradFill>
          <a:ln w="38100"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5000"/>
              </a:lnSpc>
            </a:pPr>
            <a:r>
              <a:rPr lang="en-GB" sz="1000">
                <a:latin typeface="Calibri" panose="020F0502020204030204" pitchFamily="34" charset="0"/>
              </a:rPr>
              <a:t>Energy </a:t>
            </a:r>
          </a:p>
          <a:p>
            <a:pPr algn="ctr" eaLnBrk="1" hangingPunct="1">
              <a:lnSpc>
                <a:spcPct val="85000"/>
              </a:lnSpc>
            </a:pPr>
            <a:r>
              <a:rPr lang="en-GB" sz="1000">
                <a:latin typeface="Calibri" panose="020F0502020204030204" pitchFamily="34" charset="0"/>
              </a:rPr>
              <a:t>&amp; Utilities</a:t>
            </a:r>
          </a:p>
        </p:txBody>
      </p:sp>
      <p:sp>
        <p:nvSpPr>
          <p:cNvPr id="65" name="AutoShape 22"/>
          <p:cNvSpPr>
            <a:spLocks noChangeArrowheads="1"/>
          </p:cNvSpPr>
          <p:nvPr/>
        </p:nvSpPr>
        <p:spPr bwMode="auto">
          <a:xfrm flipH="1">
            <a:off x="7465467" y="3745234"/>
            <a:ext cx="941432" cy="322315"/>
          </a:xfrm>
          <a:prstGeom prst="roundRect">
            <a:avLst>
              <a:gd name="adj" fmla="val 16667"/>
            </a:avLst>
          </a:prstGeom>
          <a:gradFill rotWithShape="1">
            <a:gsLst>
              <a:gs pos="0">
                <a:srgbClr val="DDDDDD"/>
              </a:gs>
              <a:gs pos="50000">
                <a:srgbClr val="F0F0F0"/>
              </a:gs>
              <a:gs pos="100000">
                <a:srgbClr val="DDDDDD"/>
              </a:gs>
            </a:gsLst>
            <a:lin ang="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5000"/>
              </a:lnSpc>
            </a:pPr>
            <a:r>
              <a:rPr lang="en-GB" sz="1000">
                <a:latin typeface="Calibri" panose="020F0502020204030204" pitchFamily="34" charset="0"/>
              </a:rPr>
              <a:t>Consumer</a:t>
            </a:r>
          </a:p>
          <a:p>
            <a:pPr algn="ctr" eaLnBrk="1" hangingPunct="1">
              <a:lnSpc>
                <a:spcPct val="85000"/>
              </a:lnSpc>
            </a:pPr>
            <a:r>
              <a:rPr lang="en-GB" sz="1000">
                <a:latin typeface="Calibri" panose="020F0502020204030204" pitchFamily="34" charset="0"/>
              </a:rPr>
              <a:t>Electronics</a:t>
            </a:r>
          </a:p>
        </p:txBody>
      </p:sp>
      <p:sp>
        <p:nvSpPr>
          <p:cNvPr id="66" name="AutoShape 23"/>
          <p:cNvSpPr>
            <a:spLocks noChangeArrowheads="1"/>
          </p:cNvSpPr>
          <p:nvPr/>
        </p:nvSpPr>
        <p:spPr bwMode="auto">
          <a:xfrm flipH="1">
            <a:off x="6492284" y="4516883"/>
            <a:ext cx="941432" cy="322315"/>
          </a:xfrm>
          <a:prstGeom prst="roundRect">
            <a:avLst>
              <a:gd name="adj" fmla="val 16667"/>
            </a:avLst>
          </a:prstGeom>
          <a:gradFill rotWithShape="1">
            <a:gsLst>
              <a:gs pos="0">
                <a:srgbClr val="DDDDDD"/>
              </a:gs>
              <a:gs pos="50000">
                <a:srgbClr val="F0F0F0"/>
              </a:gs>
              <a:gs pos="100000">
                <a:srgbClr val="DDDDDD"/>
              </a:gs>
            </a:gsLst>
            <a:lin ang="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5000"/>
              </a:lnSpc>
            </a:pPr>
            <a:r>
              <a:rPr lang="en-GB" sz="1000">
                <a:latin typeface="Calibri" panose="020F0502020204030204" pitchFamily="34" charset="0"/>
              </a:rPr>
              <a:t>Life Science</a:t>
            </a:r>
          </a:p>
          <a:p>
            <a:pPr algn="ctr" eaLnBrk="1" hangingPunct="1">
              <a:lnSpc>
                <a:spcPct val="85000"/>
              </a:lnSpc>
            </a:pPr>
            <a:r>
              <a:rPr lang="en-GB" sz="1000">
                <a:latin typeface="Calibri" panose="020F0502020204030204" pitchFamily="34" charset="0"/>
              </a:rPr>
              <a:t>&amp; Healthcare</a:t>
            </a:r>
          </a:p>
        </p:txBody>
      </p:sp>
      <p:sp>
        <p:nvSpPr>
          <p:cNvPr id="67" name="AutoShape 24"/>
          <p:cNvSpPr>
            <a:spLocks noChangeArrowheads="1"/>
          </p:cNvSpPr>
          <p:nvPr/>
        </p:nvSpPr>
        <p:spPr bwMode="auto">
          <a:xfrm flipH="1">
            <a:off x="6465294" y="3356233"/>
            <a:ext cx="941432" cy="323902"/>
          </a:xfrm>
          <a:prstGeom prst="roundRect">
            <a:avLst>
              <a:gd name="adj" fmla="val 16667"/>
            </a:avLst>
          </a:prstGeom>
          <a:gradFill rotWithShape="1">
            <a:gsLst>
              <a:gs pos="0">
                <a:srgbClr val="DDDDDD"/>
              </a:gs>
              <a:gs pos="50000">
                <a:srgbClr val="F0F0F0"/>
              </a:gs>
              <a:gs pos="100000">
                <a:srgbClr val="DDDDDD"/>
              </a:gs>
            </a:gsLst>
            <a:lin ang="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5000"/>
              </a:lnSpc>
            </a:pPr>
            <a:r>
              <a:rPr lang="en-GB" sz="1000">
                <a:latin typeface="Calibri" panose="020F0502020204030204" pitchFamily="34" charset="0"/>
              </a:rPr>
              <a:t>Oil </a:t>
            </a:r>
          </a:p>
          <a:p>
            <a:pPr algn="ctr" eaLnBrk="1" hangingPunct="1">
              <a:lnSpc>
                <a:spcPct val="85000"/>
              </a:lnSpc>
            </a:pPr>
            <a:r>
              <a:rPr lang="en-GB" sz="1000">
                <a:latin typeface="Calibri" panose="020F0502020204030204" pitchFamily="34" charset="0"/>
              </a:rPr>
              <a:t>&amp; Gas</a:t>
            </a:r>
          </a:p>
        </p:txBody>
      </p:sp>
      <p:sp>
        <p:nvSpPr>
          <p:cNvPr id="68" name="AutoShape 25"/>
          <p:cNvSpPr>
            <a:spLocks noChangeArrowheads="1"/>
          </p:cNvSpPr>
          <p:nvPr/>
        </p:nvSpPr>
        <p:spPr bwMode="auto">
          <a:xfrm flipH="1">
            <a:off x="6476408" y="4116768"/>
            <a:ext cx="941432" cy="323902"/>
          </a:xfrm>
          <a:prstGeom prst="roundRect">
            <a:avLst>
              <a:gd name="adj" fmla="val 16667"/>
            </a:avLst>
          </a:prstGeom>
          <a:gradFill rotWithShape="1">
            <a:gsLst>
              <a:gs pos="0">
                <a:srgbClr val="DDDDDD"/>
              </a:gs>
              <a:gs pos="50000">
                <a:srgbClr val="F0F0F0"/>
              </a:gs>
              <a:gs pos="100000">
                <a:srgbClr val="DDDDDD"/>
              </a:gs>
            </a:gsLst>
            <a:lin ang="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5000"/>
              </a:lnSpc>
            </a:pPr>
            <a:r>
              <a:rPr lang="en-GB" sz="1000">
                <a:latin typeface="Calibri" panose="020F0502020204030204" pitchFamily="34" charset="0"/>
              </a:rPr>
              <a:t>Connected</a:t>
            </a:r>
          </a:p>
          <a:p>
            <a:pPr algn="ctr" eaLnBrk="1" hangingPunct="1">
              <a:lnSpc>
                <a:spcPct val="85000"/>
              </a:lnSpc>
            </a:pPr>
            <a:r>
              <a:rPr lang="en-US" sz="1000">
                <a:latin typeface="Calibri" panose="020F0502020204030204" pitchFamily="34" charset="0"/>
              </a:rPr>
              <a:t>Vehicle</a:t>
            </a:r>
            <a:endParaRPr lang="en-GB" sz="1000">
              <a:latin typeface="Calibri" panose="020F0502020204030204" pitchFamily="34" charset="0"/>
            </a:endParaRPr>
          </a:p>
        </p:txBody>
      </p:sp>
      <p:sp>
        <p:nvSpPr>
          <p:cNvPr id="69" name="AutoShape 26"/>
          <p:cNvSpPr>
            <a:spLocks noChangeArrowheads="1"/>
          </p:cNvSpPr>
          <p:nvPr/>
        </p:nvSpPr>
        <p:spPr bwMode="auto">
          <a:xfrm flipH="1">
            <a:off x="7522619" y="4539111"/>
            <a:ext cx="941432" cy="322315"/>
          </a:xfrm>
          <a:prstGeom prst="roundRect">
            <a:avLst>
              <a:gd name="adj" fmla="val 16667"/>
            </a:avLst>
          </a:prstGeom>
          <a:gradFill rotWithShape="1">
            <a:gsLst>
              <a:gs pos="0">
                <a:srgbClr val="DDDDDD"/>
              </a:gs>
              <a:gs pos="50000">
                <a:srgbClr val="F0F0F0"/>
              </a:gs>
              <a:gs pos="100000">
                <a:srgbClr val="DDDDDD"/>
              </a:gs>
            </a:gsLst>
            <a:lin ang="0" scaled="1"/>
          </a:gradFill>
          <a:ln w="38100"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5000"/>
              </a:lnSpc>
            </a:pPr>
            <a:r>
              <a:rPr lang="en-GB" sz="1000">
                <a:latin typeface="Calibri" panose="020F0502020204030204" pitchFamily="34" charset="0"/>
              </a:rPr>
              <a:t>Industrial</a:t>
            </a:r>
          </a:p>
          <a:p>
            <a:pPr algn="ctr" eaLnBrk="1" hangingPunct="1">
              <a:lnSpc>
                <a:spcPct val="85000"/>
              </a:lnSpc>
            </a:pPr>
            <a:r>
              <a:rPr lang="en-US" sz="1000">
                <a:latin typeface="Calibri" panose="020F0502020204030204" pitchFamily="34" charset="0"/>
              </a:rPr>
              <a:t>Manufacturing</a:t>
            </a:r>
            <a:endParaRPr lang="en-GB" sz="1000">
              <a:latin typeface="Calibri" panose="020F0502020204030204" pitchFamily="34" charset="0"/>
            </a:endParaRPr>
          </a:p>
        </p:txBody>
      </p:sp>
      <p:sp>
        <p:nvSpPr>
          <p:cNvPr id="70" name="Rectangle 31"/>
          <p:cNvSpPr>
            <a:spLocks noChangeArrowheads="1"/>
          </p:cNvSpPr>
          <p:nvPr/>
        </p:nvSpPr>
        <p:spPr bwMode="auto">
          <a:xfrm>
            <a:off x="457200" y="3029054"/>
            <a:ext cx="1368490" cy="1975168"/>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GB" sz="1400" b="1" i="1"/>
              <a:t>Devices</a:t>
            </a:r>
          </a:p>
        </p:txBody>
      </p:sp>
      <p:pic>
        <p:nvPicPr>
          <p:cNvPr id="71" name="Picture 7" descr="sp_3is_instru_ko.png"/>
          <p:cNvPicPr>
            <a:picLocks noChangeAspect="1"/>
          </p:cNvPicPr>
          <p:nvPr/>
        </p:nvPicPr>
        <p:blipFill>
          <a:blip r:embed="rId4" cstate="print">
            <a:lum bright="-100000"/>
            <a:extLst>
              <a:ext uri="{28A0092B-C50C-407E-A947-70E740481C1C}">
                <a14:useLocalDpi xmlns:a14="http://schemas.microsoft.com/office/drawing/2010/main" val="0"/>
              </a:ext>
            </a:extLst>
          </a:blip>
          <a:srcRect/>
          <a:stretch>
            <a:fillRect/>
          </a:stretch>
        </p:blipFill>
        <p:spPr bwMode="auto">
          <a:xfrm>
            <a:off x="777198" y="3678548"/>
            <a:ext cx="741065" cy="77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Rectangle 49"/>
          <p:cNvSpPr>
            <a:spLocks noChangeArrowheads="1"/>
          </p:cNvSpPr>
          <p:nvPr/>
        </p:nvSpPr>
        <p:spPr bwMode="auto">
          <a:xfrm>
            <a:off x="1962271" y="3038149"/>
            <a:ext cx="1297049" cy="198310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GB" sz="1400" b="1" i="1"/>
              <a:t>Gateways</a:t>
            </a:r>
          </a:p>
        </p:txBody>
      </p:sp>
      <p:grpSp>
        <p:nvGrpSpPr>
          <p:cNvPr id="73" name="Group 54"/>
          <p:cNvGrpSpPr>
            <a:grpSpLocks/>
          </p:cNvGrpSpPr>
          <p:nvPr/>
        </p:nvGrpSpPr>
        <p:grpSpPr bwMode="auto">
          <a:xfrm>
            <a:off x="2170020" y="3793920"/>
            <a:ext cx="858517" cy="503579"/>
            <a:chOff x="3151" y="969"/>
            <a:chExt cx="972" cy="530"/>
          </a:xfrm>
        </p:grpSpPr>
        <p:sp>
          <p:nvSpPr>
            <p:cNvPr id="74" name="Rectangle 55"/>
            <p:cNvSpPr>
              <a:spLocks noChangeArrowheads="1"/>
            </p:cNvSpPr>
            <p:nvPr/>
          </p:nvSpPr>
          <p:spPr bwMode="auto">
            <a:xfrm>
              <a:off x="3499" y="978"/>
              <a:ext cx="279" cy="521"/>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p>
          </p:txBody>
        </p:sp>
        <p:grpSp>
          <p:nvGrpSpPr>
            <p:cNvPr id="75" name="Group 56"/>
            <p:cNvGrpSpPr>
              <a:grpSpLocks/>
            </p:cNvGrpSpPr>
            <p:nvPr/>
          </p:nvGrpSpPr>
          <p:grpSpPr bwMode="auto">
            <a:xfrm>
              <a:off x="3680" y="969"/>
              <a:ext cx="443" cy="507"/>
              <a:chOff x="3680" y="969"/>
              <a:chExt cx="443" cy="507"/>
            </a:xfrm>
          </p:grpSpPr>
          <p:sp>
            <p:nvSpPr>
              <p:cNvPr id="80" name="Line 57"/>
              <p:cNvSpPr>
                <a:spLocks noChangeShapeType="1"/>
              </p:cNvSpPr>
              <p:nvPr/>
            </p:nvSpPr>
            <p:spPr bwMode="auto">
              <a:xfrm flipV="1">
                <a:off x="3680" y="969"/>
                <a:ext cx="367" cy="19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1" name="Line 58"/>
              <p:cNvSpPr>
                <a:spLocks noChangeShapeType="1"/>
              </p:cNvSpPr>
              <p:nvPr/>
            </p:nvSpPr>
            <p:spPr bwMode="auto">
              <a:xfrm>
                <a:off x="3696" y="1322"/>
                <a:ext cx="367" cy="15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 name="Line 59"/>
              <p:cNvSpPr>
                <a:spLocks noChangeShapeType="1"/>
              </p:cNvSpPr>
              <p:nvPr/>
            </p:nvSpPr>
            <p:spPr bwMode="auto">
              <a:xfrm flipV="1">
                <a:off x="3766" y="1227"/>
                <a:ext cx="357" cy="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6" name="Group 60"/>
            <p:cNvGrpSpPr>
              <a:grpSpLocks/>
            </p:cNvGrpSpPr>
            <p:nvPr/>
          </p:nvGrpSpPr>
          <p:grpSpPr bwMode="auto">
            <a:xfrm flipH="1">
              <a:off x="3151" y="977"/>
              <a:ext cx="443" cy="507"/>
              <a:chOff x="3680" y="969"/>
              <a:chExt cx="443" cy="507"/>
            </a:xfrm>
          </p:grpSpPr>
          <p:sp>
            <p:nvSpPr>
              <p:cNvPr id="77" name="Line 61"/>
              <p:cNvSpPr>
                <a:spLocks noChangeShapeType="1"/>
              </p:cNvSpPr>
              <p:nvPr/>
            </p:nvSpPr>
            <p:spPr bwMode="auto">
              <a:xfrm flipV="1">
                <a:off x="3680" y="969"/>
                <a:ext cx="367" cy="19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8" name="Line 62"/>
              <p:cNvSpPr>
                <a:spLocks noChangeShapeType="1"/>
              </p:cNvSpPr>
              <p:nvPr/>
            </p:nvSpPr>
            <p:spPr bwMode="auto">
              <a:xfrm>
                <a:off x="3696" y="1322"/>
                <a:ext cx="367" cy="15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 name="Line 63"/>
              <p:cNvSpPr>
                <a:spLocks noChangeShapeType="1"/>
              </p:cNvSpPr>
              <p:nvPr/>
            </p:nvSpPr>
            <p:spPr bwMode="auto">
              <a:xfrm flipV="1">
                <a:off x="3766" y="1227"/>
                <a:ext cx="357" cy="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sp>
        <p:nvSpPr>
          <p:cNvPr id="83" name="Rectangle 7"/>
          <p:cNvSpPr>
            <a:spLocks noChangeArrowheads="1"/>
          </p:cNvSpPr>
          <p:nvPr/>
        </p:nvSpPr>
        <p:spPr bwMode="auto">
          <a:xfrm>
            <a:off x="4819773" y="3049264"/>
            <a:ext cx="1379603" cy="198310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GB" sz="1400" b="1" i="1"/>
              <a:t>Clouds</a:t>
            </a:r>
          </a:p>
        </p:txBody>
      </p:sp>
      <p:grpSp>
        <p:nvGrpSpPr>
          <p:cNvPr id="84" name="Group 8"/>
          <p:cNvGrpSpPr>
            <a:grpSpLocks/>
          </p:cNvGrpSpPr>
          <p:nvPr/>
        </p:nvGrpSpPr>
        <p:grpSpPr bwMode="auto">
          <a:xfrm>
            <a:off x="4967710" y="3516597"/>
            <a:ext cx="1127178" cy="771649"/>
            <a:chOff x="74" y="4203"/>
            <a:chExt cx="2231" cy="1530"/>
          </a:xfrm>
        </p:grpSpPr>
        <p:sp>
          <p:nvSpPr>
            <p:cNvPr id="85" name="Freeform 9"/>
            <p:cNvSpPr>
              <a:spLocks/>
            </p:cNvSpPr>
            <p:nvPr/>
          </p:nvSpPr>
          <p:spPr bwMode="auto">
            <a:xfrm>
              <a:off x="202" y="4592"/>
              <a:ext cx="1974" cy="1010"/>
            </a:xfrm>
            <a:custGeom>
              <a:avLst/>
              <a:gdLst>
                <a:gd name="T0" fmla="*/ 508 w 1974"/>
                <a:gd name="T1" fmla="*/ 0 h 1010"/>
                <a:gd name="T2" fmla="*/ 314 w 1974"/>
                <a:gd name="T3" fmla="*/ 397 h 1010"/>
                <a:gd name="T4" fmla="*/ 15 w 1974"/>
                <a:gd name="T5" fmla="*/ 479 h 1010"/>
                <a:gd name="T6" fmla="*/ 0 w 1974"/>
                <a:gd name="T7" fmla="*/ 816 h 1010"/>
                <a:gd name="T8" fmla="*/ 710 w 1974"/>
                <a:gd name="T9" fmla="*/ 1010 h 1010"/>
                <a:gd name="T10" fmla="*/ 1758 w 1974"/>
                <a:gd name="T11" fmla="*/ 950 h 1010"/>
                <a:gd name="T12" fmla="*/ 1974 w 1974"/>
                <a:gd name="T13" fmla="*/ 681 h 1010"/>
                <a:gd name="T14" fmla="*/ 1780 w 1974"/>
                <a:gd name="T15" fmla="*/ 464 h 1010"/>
                <a:gd name="T16" fmla="*/ 1413 w 1974"/>
                <a:gd name="T17" fmla="*/ 120 h 1010"/>
                <a:gd name="T18" fmla="*/ 606 w 1974"/>
                <a:gd name="T19" fmla="*/ 8 h 10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74" h="1010">
                  <a:moveTo>
                    <a:pt x="508" y="0"/>
                  </a:moveTo>
                  <a:lnTo>
                    <a:pt x="314" y="397"/>
                  </a:lnTo>
                  <a:lnTo>
                    <a:pt x="15" y="479"/>
                  </a:lnTo>
                  <a:lnTo>
                    <a:pt x="0" y="816"/>
                  </a:lnTo>
                  <a:lnTo>
                    <a:pt x="710" y="1010"/>
                  </a:lnTo>
                  <a:lnTo>
                    <a:pt x="1758" y="950"/>
                  </a:lnTo>
                  <a:lnTo>
                    <a:pt x="1974" y="681"/>
                  </a:lnTo>
                  <a:lnTo>
                    <a:pt x="1780" y="464"/>
                  </a:lnTo>
                  <a:lnTo>
                    <a:pt x="1413" y="120"/>
                  </a:lnTo>
                  <a:lnTo>
                    <a:pt x="606" y="8"/>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86" name="Picture 10"/>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 y="4203"/>
              <a:ext cx="2231" cy="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9" name="Rectangle 67"/>
          <p:cNvSpPr>
            <a:spLocks noChangeArrowheads="1"/>
          </p:cNvSpPr>
          <p:nvPr/>
        </p:nvSpPr>
        <p:spPr bwMode="auto">
          <a:xfrm>
            <a:off x="3393891" y="3049264"/>
            <a:ext cx="1297049" cy="198310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GB" sz="1400" b="1" i="1"/>
              <a:t>Networks</a:t>
            </a:r>
          </a:p>
        </p:txBody>
      </p:sp>
      <p:sp>
        <p:nvSpPr>
          <p:cNvPr id="90" name="AutoShape 68" descr="bbc radio widget icon"/>
          <p:cNvSpPr>
            <a:spLocks noChangeAspect="1" noChangeArrowheads="1"/>
          </p:cNvSpPr>
          <p:nvPr/>
        </p:nvSpPr>
        <p:spPr bwMode="auto">
          <a:xfrm>
            <a:off x="3541535" y="3462080"/>
            <a:ext cx="857290" cy="8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p>
        </p:txBody>
      </p:sp>
      <p:sp>
        <p:nvSpPr>
          <p:cNvPr id="91" name="AutoShape 69" descr="radio-mast"/>
          <p:cNvSpPr>
            <a:spLocks noChangeAspect="1" noChangeArrowheads="1"/>
          </p:cNvSpPr>
          <p:nvPr/>
        </p:nvSpPr>
        <p:spPr bwMode="auto">
          <a:xfrm>
            <a:off x="3430405" y="3082606"/>
            <a:ext cx="1238308" cy="123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p>
        </p:txBody>
      </p:sp>
      <p:pic>
        <p:nvPicPr>
          <p:cNvPr id="92" name="Picture 70"/>
          <p:cNvPicPr>
            <a:picLocks noChangeAspect="1" noChangeArrowheads="1"/>
          </p:cNvPicPr>
          <p:nvPr/>
        </p:nvPicPr>
        <p:blipFill>
          <a:blip r:embed="rId6">
            <a:clrChange>
              <a:clrFrom>
                <a:srgbClr val="FFFFFF"/>
              </a:clrFrom>
              <a:clrTo>
                <a:srgbClr val="FFFFFF">
                  <a:alpha val="0"/>
                </a:srgbClr>
              </a:clrTo>
            </a:clrChange>
            <a:lum bright="-40000" contrast="80000"/>
            <a:grayscl/>
            <a:extLst>
              <a:ext uri="{28A0092B-C50C-407E-A947-70E740481C1C}">
                <a14:useLocalDpi xmlns:a14="http://schemas.microsoft.com/office/drawing/2010/main" val="0"/>
              </a:ext>
            </a:extLst>
          </a:blip>
          <a:srcRect/>
          <a:stretch>
            <a:fillRect/>
          </a:stretch>
        </p:blipFill>
        <p:spPr bwMode="auto">
          <a:xfrm>
            <a:off x="3815950" y="3607133"/>
            <a:ext cx="589677" cy="83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Rectangle 76"/>
          <p:cNvSpPr>
            <a:spLocks noChangeArrowheads="1"/>
          </p:cNvSpPr>
          <p:nvPr/>
        </p:nvSpPr>
        <p:spPr bwMode="auto">
          <a:xfrm>
            <a:off x="6937597" y="1656145"/>
            <a:ext cx="1030337" cy="3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GB" sz="1200" b="1" dirty="0">
                <a:latin typeface="Calibri" panose="020F0502020204030204" pitchFamily="34" charset="0"/>
              </a:rPr>
              <a:t>IBM Industry</a:t>
            </a:r>
          </a:p>
          <a:p>
            <a:pPr algn="ctr" eaLnBrk="1" hangingPunct="1">
              <a:lnSpc>
                <a:spcPct val="80000"/>
              </a:lnSpc>
            </a:pPr>
            <a:r>
              <a:rPr lang="en-GB" sz="1200" b="1" dirty="0">
                <a:latin typeface="Calibri" panose="020F0502020204030204" pitchFamily="34" charset="0"/>
              </a:rPr>
              <a:t>Solutions</a:t>
            </a:r>
          </a:p>
        </p:txBody>
      </p:sp>
      <p:grpSp>
        <p:nvGrpSpPr>
          <p:cNvPr id="94" name="Group 1"/>
          <p:cNvGrpSpPr>
            <a:grpSpLocks/>
          </p:cNvGrpSpPr>
          <p:nvPr/>
        </p:nvGrpSpPr>
        <p:grpSpPr bwMode="auto">
          <a:xfrm>
            <a:off x="4747859" y="1586753"/>
            <a:ext cx="1451218" cy="1495853"/>
            <a:chOff x="-29598" y="1146175"/>
            <a:chExt cx="1526611" cy="1285875"/>
          </a:xfrm>
        </p:grpSpPr>
        <p:sp>
          <p:nvSpPr>
            <p:cNvPr id="105" name="Rectangle 77"/>
            <p:cNvSpPr>
              <a:spLocks noChangeArrowheads="1"/>
            </p:cNvSpPr>
            <p:nvPr/>
          </p:nvSpPr>
          <p:spPr bwMode="auto">
            <a:xfrm>
              <a:off x="119063" y="1146175"/>
              <a:ext cx="1377950" cy="1157288"/>
            </a:xfrm>
            <a:prstGeom prst="rect">
              <a:avLst/>
            </a:prstGeom>
            <a:gradFill rotWithShape="1">
              <a:gsLst>
                <a:gs pos="0">
                  <a:srgbClr val="6577FB"/>
                </a:gs>
                <a:gs pos="50000">
                  <a:srgbClr val="BBC3FD"/>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endParaRPr lang="en-US" sz="1000" b="1">
                <a:solidFill>
                  <a:schemeClr val="bg1"/>
                </a:solidFill>
                <a:latin typeface="Calibri" panose="020F0502020204030204" pitchFamily="34" charset="0"/>
              </a:endParaRPr>
            </a:p>
          </p:txBody>
        </p:sp>
        <p:sp>
          <p:nvSpPr>
            <p:cNvPr id="106" name="Rectangle 78"/>
            <p:cNvSpPr>
              <a:spLocks noChangeArrowheads="1"/>
            </p:cNvSpPr>
            <p:nvPr/>
          </p:nvSpPr>
          <p:spPr bwMode="auto">
            <a:xfrm>
              <a:off x="225425" y="1196975"/>
              <a:ext cx="1138238"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GB" sz="1200" b="1" dirty="0">
                  <a:latin typeface="Calibri" panose="020F0502020204030204" pitchFamily="34" charset="0"/>
                </a:rPr>
                <a:t>IBM SWG</a:t>
              </a:r>
            </a:p>
          </p:txBody>
        </p:sp>
        <p:pic>
          <p:nvPicPr>
            <p:cNvPr id="107" name="Picture 4" descr="x3650-M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8126" y="1875017"/>
              <a:ext cx="726021" cy="30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Rectangle 80"/>
            <p:cNvSpPr>
              <a:spLocks noChangeArrowheads="1"/>
            </p:cNvSpPr>
            <p:nvPr/>
          </p:nvSpPr>
          <p:spPr bwMode="auto">
            <a:xfrm>
              <a:off x="314325" y="1979613"/>
              <a:ext cx="914400" cy="355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GB" sz="1000" b="1"/>
                <a:t>MessageSight</a:t>
              </a:r>
            </a:p>
          </p:txBody>
        </p:sp>
        <p:pic>
          <p:nvPicPr>
            <p:cNvPr id="109" name="Picture 25" descr="Stream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132" y="1409847"/>
              <a:ext cx="40798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Rectangle 82"/>
            <p:cNvSpPr>
              <a:spLocks noChangeArrowheads="1"/>
            </p:cNvSpPr>
            <p:nvPr/>
          </p:nvSpPr>
          <p:spPr bwMode="auto">
            <a:xfrm>
              <a:off x="-29598" y="1466643"/>
              <a:ext cx="914400" cy="355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GB" sz="1000" b="1" dirty="0"/>
                <a:t>Streams</a:t>
              </a:r>
            </a:p>
          </p:txBody>
        </p:sp>
        <p:pic>
          <p:nvPicPr>
            <p:cNvPr id="111" name="Picture 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862" y="1508787"/>
              <a:ext cx="5207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 name="AutoShape 84"/>
            <p:cNvSpPr>
              <a:spLocks noChangeArrowheads="1"/>
            </p:cNvSpPr>
            <p:nvPr/>
          </p:nvSpPr>
          <p:spPr bwMode="auto">
            <a:xfrm flipV="1">
              <a:off x="649288" y="2266950"/>
              <a:ext cx="276225" cy="165100"/>
            </a:xfrm>
            <a:prstGeom prst="triangle">
              <a:avLst>
                <a:gd name="adj" fmla="val 50000"/>
              </a:avLst>
            </a:prstGeom>
            <a:gradFill rotWithShape="1">
              <a:gsLst>
                <a:gs pos="0">
                  <a:srgbClr val="6577FB"/>
                </a:gs>
                <a:gs pos="50000">
                  <a:srgbClr val="6172F1"/>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p>
          </p:txBody>
        </p:sp>
      </p:grpSp>
      <p:grpSp>
        <p:nvGrpSpPr>
          <p:cNvPr id="113" name="Group 1"/>
          <p:cNvGrpSpPr>
            <a:grpSpLocks/>
          </p:cNvGrpSpPr>
          <p:nvPr/>
        </p:nvGrpSpPr>
        <p:grpSpPr bwMode="auto">
          <a:xfrm>
            <a:off x="543087" y="2585641"/>
            <a:ext cx="1133313" cy="439407"/>
            <a:chOff x="119063" y="1146175"/>
            <a:chExt cx="1377950" cy="1285875"/>
          </a:xfrm>
        </p:grpSpPr>
        <p:sp>
          <p:nvSpPr>
            <p:cNvPr id="114" name="Rectangle 77"/>
            <p:cNvSpPr>
              <a:spLocks noChangeArrowheads="1"/>
            </p:cNvSpPr>
            <p:nvPr/>
          </p:nvSpPr>
          <p:spPr bwMode="auto">
            <a:xfrm>
              <a:off x="119063" y="1146175"/>
              <a:ext cx="1377950" cy="1157288"/>
            </a:xfrm>
            <a:prstGeom prst="rect">
              <a:avLst/>
            </a:prstGeom>
            <a:gradFill rotWithShape="1">
              <a:gsLst>
                <a:gs pos="0">
                  <a:srgbClr val="6577FB"/>
                </a:gs>
                <a:gs pos="50000">
                  <a:srgbClr val="BBC3FD"/>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endParaRPr lang="en-US" sz="1000" b="1">
                <a:solidFill>
                  <a:schemeClr val="bg1"/>
                </a:solidFill>
                <a:latin typeface="Calibri" panose="020F0502020204030204" pitchFamily="34" charset="0"/>
              </a:endParaRPr>
            </a:p>
          </p:txBody>
        </p:sp>
        <p:sp>
          <p:nvSpPr>
            <p:cNvPr id="115" name="AutoShape 84"/>
            <p:cNvSpPr>
              <a:spLocks noChangeArrowheads="1"/>
            </p:cNvSpPr>
            <p:nvPr/>
          </p:nvSpPr>
          <p:spPr bwMode="auto">
            <a:xfrm flipV="1">
              <a:off x="649288" y="2266950"/>
              <a:ext cx="276225" cy="165100"/>
            </a:xfrm>
            <a:prstGeom prst="triangle">
              <a:avLst>
                <a:gd name="adj" fmla="val 50000"/>
              </a:avLst>
            </a:prstGeom>
            <a:gradFill rotWithShape="1">
              <a:gsLst>
                <a:gs pos="0">
                  <a:srgbClr val="6577FB"/>
                </a:gs>
                <a:gs pos="50000">
                  <a:srgbClr val="6172F1"/>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p>
          </p:txBody>
        </p:sp>
      </p:grpSp>
      <p:sp>
        <p:nvSpPr>
          <p:cNvPr id="116" name="Rectangle 78"/>
          <p:cNvSpPr>
            <a:spLocks noChangeArrowheads="1"/>
          </p:cNvSpPr>
          <p:nvPr/>
        </p:nvSpPr>
        <p:spPr bwMode="auto">
          <a:xfrm>
            <a:off x="590921" y="2682671"/>
            <a:ext cx="1082025" cy="24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GB" sz="1200" b="1" dirty="0" smtClean="0">
                <a:latin typeface="Calibri" panose="020F0502020204030204" pitchFamily="34" charset="0"/>
              </a:rPr>
              <a:t>SDK</a:t>
            </a:r>
            <a:endParaRPr lang="en-GB" sz="1200" b="1" dirty="0">
              <a:latin typeface="Calibri" panose="020F0502020204030204" pitchFamily="34" charset="0"/>
            </a:endParaRPr>
          </a:p>
        </p:txBody>
      </p:sp>
      <p:grpSp>
        <p:nvGrpSpPr>
          <p:cNvPr id="117" name="Group 1"/>
          <p:cNvGrpSpPr>
            <a:grpSpLocks/>
          </p:cNvGrpSpPr>
          <p:nvPr/>
        </p:nvGrpSpPr>
        <p:grpSpPr bwMode="auto">
          <a:xfrm>
            <a:off x="2056666" y="2407927"/>
            <a:ext cx="1202654" cy="608370"/>
            <a:chOff x="119063" y="1146175"/>
            <a:chExt cx="1377950" cy="1285875"/>
          </a:xfrm>
        </p:grpSpPr>
        <p:sp>
          <p:nvSpPr>
            <p:cNvPr id="118" name="Rectangle 77"/>
            <p:cNvSpPr>
              <a:spLocks noChangeArrowheads="1"/>
            </p:cNvSpPr>
            <p:nvPr/>
          </p:nvSpPr>
          <p:spPr bwMode="auto">
            <a:xfrm>
              <a:off x="119063" y="1146175"/>
              <a:ext cx="1377950" cy="1157288"/>
            </a:xfrm>
            <a:prstGeom prst="rect">
              <a:avLst/>
            </a:prstGeom>
            <a:gradFill rotWithShape="1">
              <a:gsLst>
                <a:gs pos="0">
                  <a:srgbClr val="6577FB"/>
                </a:gs>
                <a:gs pos="50000">
                  <a:srgbClr val="BBC3FD"/>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endParaRPr lang="en-US" sz="1000" b="1">
                <a:solidFill>
                  <a:schemeClr val="bg1"/>
                </a:solidFill>
                <a:latin typeface="Calibri" panose="020F0502020204030204" pitchFamily="34" charset="0"/>
              </a:endParaRPr>
            </a:p>
          </p:txBody>
        </p:sp>
        <p:sp>
          <p:nvSpPr>
            <p:cNvPr id="119" name="AutoShape 84"/>
            <p:cNvSpPr>
              <a:spLocks noChangeArrowheads="1"/>
            </p:cNvSpPr>
            <p:nvPr/>
          </p:nvSpPr>
          <p:spPr bwMode="auto">
            <a:xfrm flipV="1">
              <a:off x="649288" y="2266950"/>
              <a:ext cx="276225" cy="165100"/>
            </a:xfrm>
            <a:prstGeom prst="triangle">
              <a:avLst>
                <a:gd name="adj" fmla="val 50000"/>
              </a:avLst>
            </a:prstGeom>
            <a:gradFill rotWithShape="1">
              <a:gsLst>
                <a:gs pos="0">
                  <a:srgbClr val="6577FB"/>
                </a:gs>
                <a:gs pos="50000">
                  <a:srgbClr val="6172F1"/>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p>
          </p:txBody>
        </p:sp>
      </p:grpSp>
      <p:sp>
        <p:nvSpPr>
          <p:cNvPr id="120" name="Rectangle 78"/>
          <p:cNvSpPr>
            <a:spLocks noChangeArrowheads="1"/>
          </p:cNvSpPr>
          <p:nvPr/>
        </p:nvSpPr>
        <p:spPr bwMode="auto">
          <a:xfrm>
            <a:off x="2104500" y="2673919"/>
            <a:ext cx="1082025" cy="24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GB" sz="1200" b="1" dirty="0" smtClean="0">
                <a:latin typeface="Calibri" panose="020F0502020204030204" pitchFamily="34" charset="0"/>
              </a:rPr>
              <a:t>SDK</a:t>
            </a:r>
            <a:endParaRPr lang="en-GB" sz="1200" b="1" dirty="0">
              <a:latin typeface="Calibri" panose="020F0502020204030204" pitchFamily="34" charset="0"/>
            </a:endParaRPr>
          </a:p>
        </p:txBody>
      </p:sp>
      <p:grpSp>
        <p:nvGrpSpPr>
          <p:cNvPr id="121" name="Group 1"/>
          <p:cNvGrpSpPr>
            <a:grpSpLocks/>
          </p:cNvGrpSpPr>
          <p:nvPr/>
        </p:nvGrpSpPr>
        <p:grpSpPr bwMode="auto">
          <a:xfrm>
            <a:off x="3490830" y="2576889"/>
            <a:ext cx="1133313" cy="439407"/>
            <a:chOff x="119063" y="1146175"/>
            <a:chExt cx="1377950" cy="1285875"/>
          </a:xfrm>
        </p:grpSpPr>
        <p:sp>
          <p:nvSpPr>
            <p:cNvPr id="122" name="Rectangle 77"/>
            <p:cNvSpPr>
              <a:spLocks noChangeArrowheads="1"/>
            </p:cNvSpPr>
            <p:nvPr/>
          </p:nvSpPr>
          <p:spPr bwMode="auto">
            <a:xfrm>
              <a:off x="119063" y="1146175"/>
              <a:ext cx="1377950" cy="1157288"/>
            </a:xfrm>
            <a:prstGeom prst="rect">
              <a:avLst/>
            </a:prstGeom>
            <a:gradFill rotWithShape="1">
              <a:gsLst>
                <a:gs pos="0">
                  <a:srgbClr val="6577FB"/>
                </a:gs>
                <a:gs pos="50000">
                  <a:srgbClr val="BBC3FD"/>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endParaRPr lang="en-US" sz="1000" b="1">
                <a:solidFill>
                  <a:schemeClr val="bg1"/>
                </a:solidFill>
                <a:latin typeface="Calibri" panose="020F0502020204030204" pitchFamily="34" charset="0"/>
              </a:endParaRPr>
            </a:p>
          </p:txBody>
        </p:sp>
        <p:sp>
          <p:nvSpPr>
            <p:cNvPr id="123" name="AutoShape 84"/>
            <p:cNvSpPr>
              <a:spLocks noChangeArrowheads="1"/>
            </p:cNvSpPr>
            <p:nvPr/>
          </p:nvSpPr>
          <p:spPr bwMode="auto">
            <a:xfrm flipV="1">
              <a:off x="649288" y="2266950"/>
              <a:ext cx="276225" cy="165100"/>
            </a:xfrm>
            <a:prstGeom prst="triangle">
              <a:avLst>
                <a:gd name="adj" fmla="val 50000"/>
              </a:avLst>
            </a:prstGeom>
            <a:gradFill rotWithShape="1">
              <a:gsLst>
                <a:gs pos="0">
                  <a:srgbClr val="6577FB"/>
                </a:gs>
                <a:gs pos="50000">
                  <a:srgbClr val="6172F1"/>
                </a:gs>
                <a:gs pos="100000">
                  <a:srgbClr val="6577FB"/>
                </a:gs>
              </a:gsLst>
              <a:lin ang="5400000" scaled="1"/>
            </a:gradFill>
            <a:ln>
              <a:noFill/>
            </a:ln>
            <a:effectLst/>
            <a:extLs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p>
          </p:txBody>
        </p:sp>
      </p:grpSp>
      <p:sp>
        <p:nvSpPr>
          <p:cNvPr id="124" name="Rectangle 78"/>
          <p:cNvSpPr>
            <a:spLocks noChangeArrowheads="1"/>
          </p:cNvSpPr>
          <p:nvPr/>
        </p:nvSpPr>
        <p:spPr bwMode="auto">
          <a:xfrm>
            <a:off x="3538664" y="2673919"/>
            <a:ext cx="1082025" cy="24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GB" sz="1200" b="1" dirty="0" smtClean="0">
                <a:latin typeface="Calibri" panose="020F0502020204030204" pitchFamily="34" charset="0"/>
              </a:rPr>
              <a:t>Partnerships</a:t>
            </a:r>
            <a:endParaRPr lang="en-GB" sz="1200" b="1" dirty="0">
              <a:latin typeface="Calibri" panose="020F0502020204030204" pitchFamily="34" charset="0"/>
            </a:endParaRPr>
          </a:p>
        </p:txBody>
      </p:sp>
      <p:pic>
        <p:nvPicPr>
          <p:cNvPr id="125" name="Picture 124"/>
          <p:cNvPicPr>
            <a:picLocks noChangeAspect="1"/>
          </p:cNvPicPr>
          <p:nvPr/>
        </p:nvPicPr>
        <p:blipFill>
          <a:blip r:embed="rId10"/>
          <a:stretch>
            <a:fillRect/>
          </a:stretch>
        </p:blipFill>
        <p:spPr>
          <a:xfrm>
            <a:off x="2327421" y="2507805"/>
            <a:ext cx="893814" cy="151862"/>
          </a:xfrm>
          <a:prstGeom prst="rect">
            <a:avLst/>
          </a:prstGeom>
        </p:spPr>
      </p:pic>
      <p:pic>
        <p:nvPicPr>
          <p:cNvPr id="126" name="Picture 125"/>
          <p:cNvPicPr>
            <a:picLocks noChangeAspect="1"/>
          </p:cNvPicPr>
          <p:nvPr/>
        </p:nvPicPr>
        <p:blipFill>
          <a:blip r:embed="rId10"/>
          <a:stretch>
            <a:fillRect/>
          </a:stretch>
        </p:blipFill>
        <p:spPr>
          <a:xfrm>
            <a:off x="5262765" y="1842678"/>
            <a:ext cx="893814" cy="151862"/>
          </a:xfrm>
          <a:prstGeom prst="rect">
            <a:avLst/>
          </a:prstGeom>
        </p:spPr>
      </p:pic>
      <p:sp>
        <p:nvSpPr>
          <p:cNvPr id="127" name="Rectangle 76"/>
          <p:cNvSpPr>
            <a:spLocks noChangeArrowheads="1"/>
          </p:cNvSpPr>
          <p:nvPr/>
        </p:nvSpPr>
        <p:spPr bwMode="auto">
          <a:xfrm>
            <a:off x="7398788" y="2035655"/>
            <a:ext cx="1030337"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GB" sz="1200" b="1" dirty="0" smtClean="0">
                <a:latin typeface="Calibri" panose="020F0502020204030204" pitchFamily="34" charset="0"/>
              </a:rPr>
              <a:t>Maximo</a:t>
            </a:r>
          </a:p>
          <a:p>
            <a:pPr algn="ctr" eaLnBrk="1" hangingPunct="1">
              <a:lnSpc>
                <a:spcPct val="80000"/>
              </a:lnSpc>
            </a:pPr>
            <a:r>
              <a:rPr lang="en-GB" sz="1200" b="1" dirty="0" err="1" smtClean="0">
                <a:latin typeface="Calibri" panose="020F0502020204030204" pitchFamily="34" charset="0"/>
              </a:rPr>
              <a:t>IoC</a:t>
            </a:r>
            <a:endParaRPr lang="en-GB" sz="1200" b="1" dirty="0">
              <a:latin typeface="Calibri" panose="020F0502020204030204" pitchFamily="34" charset="0"/>
            </a:endParaRPr>
          </a:p>
        </p:txBody>
      </p:sp>
      <p:pic>
        <p:nvPicPr>
          <p:cNvPr id="87" name="Picture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003800" y="4398963"/>
            <a:ext cx="1041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315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1300" y="1162050"/>
            <a:ext cx="5548313" cy="2330450"/>
          </a:xfrm>
          <a:prstGeom prst="roundRect">
            <a:avLst>
              <a:gd name="adj" fmla="val 2070"/>
            </a:avLst>
          </a:prstGeom>
          <a:gradFill flip="none" rotWithShape="1">
            <a:gsLst>
              <a:gs pos="0">
                <a:schemeClr val="bg1"/>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1" name="TextBox 4"/>
          <p:cNvSpPr txBox="1">
            <a:spLocks noChangeArrowheads="1"/>
          </p:cNvSpPr>
          <p:nvPr/>
        </p:nvSpPr>
        <p:spPr bwMode="auto">
          <a:xfrm>
            <a:off x="187325" y="174625"/>
            <a:ext cx="569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AU" altLang="en-US" sz="2400" b="1"/>
              <a:t>IBM Internet of Things Foundation</a:t>
            </a:r>
            <a:endParaRPr lang="en-US" altLang="en-US" sz="2400">
              <a:latin typeface="Arial" panose="020B0604020202020204" pitchFamily="34" charset="0"/>
              <a:cs typeface="Arial" panose="020B0604020202020204" pitchFamily="34" charset="0"/>
            </a:endParaRPr>
          </a:p>
        </p:txBody>
      </p:sp>
      <p:sp>
        <p:nvSpPr>
          <p:cNvPr id="5" name="TextBox 4"/>
          <p:cNvSpPr txBox="1"/>
          <p:nvPr/>
        </p:nvSpPr>
        <p:spPr>
          <a:xfrm>
            <a:off x="187325" y="671513"/>
            <a:ext cx="4772025" cy="369887"/>
          </a:xfrm>
          <a:prstGeom prst="rect">
            <a:avLst/>
          </a:prstGeom>
          <a:noFill/>
        </p:spPr>
        <p:txBody>
          <a:bodyPr wrap="none">
            <a:spAutoFit/>
          </a:bodyPr>
          <a:lstStyle/>
          <a:p>
            <a:pPr eaLnBrk="1" fontAlgn="auto" hangingPunct="1">
              <a:spcBef>
                <a:spcPts val="0"/>
              </a:spcBef>
              <a:spcAft>
                <a:spcPts val="0"/>
              </a:spcAft>
              <a:defRPr/>
            </a:pPr>
            <a:r>
              <a:rPr lang="en-AU" i="1" dirty="0"/>
              <a:t>Start Internet of Things projects fast with low risk</a:t>
            </a:r>
            <a:endParaRPr lang="en-US" i="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Rectangle 5"/>
          <p:cNvSpPr/>
          <p:nvPr/>
        </p:nvSpPr>
        <p:spPr>
          <a:xfrm>
            <a:off x="307975" y="1177925"/>
            <a:ext cx="5399088" cy="2416175"/>
          </a:xfrm>
          <a:prstGeom prst="rect">
            <a:avLst/>
          </a:prstGeom>
        </p:spPr>
        <p:txBody>
          <a:bodyPr>
            <a:spAutoFit/>
          </a:bodyPr>
          <a:lstStyle/>
          <a:p>
            <a:pPr>
              <a:spcBef>
                <a:spcPts val="1200"/>
              </a:spcBef>
              <a:defRPr/>
            </a:pPr>
            <a:r>
              <a:rPr lang="en-US" sz="1400" dirty="0">
                <a:solidFill>
                  <a:srgbClr val="00B0F0"/>
                </a:solidFill>
                <a:latin typeface="Arial" panose="020B0604020202020204" pitchFamily="34" charset="0"/>
                <a:ea typeface="MS PGothic" pitchFamily="34" charset="-128"/>
                <a:cs typeface="Arial" panose="020B0604020202020204" pitchFamily="34" charset="0"/>
              </a:rPr>
              <a:t>For </a:t>
            </a:r>
            <a:r>
              <a:rPr lang="en-US" sz="1400" b="1" dirty="0">
                <a:solidFill>
                  <a:srgbClr val="00B0F0"/>
                </a:solidFill>
                <a:latin typeface="Arial" panose="020B0604020202020204" pitchFamily="34" charset="0"/>
                <a:ea typeface="MS PGothic" pitchFamily="34" charset="-128"/>
                <a:cs typeface="Arial" panose="020B0604020202020204" pitchFamily="34" charset="0"/>
              </a:rPr>
              <a:t>C-Suite Executives </a:t>
            </a:r>
            <a:r>
              <a:rPr lang="en-US" sz="1400" dirty="0">
                <a:solidFill>
                  <a:srgbClr val="00B0F0"/>
                </a:solidFill>
                <a:latin typeface="Arial" panose="020B0604020202020204" pitchFamily="34" charset="0"/>
                <a:ea typeface="MS PGothic" pitchFamily="34" charset="-128"/>
                <a:cs typeface="Arial" panose="020B0604020202020204" pitchFamily="34" charset="0"/>
              </a:rPr>
              <a:t>&amp; </a:t>
            </a:r>
            <a:r>
              <a:rPr lang="en-US" sz="1400" b="1" dirty="0">
                <a:solidFill>
                  <a:srgbClr val="00B0F0"/>
                </a:solidFill>
                <a:latin typeface="Arial" panose="020B0604020202020204" pitchFamily="34" charset="0"/>
                <a:ea typeface="MS PGothic" pitchFamily="34" charset="-128"/>
                <a:cs typeface="Arial" panose="020B0604020202020204" pitchFamily="34" charset="0"/>
              </a:rPr>
              <a:t>LOB</a:t>
            </a:r>
            <a:r>
              <a:rPr lang="en-US" sz="1400" dirty="0">
                <a:solidFill>
                  <a:srgbClr val="00B0F0"/>
                </a:solidFill>
                <a:latin typeface="Arial" panose="020B0604020202020204" pitchFamily="34" charset="0"/>
                <a:ea typeface="MS PGothic" pitchFamily="34" charset="-128"/>
                <a:cs typeface="Arial" panose="020B0604020202020204" pitchFamily="34" charset="0"/>
              </a:rPr>
              <a:t> looking to:</a:t>
            </a:r>
          </a:p>
          <a:p>
            <a:pPr marL="168275" indent="-168275">
              <a:spcBef>
                <a:spcPts val="600"/>
              </a:spcBef>
              <a:buClr>
                <a:srgbClr val="00B0F0"/>
              </a:buClr>
              <a:buFont typeface="Wingdings" panose="05000000000000000000" pitchFamily="2" charset="2"/>
              <a:buChar char="§"/>
              <a:defRPr/>
            </a:pPr>
            <a:r>
              <a:rPr lang="en-US" sz="1200" b="1" dirty="0">
                <a:solidFill>
                  <a:srgbClr val="00B050"/>
                </a:solidFill>
                <a:latin typeface="Arial" panose="020B0604020202020204" pitchFamily="34" charset="0"/>
                <a:ea typeface="MS PGothic" pitchFamily="34" charset="-128"/>
                <a:cs typeface="Arial" panose="020B0604020202020204" pitchFamily="34" charset="0"/>
              </a:rPr>
              <a:t>Extend</a:t>
            </a:r>
            <a:r>
              <a:rPr lang="en-US" sz="1200" dirty="0">
                <a:latin typeface="Arial" panose="020B0604020202020204" pitchFamily="34" charset="0"/>
                <a:ea typeface="MS PGothic" pitchFamily="34" charset="-128"/>
                <a:cs typeface="Arial" panose="020B0604020202020204" pitchFamily="34" charset="0"/>
              </a:rPr>
              <a:t> the value of their assets or services by accessing the data available to their devices</a:t>
            </a:r>
          </a:p>
          <a:p>
            <a:pPr marL="168275" indent="-168275">
              <a:spcBef>
                <a:spcPts val="600"/>
              </a:spcBef>
              <a:buClr>
                <a:srgbClr val="00B0F0"/>
              </a:buClr>
              <a:buFont typeface="Wingdings" panose="05000000000000000000" pitchFamily="2" charset="2"/>
              <a:buChar char="§"/>
              <a:defRPr/>
            </a:pPr>
            <a:r>
              <a:rPr lang="en-US" sz="1200" dirty="0">
                <a:latin typeface="Arial" panose="020B0604020202020204" pitchFamily="34" charset="0"/>
                <a:ea typeface="MS PGothic" pitchFamily="34" charset="-128"/>
                <a:cs typeface="Arial" panose="020B0604020202020204" pitchFamily="34" charset="0"/>
              </a:rPr>
              <a:t>Deliver new business models which </a:t>
            </a:r>
            <a:r>
              <a:rPr lang="en-US" sz="1200" b="1" dirty="0">
                <a:solidFill>
                  <a:schemeClr val="accent4">
                    <a:lumMod val="75000"/>
                  </a:schemeClr>
                </a:solidFill>
                <a:latin typeface="Arial" panose="020B0604020202020204" pitchFamily="34" charset="0"/>
                <a:ea typeface="MS PGothic" pitchFamily="34" charset="-128"/>
                <a:cs typeface="Arial" panose="020B0604020202020204" pitchFamily="34" charset="0"/>
              </a:rPr>
              <a:t>monetize</a:t>
            </a:r>
            <a:r>
              <a:rPr lang="en-US" sz="1200" dirty="0">
                <a:solidFill>
                  <a:schemeClr val="accent4">
                    <a:lumMod val="75000"/>
                  </a:schemeClr>
                </a:solidFill>
                <a:latin typeface="Arial" panose="020B0604020202020204" pitchFamily="34" charset="0"/>
                <a:ea typeface="MS PGothic" pitchFamily="34" charset="-128"/>
                <a:cs typeface="Arial" panose="020B0604020202020204" pitchFamily="34" charset="0"/>
              </a:rPr>
              <a:t> </a:t>
            </a:r>
            <a:r>
              <a:rPr lang="en-US" sz="1200" dirty="0">
                <a:latin typeface="Arial" panose="020B0604020202020204" pitchFamily="34" charset="0"/>
                <a:ea typeface="MS PGothic" pitchFamily="34" charset="-128"/>
                <a:cs typeface="Arial" panose="020B0604020202020204" pitchFamily="34" charset="0"/>
              </a:rPr>
              <a:t>their assets in disruptive new ways such as pay-per use enabled through tracking</a:t>
            </a:r>
          </a:p>
          <a:p>
            <a:pPr marL="168275" indent="-168275">
              <a:spcBef>
                <a:spcPts val="600"/>
              </a:spcBef>
              <a:buClr>
                <a:srgbClr val="00B0F0"/>
              </a:buClr>
              <a:buFont typeface="Wingdings" panose="05000000000000000000" pitchFamily="2" charset="2"/>
              <a:buChar char="§"/>
              <a:defRPr/>
            </a:pPr>
            <a:r>
              <a:rPr lang="en-GB" altLang="en-US" sz="1200" b="1" dirty="0">
                <a:solidFill>
                  <a:srgbClr val="C00000"/>
                </a:solidFill>
                <a:latin typeface="Arial" panose="020B0604020202020204" pitchFamily="34" charset="0"/>
                <a:ea typeface="ＭＳ Ｐゴシック" panose="020B0600070205080204" pitchFamily="34" charset="-128"/>
                <a:cs typeface="Arial" panose="020B0604020202020204" pitchFamily="34" charset="0"/>
              </a:rPr>
              <a:t>Optimize</a:t>
            </a:r>
            <a:r>
              <a:rPr lang="en-GB" altLang="en-US" sz="1200" b="1" dirty="0">
                <a:solidFill>
                  <a:srgbClr val="00B050"/>
                </a:solidFill>
                <a:latin typeface="Arial" panose="020B0604020202020204" pitchFamily="34" charset="0"/>
                <a:ea typeface="ＭＳ Ｐゴシック" panose="020B0600070205080204" pitchFamily="34" charset="-128"/>
                <a:cs typeface="Arial" panose="020B0604020202020204" pitchFamily="34" charset="0"/>
              </a:rPr>
              <a:t> </a:t>
            </a:r>
            <a:r>
              <a:rPr lang="en-GB" altLang="en-US" sz="1200" dirty="0">
                <a:solidFill>
                  <a:srgbClr val="333333"/>
                </a:solidFill>
                <a:latin typeface="Arial" panose="020B0604020202020204" pitchFamily="34" charset="0"/>
                <a:ea typeface="ＭＳ Ｐゴシック" panose="020B0600070205080204" pitchFamily="34" charset="-128"/>
                <a:cs typeface="Arial" panose="020B0604020202020204" pitchFamily="34" charset="0"/>
              </a:rPr>
              <a:t>by understanding behaviour and anticipating most efficient actions</a:t>
            </a:r>
          </a:p>
          <a:p>
            <a:pPr marL="168275" indent="-168275">
              <a:spcBef>
                <a:spcPts val="600"/>
              </a:spcBef>
              <a:buClr>
                <a:srgbClr val="00B0F0"/>
              </a:buClr>
              <a:buFont typeface="Wingdings" panose="05000000000000000000" pitchFamily="2" charset="2"/>
              <a:buChar char="§"/>
              <a:defRPr/>
            </a:pPr>
            <a:r>
              <a:rPr lang="en-AU" altLang="en-US" sz="1200" dirty="0">
                <a:solidFill>
                  <a:srgbClr val="333333"/>
                </a:solidFill>
                <a:latin typeface="Arial" panose="020B0604020202020204" pitchFamily="34" charset="0"/>
                <a:ea typeface="ＭＳ Ｐゴシック" panose="020B0600070205080204" pitchFamily="34" charset="-128"/>
                <a:cs typeface="Arial" panose="020B0604020202020204" pitchFamily="34" charset="0"/>
              </a:rPr>
              <a:t>Remotely affect behaviour through the </a:t>
            </a:r>
            <a:r>
              <a:rPr lang="en-AU" altLang="en-US" sz="1200" b="1"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control</a:t>
            </a:r>
            <a:r>
              <a:rPr lang="en-AU" altLang="en-US" sz="1200"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 </a:t>
            </a:r>
            <a:r>
              <a:rPr lang="en-AU" altLang="en-US" sz="1200" dirty="0">
                <a:solidFill>
                  <a:srgbClr val="333333"/>
                </a:solidFill>
                <a:latin typeface="Arial" panose="020B0604020202020204" pitchFamily="34" charset="0"/>
                <a:ea typeface="ＭＳ Ｐゴシック" panose="020B0600070205080204" pitchFamily="34" charset="-128"/>
                <a:cs typeface="Arial" panose="020B0604020202020204" pitchFamily="34" charset="0"/>
              </a:rPr>
              <a:t>of things</a:t>
            </a:r>
          </a:p>
          <a:p>
            <a:pPr>
              <a:spcBef>
                <a:spcPts val="600"/>
              </a:spcBef>
              <a:buClr>
                <a:srgbClr val="00B0F0"/>
              </a:buClr>
              <a:defRPr/>
            </a:pPr>
            <a:r>
              <a:rPr lang="en-US" altLang="en-US" sz="1400" b="1"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Why IBM? </a:t>
            </a:r>
            <a:r>
              <a:rPr lang="en-US" altLang="en-US" sz="1400"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Implement on a platform </a:t>
            </a:r>
            <a:r>
              <a:rPr lang="en-US" altLang="en-US" sz="1400" b="1"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agnostic to device vendor</a:t>
            </a:r>
            <a:r>
              <a:rPr lang="en-US" altLang="en-US" sz="1400"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z="1400" b="1"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scalable</a:t>
            </a:r>
            <a:r>
              <a:rPr lang="en-US" altLang="en-US" sz="1400"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 and </a:t>
            </a:r>
            <a:r>
              <a:rPr lang="en-US" altLang="en-US" sz="1400" b="1"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secure</a:t>
            </a:r>
            <a:r>
              <a:rPr lang="en-US" altLang="en-US" sz="1400"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 with </a:t>
            </a:r>
            <a:r>
              <a:rPr lang="en-US" altLang="en-US" sz="1400" b="1"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no claim over data </a:t>
            </a:r>
            <a:r>
              <a:rPr lang="en-US" altLang="en-US" sz="1400" dirty="0">
                <a:solidFill>
                  <a:schemeClr val="accent1">
                    <a:lumMod val="75000"/>
                  </a:schemeClr>
                </a:solidFill>
                <a:latin typeface="Arial" panose="020B0604020202020204" pitchFamily="34" charset="0"/>
                <a:ea typeface="ＭＳ Ｐゴシック" panose="020B0600070205080204" pitchFamily="34" charset="-128"/>
                <a:cs typeface="Arial" panose="020B0604020202020204" pitchFamily="34" charset="0"/>
              </a:rPr>
              <a:t>ownership</a:t>
            </a:r>
            <a:endParaRPr lang="en-US" sz="1200" dirty="0">
              <a:latin typeface="Arial" panose="020B0604020202020204" pitchFamily="34" charset="0"/>
              <a:ea typeface="MS PGothic" pitchFamily="34" charset="-128"/>
              <a:cs typeface="Arial" panose="020B0604020202020204" pitchFamily="34" charset="0"/>
            </a:endParaRPr>
          </a:p>
        </p:txBody>
      </p:sp>
      <p:sp>
        <p:nvSpPr>
          <p:cNvPr id="2054" name="Rectangle 25"/>
          <p:cNvSpPr>
            <a:spLocks noChangeArrowheads="1"/>
          </p:cNvSpPr>
          <p:nvPr/>
        </p:nvSpPr>
        <p:spPr bwMode="auto">
          <a:xfrm>
            <a:off x="307975" y="4910138"/>
            <a:ext cx="423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1400">
                <a:latin typeface="Arial" panose="020B0604020202020204" pitchFamily="34" charset="0"/>
                <a:cs typeface="Arial" panose="020B0604020202020204" pitchFamily="34" charset="0"/>
              </a:rPr>
              <a:t>A Software as a Service offering available in:</a:t>
            </a:r>
            <a:endParaRPr lang="en-US" altLang="en-US" sz="1400">
              <a:solidFill>
                <a:srgbClr val="000000"/>
              </a:solidFill>
              <a:latin typeface="Arial" panose="020B0604020202020204" pitchFamily="34" charset="0"/>
              <a:ea typeface="MS PGothic" panose="020B0600070205080204" pitchFamily="34" charset="-128"/>
              <a:cs typeface="Arial" panose="020B0604020202020204" pitchFamily="34" charset="0"/>
            </a:endParaRPr>
          </a:p>
        </p:txBody>
      </p:sp>
      <p:grpSp>
        <p:nvGrpSpPr>
          <p:cNvPr id="2055" name="Group 5"/>
          <p:cNvGrpSpPr>
            <a:grpSpLocks/>
          </p:cNvGrpSpPr>
          <p:nvPr/>
        </p:nvGrpSpPr>
        <p:grpSpPr bwMode="auto">
          <a:xfrm>
            <a:off x="4972050" y="5453063"/>
            <a:ext cx="3811588" cy="931862"/>
            <a:chOff x="1380" y="2726"/>
            <a:chExt cx="2928" cy="716"/>
          </a:xfrm>
        </p:grpSpPr>
        <p:grpSp>
          <p:nvGrpSpPr>
            <p:cNvPr id="2096" name="Group 6"/>
            <p:cNvGrpSpPr>
              <a:grpSpLocks/>
            </p:cNvGrpSpPr>
            <p:nvPr/>
          </p:nvGrpSpPr>
          <p:grpSpPr bwMode="auto">
            <a:xfrm>
              <a:off x="1380" y="2735"/>
              <a:ext cx="1471" cy="707"/>
              <a:chOff x="1380" y="2735"/>
              <a:chExt cx="1471" cy="707"/>
            </a:xfrm>
          </p:grpSpPr>
          <p:sp>
            <p:nvSpPr>
              <p:cNvPr id="2104" name="Freeform 7"/>
              <p:cNvSpPr>
                <a:spLocks/>
              </p:cNvSpPr>
              <p:nvPr/>
            </p:nvSpPr>
            <p:spPr bwMode="auto">
              <a:xfrm>
                <a:off x="1380" y="2735"/>
                <a:ext cx="1200" cy="543"/>
              </a:xfrm>
              <a:custGeom>
                <a:avLst/>
                <a:gdLst>
                  <a:gd name="T0" fmla="*/ 0 w 1134"/>
                  <a:gd name="T1" fmla="*/ 543 h 543"/>
                  <a:gd name="T2" fmla="*/ 25 w 1134"/>
                  <a:gd name="T3" fmla="*/ 468 h 543"/>
                  <a:gd name="T4" fmla="*/ 147 w 1134"/>
                  <a:gd name="T5" fmla="*/ 421 h 543"/>
                  <a:gd name="T6" fmla="*/ 670 w 1134"/>
                  <a:gd name="T7" fmla="*/ 416 h 543"/>
                  <a:gd name="T8" fmla="*/ 1554 w 1134"/>
                  <a:gd name="T9" fmla="*/ 421 h 543"/>
                  <a:gd name="T10" fmla="*/ 1957 w 1134"/>
                  <a:gd name="T11" fmla="*/ 407 h 543"/>
                  <a:gd name="T12" fmla="*/ 2077 w 1134"/>
                  <a:gd name="T13" fmla="*/ 300 h 543"/>
                  <a:gd name="T14" fmla="*/ 211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05" name="Freeform 8"/>
              <p:cNvSpPr>
                <a:spLocks/>
              </p:cNvSpPr>
              <p:nvPr/>
            </p:nvSpPr>
            <p:spPr bwMode="auto">
              <a:xfrm>
                <a:off x="1568" y="2801"/>
                <a:ext cx="1058" cy="520"/>
              </a:xfrm>
              <a:custGeom>
                <a:avLst/>
                <a:gdLst>
                  <a:gd name="T0" fmla="*/ 0 w 1134"/>
                  <a:gd name="T1" fmla="*/ 337 h 543"/>
                  <a:gd name="T2" fmla="*/ 7 w 1134"/>
                  <a:gd name="T3" fmla="*/ 291 h 543"/>
                  <a:gd name="T4" fmla="*/ 37 w 1134"/>
                  <a:gd name="T5" fmla="*/ 261 h 543"/>
                  <a:gd name="T6" fmla="*/ 167 w 1134"/>
                  <a:gd name="T7" fmla="*/ 259 h 543"/>
                  <a:gd name="T8" fmla="*/ 390 w 1134"/>
                  <a:gd name="T9" fmla="*/ 261 h 543"/>
                  <a:gd name="T10" fmla="*/ 491 w 1134"/>
                  <a:gd name="T11" fmla="*/ 253 h 543"/>
                  <a:gd name="T12" fmla="*/ 519 w 1134"/>
                  <a:gd name="T13" fmla="*/ 186 h 543"/>
                  <a:gd name="T14" fmla="*/ 527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06" name="Freeform 9"/>
              <p:cNvSpPr>
                <a:spLocks/>
              </p:cNvSpPr>
              <p:nvPr/>
            </p:nvSpPr>
            <p:spPr bwMode="auto">
              <a:xfrm>
                <a:off x="1797" y="2847"/>
                <a:ext cx="868" cy="515"/>
              </a:xfrm>
              <a:custGeom>
                <a:avLst/>
                <a:gdLst>
                  <a:gd name="T0" fmla="*/ 0 w 1134"/>
                  <a:gd name="T1" fmla="*/ 304 h 543"/>
                  <a:gd name="T2" fmla="*/ 2 w 1134"/>
                  <a:gd name="T3" fmla="*/ 260 h 543"/>
                  <a:gd name="T4" fmla="*/ 4 w 1134"/>
                  <a:gd name="T5" fmla="*/ 234 h 543"/>
                  <a:gd name="T6" fmla="*/ 19 w 1134"/>
                  <a:gd name="T7" fmla="*/ 233 h 543"/>
                  <a:gd name="T8" fmla="*/ 44 w 1134"/>
                  <a:gd name="T9" fmla="*/ 234 h 543"/>
                  <a:gd name="T10" fmla="*/ 56 w 1134"/>
                  <a:gd name="T11" fmla="*/ 228 h 543"/>
                  <a:gd name="T12" fmla="*/ 59 w 1134"/>
                  <a:gd name="T13" fmla="*/ 167 h 543"/>
                  <a:gd name="T14" fmla="*/ 60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07" name="Freeform 10"/>
              <p:cNvSpPr>
                <a:spLocks/>
              </p:cNvSpPr>
              <p:nvPr/>
            </p:nvSpPr>
            <p:spPr bwMode="auto">
              <a:xfrm>
                <a:off x="2008" y="2856"/>
                <a:ext cx="704" cy="567"/>
              </a:xfrm>
              <a:custGeom>
                <a:avLst/>
                <a:gdLst>
                  <a:gd name="T0" fmla="*/ 0 w 1134"/>
                  <a:gd name="T1" fmla="*/ 873 h 543"/>
                  <a:gd name="T2" fmla="*/ 1 w 1134"/>
                  <a:gd name="T3" fmla="*/ 756 h 543"/>
                  <a:gd name="T4" fmla="*/ 1 w 1134"/>
                  <a:gd name="T5" fmla="*/ 676 h 543"/>
                  <a:gd name="T6" fmla="*/ 1 w 1134"/>
                  <a:gd name="T7" fmla="*/ 669 h 543"/>
                  <a:gd name="T8" fmla="*/ 4 w 1134"/>
                  <a:gd name="T9" fmla="*/ 676 h 543"/>
                  <a:gd name="T10" fmla="*/ 6 w 1134"/>
                  <a:gd name="T11" fmla="*/ 655 h 543"/>
                  <a:gd name="T12" fmla="*/ 6 w 1134"/>
                  <a:gd name="T13" fmla="*/ 482 h 543"/>
                  <a:gd name="T14" fmla="*/ 6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08" name="Freeform 11"/>
              <p:cNvSpPr>
                <a:spLocks/>
              </p:cNvSpPr>
              <p:nvPr/>
            </p:nvSpPr>
            <p:spPr bwMode="auto">
              <a:xfrm>
                <a:off x="2271" y="2879"/>
                <a:ext cx="489" cy="563"/>
              </a:xfrm>
              <a:custGeom>
                <a:avLst/>
                <a:gdLst>
                  <a:gd name="T0" fmla="*/ 0 w 489"/>
                  <a:gd name="T1" fmla="*/ 563 h 563"/>
                  <a:gd name="T2" fmla="*/ 5 w 489"/>
                  <a:gd name="T3" fmla="*/ 509 h 563"/>
                  <a:gd name="T4" fmla="*/ 33 w 489"/>
                  <a:gd name="T5" fmla="*/ 458 h 563"/>
                  <a:gd name="T6" fmla="*/ 155 w 489"/>
                  <a:gd name="T7" fmla="*/ 453 h 563"/>
                  <a:gd name="T8" fmla="*/ 360 w 489"/>
                  <a:gd name="T9" fmla="*/ 458 h 563"/>
                  <a:gd name="T10" fmla="*/ 453 w 489"/>
                  <a:gd name="T11" fmla="*/ 443 h 563"/>
                  <a:gd name="T12" fmla="*/ 481 w 489"/>
                  <a:gd name="T13" fmla="*/ 327 h 563"/>
                  <a:gd name="T14" fmla="*/ 489 w 489"/>
                  <a:gd name="T15" fmla="*/ 0 h 563"/>
                  <a:gd name="T16" fmla="*/ 0 60000 65536"/>
                  <a:gd name="T17" fmla="*/ 0 60000 65536"/>
                  <a:gd name="T18" fmla="*/ 0 60000 65536"/>
                  <a:gd name="T19" fmla="*/ 0 60000 65536"/>
                  <a:gd name="T20" fmla="*/ 0 60000 65536"/>
                  <a:gd name="T21" fmla="*/ 0 60000 65536"/>
                  <a:gd name="T22" fmla="*/ 0 60000 65536"/>
                  <a:gd name="T23" fmla="*/ 0 60000 65536"/>
                  <a:gd name="T24" fmla="*/ 0 w 489"/>
                  <a:gd name="T25" fmla="*/ 0 h 563"/>
                  <a:gd name="T26" fmla="*/ 489 w 489"/>
                  <a:gd name="T27" fmla="*/ 563 h 5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9" h="563">
                    <a:moveTo>
                      <a:pt x="0" y="563"/>
                    </a:moveTo>
                    <a:cubicBezTo>
                      <a:pt x="1" y="554"/>
                      <a:pt x="0" y="526"/>
                      <a:pt x="5" y="509"/>
                    </a:cubicBezTo>
                    <a:cubicBezTo>
                      <a:pt x="10" y="492"/>
                      <a:pt x="8" y="468"/>
                      <a:pt x="33" y="458"/>
                    </a:cubicBezTo>
                    <a:cubicBezTo>
                      <a:pt x="58" y="448"/>
                      <a:pt x="100" y="453"/>
                      <a:pt x="155" y="453"/>
                    </a:cubicBezTo>
                    <a:cubicBezTo>
                      <a:pt x="209" y="453"/>
                      <a:pt x="310" y="459"/>
                      <a:pt x="360" y="458"/>
                    </a:cubicBezTo>
                    <a:cubicBezTo>
                      <a:pt x="409" y="457"/>
                      <a:pt x="432" y="465"/>
                      <a:pt x="453" y="443"/>
                    </a:cubicBezTo>
                    <a:cubicBezTo>
                      <a:pt x="473" y="421"/>
                      <a:pt x="475" y="401"/>
                      <a:pt x="481" y="327"/>
                    </a:cubicBezTo>
                    <a:cubicBezTo>
                      <a:pt x="487" y="253"/>
                      <a:pt x="487" y="67"/>
                      <a:pt x="489"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09" name="Freeform 12"/>
              <p:cNvSpPr>
                <a:spLocks/>
              </p:cNvSpPr>
              <p:nvPr/>
            </p:nvSpPr>
            <p:spPr bwMode="auto">
              <a:xfrm>
                <a:off x="2582" y="2881"/>
                <a:ext cx="220" cy="561"/>
              </a:xfrm>
              <a:custGeom>
                <a:avLst/>
                <a:gdLst>
                  <a:gd name="T0" fmla="*/ 3 w 220"/>
                  <a:gd name="T1" fmla="*/ 561 h 561"/>
                  <a:gd name="T2" fmla="*/ 8 w 220"/>
                  <a:gd name="T3" fmla="*/ 519 h 561"/>
                  <a:gd name="T4" fmla="*/ 50 w 220"/>
                  <a:gd name="T5" fmla="*/ 509 h 561"/>
                  <a:gd name="T6" fmla="*/ 160 w 220"/>
                  <a:gd name="T7" fmla="*/ 502 h 561"/>
                  <a:gd name="T8" fmla="*/ 195 w 220"/>
                  <a:gd name="T9" fmla="*/ 458 h 561"/>
                  <a:gd name="T10" fmla="*/ 216 w 220"/>
                  <a:gd name="T11" fmla="*/ 358 h 561"/>
                  <a:gd name="T12" fmla="*/ 220 w 220"/>
                  <a:gd name="T13" fmla="*/ 0 h 561"/>
                  <a:gd name="T14" fmla="*/ 0 60000 65536"/>
                  <a:gd name="T15" fmla="*/ 0 60000 65536"/>
                  <a:gd name="T16" fmla="*/ 0 60000 65536"/>
                  <a:gd name="T17" fmla="*/ 0 60000 65536"/>
                  <a:gd name="T18" fmla="*/ 0 60000 65536"/>
                  <a:gd name="T19" fmla="*/ 0 60000 65536"/>
                  <a:gd name="T20" fmla="*/ 0 60000 65536"/>
                  <a:gd name="T21" fmla="*/ 0 w 220"/>
                  <a:gd name="T22" fmla="*/ 0 h 561"/>
                  <a:gd name="T23" fmla="*/ 220 w 220"/>
                  <a:gd name="T24" fmla="*/ 561 h 5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 h="561">
                    <a:moveTo>
                      <a:pt x="3" y="561"/>
                    </a:moveTo>
                    <a:cubicBezTo>
                      <a:pt x="4" y="554"/>
                      <a:pt x="0" y="528"/>
                      <a:pt x="8" y="519"/>
                    </a:cubicBezTo>
                    <a:cubicBezTo>
                      <a:pt x="16" y="510"/>
                      <a:pt x="25" y="512"/>
                      <a:pt x="50" y="509"/>
                    </a:cubicBezTo>
                    <a:cubicBezTo>
                      <a:pt x="75" y="506"/>
                      <a:pt x="136" y="510"/>
                      <a:pt x="160" y="502"/>
                    </a:cubicBezTo>
                    <a:cubicBezTo>
                      <a:pt x="184" y="494"/>
                      <a:pt x="186" y="482"/>
                      <a:pt x="195" y="458"/>
                    </a:cubicBezTo>
                    <a:cubicBezTo>
                      <a:pt x="204" y="434"/>
                      <a:pt x="212" y="434"/>
                      <a:pt x="216" y="358"/>
                    </a:cubicBezTo>
                    <a:cubicBezTo>
                      <a:pt x="220" y="282"/>
                      <a:pt x="219" y="74"/>
                      <a:pt x="220" y="0"/>
                    </a:cubicBezTo>
                  </a:path>
                </a:pathLst>
              </a:custGeom>
              <a:noFill/>
              <a:ln w="28575" cap="flat" cmpd="sng">
                <a:solidFill>
                  <a:srgbClr val="43C9FF"/>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10" name="Line 13"/>
              <p:cNvSpPr>
                <a:spLocks noChangeShapeType="1"/>
              </p:cNvSpPr>
              <p:nvPr/>
            </p:nvSpPr>
            <p:spPr bwMode="auto">
              <a:xfrm>
                <a:off x="2851" y="2885"/>
                <a:ext cx="0" cy="529"/>
              </a:xfrm>
              <a:prstGeom prst="line">
                <a:avLst/>
              </a:prstGeom>
              <a:noFill/>
              <a:ln w="28575">
                <a:solidFill>
                  <a:srgbClr val="43C9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097" name="Group 14"/>
            <p:cNvGrpSpPr>
              <a:grpSpLocks/>
            </p:cNvGrpSpPr>
            <p:nvPr/>
          </p:nvGrpSpPr>
          <p:grpSpPr bwMode="auto">
            <a:xfrm flipH="1">
              <a:off x="2886" y="2726"/>
              <a:ext cx="1422" cy="707"/>
              <a:chOff x="-540" y="3133"/>
              <a:chExt cx="1422" cy="707"/>
            </a:xfrm>
          </p:grpSpPr>
          <p:sp>
            <p:nvSpPr>
              <p:cNvPr id="2098" name="Freeform 15"/>
              <p:cNvSpPr>
                <a:spLocks/>
              </p:cNvSpPr>
              <p:nvPr/>
            </p:nvSpPr>
            <p:spPr bwMode="auto">
              <a:xfrm>
                <a:off x="-540" y="3133"/>
                <a:ext cx="1200" cy="543"/>
              </a:xfrm>
              <a:custGeom>
                <a:avLst/>
                <a:gdLst>
                  <a:gd name="T0" fmla="*/ 0 w 1134"/>
                  <a:gd name="T1" fmla="*/ 543 h 543"/>
                  <a:gd name="T2" fmla="*/ 25 w 1134"/>
                  <a:gd name="T3" fmla="*/ 468 h 543"/>
                  <a:gd name="T4" fmla="*/ 147 w 1134"/>
                  <a:gd name="T5" fmla="*/ 421 h 543"/>
                  <a:gd name="T6" fmla="*/ 670 w 1134"/>
                  <a:gd name="T7" fmla="*/ 416 h 543"/>
                  <a:gd name="T8" fmla="*/ 1554 w 1134"/>
                  <a:gd name="T9" fmla="*/ 421 h 543"/>
                  <a:gd name="T10" fmla="*/ 1957 w 1134"/>
                  <a:gd name="T11" fmla="*/ 407 h 543"/>
                  <a:gd name="T12" fmla="*/ 2077 w 1134"/>
                  <a:gd name="T13" fmla="*/ 300 h 543"/>
                  <a:gd name="T14" fmla="*/ 211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99" name="Freeform 16"/>
              <p:cNvSpPr>
                <a:spLocks/>
              </p:cNvSpPr>
              <p:nvPr/>
            </p:nvSpPr>
            <p:spPr bwMode="auto">
              <a:xfrm>
                <a:off x="-352" y="3199"/>
                <a:ext cx="1058" cy="520"/>
              </a:xfrm>
              <a:custGeom>
                <a:avLst/>
                <a:gdLst>
                  <a:gd name="T0" fmla="*/ 0 w 1134"/>
                  <a:gd name="T1" fmla="*/ 337 h 543"/>
                  <a:gd name="T2" fmla="*/ 7 w 1134"/>
                  <a:gd name="T3" fmla="*/ 291 h 543"/>
                  <a:gd name="T4" fmla="*/ 37 w 1134"/>
                  <a:gd name="T5" fmla="*/ 261 h 543"/>
                  <a:gd name="T6" fmla="*/ 167 w 1134"/>
                  <a:gd name="T7" fmla="*/ 259 h 543"/>
                  <a:gd name="T8" fmla="*/ 390 w 1134"/>
                  <a:gd name="T9" fmla="*/ 261 h 543"/>
                  <a:gd name="T10" fmla="*/ 491 w 1134"/>
                  <a:gd name="T11" fmla="*/ 253 h 543"/>
                  <a:gd name="T12" fmla="*/ 519 w 1134"/>
                  <a:gd name="T13" fmla="*/ 186 h 543"/>
                  <a:gd name="T14" fmla="*/ 527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00" name="Freeform 17"/>
              <p:cNvSpPr>
                <a:spLocks/>
              </p:cNvSpPr>
              <p:nvPr/>
            </p:nvSpPr>
            <p:spPr bwMode="auto">
              <a:xfrm>
                <a:off x="-123" y="3245"/>
                <a:ext cx="868" cy="515"/>
              </a:xfrm>
              <a:custGeom>
                <a:avLst/>
                <a:gdLst>
                  <a:gd name="T0" fmla="*/ 0 w 1134"/>
                  <a:gd name="T1" fmla="*/ 304 h 543"/>
                  <a:gd name="T2" fmla="*/ 2 w 1134"/>
                  <a:gd name="T3" fmla="*/ 260 h 543"/>
                  <a:gd name="T4" fmla="*/ 4 w 1134"/>
                  <a:gd name="T5" fmla="*/ 234 h 543"/>
                  <a:gd name="T6" fmla="*/ 19 w 1134"/>
                  <a:gd name="T7" fmla="*/ 233 h 543"/>
                  <a:gd name="T8" fmla="*/ 44 w 1134"/>
                  <a:gd name="T9" fmla="*/ 234 h 543"/>
                  <a:gd name="T10" fmla="*/ 56 w 1134"/>
                  <a:gd name="T11" fmla="*/ 228 h 543"/>
                  <a:gd name="T12" fmla="*/ 59 w 1134"/>
                  <a:gd name="T13" fmla="*/ 167 h 543"/>
                  <a:gd name="T14" fmla="*/ 60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01" name="Freeform 18"/>
              <p:cNvSpPr>
                <a:spLocks/>
              </p:cNvSpPr>
              <p:nvPr/>
            </p:nvSpPr>
            <p:spPr bwMode="auto">
              <a:xfrm>
                <a:off x="88" y="3254"/>
                <a:ext cx="704" cy="567"/>
              </a:xfrm>
              <a:custGeom>
                <a:avLst/>
                <a:gdLst>
                  <a:gd name="T0" fmla="*/ 0 w 1134"/>
                  <a:gd name="T1" fmla="*/ 873 h 543"/>
                  <a:gd name="T2" fmla="*/ 1 w 1134"/>
                  <a:gd name="T3" fmla="*/ 756 h 543"/>
                  <a:gd name="T4" fmla="*/ 1 w 1134"/>
                  <a:gd name="T5" fmla="*/ 676 h 543"/>
                  <a:gd name="T6" fmla="*/ 1 w 1134"/>
                  <a:gd name="T7" fmla="*/ 669 h 543"/>
                  <a:gd name="T8" fmla="*/ 4 w 1134"/>
                  <a:gd name="T9" fmla="*/ 676 h 543"/>
                  <a:gd name="T10" fmla="*/ 6 w 1134"/>
                  <a:gd name="T11" fmla="*/ 655 h 543"/>
                  <a:gd name="T12" fmla="*/ 6 w 1134"/>
                  <a:gd name="T13" fmla="*/ 482 h 543"/>
                  <a:gd name="T14" fmla="*/ 6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02" name="Freeform 19"/>
              <p:cNvSpPr>
                <a:spLocks/>
              </p:cNvSpPr>
              <p:nvPr/>
            </p:nvSpPr>
            <p:spPr bwMode="auto">
              <a:xfrm>
                <a:off x="351" y="3277"/>
                <a:ext cx="489" cy="563"/>
              </a:xfrm>
              <a:custGeom>
                <a:avLst/>
                <a:gdLst>
                  <a:gd name="T0" fmla="*/ 0 w 489"/>
                  <a:gd name="T1" fmla="*/ 563 h 563"/>
                  <a:gd name="T2" fmla="*/ 5 w 489"/>
                  <a:gd name="T3" fmla="*/ 509 h 563"/>
                  <a:gd name="T4" fmla="*/ 33 w 489"/>
                  <a:gd name="T5" fmla="*/ 458 h 563"/>
                  <a:gd name="T6" fmla="*/ 155 w 489"/>
                  <a:gd name="T7" fmla="*/ 453 h 563"/>
                  <a:gd name="T8" fmla="*/ 360 w 489"/>
                  <a:gd name="T9" fmla="*/ 458 h 563"/>
                  <a:gd name="T10" fmla="*/ 453 w 489"/>
                  <a:gd name="T11" fmla="*/ 443 h 563"/>
                  <a:gd name="T12" fmla="*/ 481 w 489"/>
                  <a:gd name="T13" fmla="*/ 327 h 563"/>
                  <a:gd name="T14" fmla="*/ 489 w 489"/>
                  <a:gd name="T15" fmla="*/ 0 h 563"/>
                  <a:gd name="T16" fmla="*/ 0 60000 65536"/>
                  <a:gd name="T17" fmla="*/ 0 60000 65536"/>
                  <a:gd name="T18" fmla="*/ 0 60000 65536"/>
                  <a:gd name="T19" fmla="*/ 0 60000 65536"/>
                  <a:gd name="T20" fmla="*/ 0 60000 65536"/>
                  <a:gd name="T21" fmla="*/ 0 60000 65536"/>
                  <a:gd name="T22" fmla="*/ 0 60000 65536"/>
                  <a:gd name="T23" fmla="*/ 0 60000 65536"/>
                  <a:gd name="T24" fmla="*/ 0 w 489"/>
                  <a:gd name="T25" fmla="*/ 0 h 563"/>
                  <a:gd name="T26" fmla="*/ 489 w 489"/>
                  <a:gd name="T27" fmla="*/ 563 h 5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9" h="563">
                    <a:moveTo>
                      <a:pt x="0" y="563"/>
                    </a:moveTo>
                    <a:cubicBezTo>
                      <a:pt x="1" y="554"/>
                      <a:pt x="0" y="526"/>
                      <a:pt x="5" y="509"/>
                    </a:cubicBezTo>
                    <a:cubicBezTo>
                      <a:pt x="10" y="492"/>
                      <a:pt x="8" y="468"/>
                      <a:pt x="33" y="458"/>
                    </a:cubicBezTo>
                    <a:cubicBezTo>
                      <a:pt x="58" y="448"/>
                      <a:pt x="100" y="453"/>
                      <a:pt x="155" y="453"/>
                    </a:cubicBezTo>
                    <a:cubicBezTo>
                      <a:pt x="209" y="453"/>
                      <a:pt x="310" y="459"/>
                      <a:pt x="360" y="458"/>
                    </a:cubicBezTo>
                    <a:cubicBezTo>
                      <a:pt x="409" y="457"/>
                      <a:pt x="432" y="465"/>
                      <a:pt x="453" y="443"/>
                    </a:cubicBezTo>
                    <a:cubicBezTo>
                      <a:pt x="473" y="421"/>
                      <a:pt x="475" y="401"/>
                      <a:pt x="481" y="327"/>
                    </a:cubicBezTo>
                    <a:cubicBezTo>
                      <a:pt x="487" y="253"/>
                      <a:pt x="487" y="67"/>
                      <a:pt x="489" y="0"/>
                    </a:cubicBezTo>
                  </a:path>
                </a:pathLst>
              </a:custGeom>
              <a:noFill/>
              <a:ln w="28575" cap="flat" cmpd="sng">
                <a:solidFill>
                  <a:srgbClr val="43C9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03" name="Freeform 20"/>
              <p:cNvSpPr>
                <a:spLocks/>
              </p:cNvSpPr>
              <p:nvPr/>
            </p:nvSpPr>
            <p:spPr bwMode="auto">
              <a:xfrm>
                <a:off x="662" y="3279"/>
                <a:ext cx="220" cy="561"/>
              </a:xfrm>
              <a:custGeom>
                <a:avLst/>
                <a:gdLst>
                  <a:gd name="T0" fmla="*/ 3 w 220"/>
                  <a:gd name="T1" fmla="*/ 561 h 561"/>
                  <a:gd name="T2" fmla="*/ 8 w 220"/>
                  <a:gd name="T3" fmla="*/ 519 h 561"/>
                  <a:gd name="T4" fmla="*/ 50 w 220"/>
                  <a:gd name="T5" fmla="*/ 509 h 561"/>
                  <a:gd name="T6" fmla="*/ 160 w 220"/>
                  <a:gd name="T7" fmla="*/ 502 h 561"/>
                  <a:gd name="T8" fmla="*/ 195 w 220"/>
                  <a:gd name="T9" fmla="*/ 458 h 561"/>
                  <a:gd name="T10" fmla="*/ 216 w 220"/>
                  <a:gd name="T11" fmla="*/ 358 h 561"/>
                  <a:gd name="T12" fmla="*/ 220 w 220"/>
                  <a:gd name="T13" fmla="*/ 0 h 561"/>
                  <a:gd name="T14" fmla="*/ 0 60000 65536"/>
                  <a:gd name="T15" fmla="*/ 0 60000 65536"/>
                  <a:gd name="T16" fmla="*/ 0 60000 65536"/>
                  <a:gd name="T17" fmla="*/ 0 60000 65536"/>
                  <a:gd name="T18" fmla="*/ 0 60000 65536"/>
                  <a:gd name="T19" fmla="*/ 0 60000 65536"/>
                  <a:gd name="T20" fmla="*/ 0 60000 65536"/>
                  <a:gd name="T21" fmla="*/ 0 w 220"/>
                  <a:gd name="T22" fmla="*/ 0 h 561"/>
                  <a:gd name="T23" fmla="*/ 220 w 220"/>
                  <a:gd name="T24" fmla="*/ 561 h 5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 h="561">
                    <a:moveTo>
                      <a:pt x="3" y="561"/>
                    </a:moveTo>
                    <a:cubicBezTo>
                      <a:pt x="4" y="554"/>
                      <a:pt x="0" y="528"/>
                      <a:pt x="8" y="519"/>
                    </a:cubicBezTo>
                    <a:cubicBezTo>
                      <a:pt x="16" y="510"/>
                      <a:pt x="25" y="512"/>
                      <a:pt x="50" y="509"/>
                    </a:cubicBezTo>
                    <a:cubicBezTo>
                      <a:pt x="75" y="506"/>
                      <a:pt x="136" y="510"/>
                      <a:pt x="160" y="502"/>
                    </a:cubicBezTo>
                    <a:cubicBezTo>
                      <a:pt x="184" y="494"/>
                      <a:pt x="186" y="482"/>
                      <a:pt x="195" y="458"/>
                    </a:cubicBezTo>
                    <a:cubicBezTo>
                      <a:pt x="204" y="434"/>
                      <a:pt x="212" y="434"/>
                      <a:pt x="216" y="358"/>
                    </a:cubicBezTo>
                    <a:cubicBezTo>
                      <a:pt x="220" y="282"/>
                      <a:pt x="219" y="74"/>
                      <a:pt x="220" y="0"/>
                    </a:cubicBezTo>
                  </a:path>
                </a:pathLst>
              </a:custGeom>
              <a:noFill/>
              <a:ln w="28575" cap="flat" cmpd="sng">
                <a:solidFill>
                  <a:srgbClr val="43C9FF"/>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grpSp>
      <p:pic>
        <p:nvPicPr>
          <p:cNvPr id="2056" name="Picture 22"/>
          <p:cNvPicPr>
            <a:picLocks noChangeAspect="1" noChangeArrowheads="1"/>
          </p:cNvPicPr>
          <p:nvPr/>
        </p:nvPicPr>
        <p:blipFill>
          <a:blip r:embed="rId2">
            <a:clrChange>
              <a:clrFrom>
                <a:srgbClr val="FFFFFF"/>
              </a:clrFrom>
              <a:clrTo>
                <a:srgbClr val="FFFFFF">
                  <a:alpha val="0"/>
                </a:srgbClr>
              </a:clrTo>
            </a:clrChange>
            <a:lum bright="-64000"/>
            <a:grayscl/>
            <a:extLst>
              <a:ext uri="{28A0092B-C50C-407E-A947-70E740481C1C}">
                <a14:useLocalDpi xmlns:a14="http://schemas.microsoft.com/office/drawing/2010/main" val="0"/>
              </a:ext>
            </a:extLst>
          </a:blip>
          <a:srcRect/>
          <a:stretch>
            <a:fillRect/>
          </a:stretch>
        </p:blipFill>
        <p:spPr bwMode="auto">
          <a:xfrm>
            <a:off x="5351463" y="6213475"/>
            <a:ext cx="2984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57" name="Picture 23"/>
          <p:cNvPicPr>
            <a:picLocks noChangeAspect="1" noChangeArrowheads="1"/>
          </p:cNvPicPr>
          <p:nvPr/>
        </p:nvPicPr>
        <p:blipFill>
          <a:blip r:embed="rId3">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5095875" y="6180138"/>
            <a:ext cx="2778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58" name="Picture 24"/>
          <p:cNvPicPr>
            <a:picLocks noChangeAspect="1" noChangeArrowheads="1"/>
          </p:cNvPicPr>
          <p:nvPr/>
        </p:nvPicPr>
        <p:blipFill>
          <a:blip r:embed="rId4">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8077200" y="6227763"/>
            <a:ext cx="339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59" name="Picture 25"/>
          <p:cNvPicPr>
            <a:picLocks noChangeAspect="1" noChangeArrowheads="1"/>
          </p:cNvPicPr>
          <p:nvPr/>
        </p:nvPicPr>
        <p:blipFill>
          <a:blip r:embed="rId5">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7361238" y="6269038"/>
            <a:ext cx="3841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60" name="Picture 26"/>
          <p:cNvPicPr>
            <a:picLocks noChangeAspect="1" noChangeArrowheads="1"/>
          </p:cNvPicPr>
          <p:nvPr/>
        </p:nvPicPr>
        <p:blipFill>
          <a:blip r:embed="rId6">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8340725" y="6178550"/>
            <a:ext cx="3635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61" name="Picture 27"/>
          <p:cNvPicPr>
            <a:picLocks noChangeAspect="1" noChangeArrowheads="1"/>
          </p:cNvPicPr>
          <p:nvPr/>
        </p:nvPicPr>
        <p:blipFill>
          <a:blip r:embed="rId7">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8642350" y="6118225"/>
            <a:ext cx="257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62" name="Picture 28"/>
          <p:cNvPicPr>
            <a:picLocks noChangeAspect="1" noChangeArrowheads="1"/>
          </p:cNvPicPr>
          <p:nvPr/>
        </p:nvPicPr>
        <p:blipFill>
          <a:blip r:embed="rId8">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7721600" y="6219825"/>
            <a:ext cx="3937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63" name="Picture 29"/>
          <p:cNvPicPr>
            <a:picLocks noChangeAspect="1" noChangeArrowheads="1"/>
          </p:cNvPicPr>
          <p:nvPr/>
        </p:nvPicPr>
        <p:blipFill>
          <a:blip r:embed="rId9">
            <a:clrChange>
              <a:clrFrom>
                <a:srgbClr val="FFFFFF"/>
              </a:clrFrom>
              <a:clrTo>
                <a:srgbClr val="FFFFFF">
                  <a:alpha val="0"/>
                </a:srgbClr>
              </a:clrTo>
            </a:clrChange>
            <a:lum bright="-68000"/>
            <a:grayscl/>
            <a:extLst>
              <a:ext uri="{28A0092B-C50C-407E-A947-70E740481C1C}">
                <a14:useLocalDpi xmlns:a14="http://schemas.microsoft.com/office/drawing/2010/main" val="0"/>
              </a:ext>
            </a:extLst>
          </a:blip>
          <a:srcRect/>
          <a:stretch>
            <a:fillRect/>
          </a:stretch>
        </p:blipFill>
        <p:spPr bwMode="auto">
          <a:xfrm>
            <a:off x="7053263" y="6324600"/>
            <a:ext cx="2079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64" name="Picture 7" descr="sp_3is_instru_ko.png"/>
          <p:cNvPicPr>
            <a:picLocks noChangeAspect="1"/>
          </p:cNvPicPr>
          <p:nvPr/>
        </p:nvPicPr>
        <p:blipFill>
          <a:blip r:embed="rId10">
            <a:lum bright="-90000"/>
            <a:extLst>
              <a:ext uri="{28A0092B-C50C-407E-A947-70E740481C1C}">
                <a14:useLocalDpi xmlns:a14="http://schemas.microsoft.com/office/drawing/2010/main" val="0"/>
              </a:ext>
            </a:extLst>
          </a:blip>
          <a:srcRect/>
          <a:stretch>
            <a:fillRect/>
          </a:stretch>
        </p:blipFill>
        <p:spPr bwMode="auto">
          <a:xfrm>
            <a:off x="6762750" y="6386513"/>
            <a:ext cx="228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34"/>
          <p:cNvPicPr>
            <a:picLocks noChangeAspect="1" noChangeArrowheads="1"/>
          </p:cNvPicPr>
          <p:nvPr/>
        </p:nvPicPr>
        <p:blipFill>
          <a:blip r:embed="rId11">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4813300" y="6145213"/>
            <a:ext cx="336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pic>
        <p:nvPicPr>
          <p:cNvPr id="2066" name="Picture 35"/>
          <p:cNvPicPr>
            <a:picLocks noChangeAspect="1" noChangeArrowheads="1"/>
          </p:cNvPicPr>
          <p:nvPr/>
        </p:nvPicPr>
        <p:blipFill>
          <a:blip r:embed="rId12">
            <a:clrChange>
              <a:clrFrom>
                <a:srgbClr val="FFFFFF"/>
              </a:clrFrom>
              <a:clrTo>
                <a:srgbClr val="FFFFFF">
                  <a:alpha val="0"/>
                </a:srgbClr>
              </a:clrTo>
            </a:clrChange>
            <a:lum bright="-50000"/>
            <a:grayscl/>
            <a:extLst>
              <a:ext uri="{28A0092B-C50C-407E-A947-70E740481C1C}">
                <a14:useLocalDpi xmlns:a14="http://schemas.microsoft.com/office/drawing/2010/main" val="0"/>
              </a:ext>
            </a:extLst>
          </a:blip>
          <a:srcRect/>
          <a:stretch>
            <a:fillRect/>
          </a:stretch>
        </p:blipFill>
        <p:spPr bwMode="auto">
          <a:xfrm>
            <a:off x="6361113" y="6297613"/>
            <a:ext cx="3540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67" name="Picture 36"/>
          <p:cNvPicPr>
            <a:picLocks noChangeAspect="1" noChangeArrowheads="1"/>
          </p:cNvPicPr>
          <p:nvPr/>
        </p:nvPicPr>
        <p:blipFill>
          <a:blip r:embed="rId13">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5653088" y="6246813"/>
            <a:ext cx="3048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68" name="Picture 37"/>
          <p:cNvPicPr>
            <a:picLocks noChangeAspect="1" noChangeArrowheads="1"/>
          </p:cNvPicPr>
          <p:nvPr/>
        </p:nvPicPr>
        <p:blipFill>
          <a:blip r:embed="rId14">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5957888" y="6278563"/>
            <a:ext cx="3937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69" name="Picture 7" descr="sp_3is_instru_ko.png"/>
          <p:cNvPicPr>
            <a:picLocks noChangeAspect="1"/>
          </p:cNvPicPr>
          <p:nvPr/>
        </p:nvPicPr>
        <p:blipFill>
          <a:blip r:embed="rId15">
            <a:lum bright="-90000"/>
            <a:extLst>
              <a:ext uri="{28A0092B-C50C-407E-A947-70E740481C1C}">
                <a14:useLocalDpi xmlns:a14="http://schemas.microsoft.com/office/drawing/2010/main" val="0"/>
              </a:ext>
            </a:extLst>
          </a:blip>
          <a:srcRect/>
          <a:stretch>
            <a:fillRect/>
          </a:stretch>
        </p:blipFill>
        <p:spPr bwMode="auto">
          <a:xfrm>
            <a:off x="7780338" y="6391275"/>
            <a:ext cx="107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7" descr="sp_3is_instru_ko.png"/>
          <p:cNvPicPr>
            <a:picLocks noChangeAspect="1"/>
          </p:cNvPicPr>
          <p:nvPr/>
        </p:nvPicPr>
        <p:blipFill>
          <a:blip r:embed="rId15">
            <a:lum bright="-90000"/>
            <a:extLst>
              <a:ext uri="{28A0092B-C50C-407E-A947-70E740481C1C}">
                <a14:useLocalDpi xmlns:a14="http://schemas.microsoft.com/office/drawing/2010/main" val="0"/>
              </a:ext>
            </a:extLst>
          </a:blip>
          <a:srcRect/>
          <a:stretch>
            <a:fillRect/>
          </a:stretch>
        </p:blipFill>
        <p:spPr bwMode="auto">
          <a:xfrm>
            <a:off x="8372475" y="6196013"/>
            <a:ext cx="106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1" name="Picture 7" descr="sp_3is_instru_ko.png"/>
          <p:cNvPicPr>
            <a:picLocks noChangeAspect="1"/>
          </p:cNvPicPr>
          <p:nvPr/>
        </p:nvPicPr>
        <p:blipFill>
          <a:blip r:embed="rId15">
            <a:lum bright="-90000"/>
            <a:extLst>
              <a:ext uri="{28A0092B-C50C-407E-A947-70E740481C1C}">
                <a14:useLocalDpi xmlns:a14="http://schemas.microsoft.com/office/drawing/2010/main" val="0"/>
              </a:ext>
            </a:extLst>
          </a:blip>
          <a:srcRect/>
          <a:stretch>
            <a:fillRect/>
          </a:stretch>
        </p:blipFill>
        <p:spPr bwMode="auto">
          <a:xfrm>
            <a:off x="8121650" y="6423025"/>
            <a:ext cx="107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2" name="Picture 7" descr="sp_3is_instru_ko.png"/>
          <p:cNvPicPr>
            <a:picLocks noChangeAspect="1"/>
          </p:cNvPicPr>
          <p:nvPr/>
        </p:nvPicPr>
        <p:blipFill>
          <a:blip r:embed="rId15">
            <a:lum bright="-90000"/>
            <a:extLst>
              <a:ext uri="{28A0092B-C50C-407E-A947-70E740481C1C}">
                <a14:useLocalDpi xmlns:a14="http://schemas.microsoft.com/office/drawing/2010/main" val="0"/>
              </a:ext>
            </a:extLst>
          </a:blip>
          <a:srcRect/>
          <a:stretch>
            <a:fillRect/>
          </a:stretch>
        </p:blipFill>
        <p:spPr bwMode="auto">
          <a:xfrm>
            <a:off x="5464175" y="6435725"/>
            <a:ext cx="107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3" name="Picture 7" descr="sp_3is_instru_ko.png"/>
          <p:cNvPicPr>
            <a:picLocks noChangeAspect="1"/>
          </p:cNvPicPr>
          <p:nvPr/>
        </p:nvPicPr>
        <p:blipFill>
          <a:blip r:embed="rId15">
            <a:lum bright="-90000"/>
            <a:extLst>
              <a:ext uri="{28A0092B-C50C-407E-A947-70E740481C1C}">
                <a14:useLocalDpi xmlns:a14="http://schemas.microsoft.com/office/drawing/2010/main" val="0"/>
              </a:ext>
            </a:extLst>
          </a:blip>
          <a:srcRect/>
          <a:stretch>
            <a:fillRect/>
          </a:stretch>
        </p:blipFill>
        <p:spPr bwMode="auto">
          <a:xfrm>
            <a:off x="6469063" y="6432550"/>
            <a:ext cx="1079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7" descr="sp_3is_instru_ko.png"/>
          <p:cNvPicPr>
            <a:picLocks noChangeAspect="1"/>
          </p:cNvPicPr>
          <p:nvPr/>
        </p:nvPicPr>
        <p:blipFill>
          <a:blip r:embed="rId15">
            <a:lum bright="-90000"/>
            <a:extLst>
              <a:ext uri="{28A0092B-C50C-407E-A947-70E740481C1C}">
                <a14:useLocalDpi xmlns:a14="http://schemas.microsoft.com/office/drawing/2010/main" val="0"/>
              </a:ext>
            </a:extLst>
          </a:blip>
          <a:srcRect/>
          <a:stretch>
            <a:fillRect/>
          </a:stretch>
        </p:blipFill>
        <p:spPr bwMode="auto">
          <a:xfrm>
            <a:off x="6075363" y="6399213"/>
            <a:ext cx="1063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f716335204708ced581cf07f4af2299b"/>
          <p:cNvPicPr>
            <a:picLocks noChangeAspect="1" noChangeArrowheads="1"/>
          </p:cNvPicPr>
          <p:nvPr/>
        </p:nvPicPr>
        <p:blipFill>
          <a:blip r:embed="rId16" cstate="print">
            <a:extLst/>
          </a:blip>
          <a:srcRect/>
          <a:stretch>
            <a:fillRect/>
          </a:stretch>
        </p:blipFill>
        <p:spPr bwMode="auto">
          <a:xfrm>
            <a:off x="6398711" y="1383996"/>
            <a:ext cx="2400011" cy="1954479"/>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a:extLst/>
        </p:spPr>
      </p:pic>
      <p:grpSp>
        <p:nvGrpSpPr>
          <p:cNvPr id="2076" name="Group 1"/>
          <p:cNvGrpSpPr>
            <a:grpSpLocks/>
          </p:cNvGrpSpPr>
          <p:nvPr/>
        </p:nvGrpSpPr>
        <p:grpSpPr bwMode="auto">
          <a:xfrm>
            <a:off x="4813300" y="2863850"/>
            <a:ext cx="4133850" cy="2932113"/>
            <a:chOff x="4572000" y="2345046"/>
            <a:chExt cx="4375150" cy="3450917"/>
          </a:xfrm>
        </p:grpSpPr>
        <p:sp>
          <p:nvSpPr>
            <p:cNvPr id="46" name="Freeform 21"/>
            <p:cNvSpPr>
              <a:spLocks/>
            </p:cNvSpPr>
            <p:nvPr/>
          </p:nvSpPr>
          <p:spPr bwMode="auto">
            <a:xfrm>
              <a:off x="4572000" y="2970957"/>
              <a:ext cx="4375150" cy="2825006"/>
            </a:xfrm>
            <a:custGeom>
              <a:avLst/>
              <a:gdLst>
                <a:gd name="T0" fmla="*/ 2147483646 w 9399"/>
                <a:gd name="T1" fmla="*/ 2147483646 h 5580"/>
                <a:gd name="T2" fmla="*/ 2147483646 w 9399"/>
                <a:gd name="T3" fmla="*/ 2147483646 h 5580"/>
                <a:gd name="T4" fmla="*/ 2147483646 w 9399"/>
                <a:gd name="T5" fmla="*/ 2147483646 h 5580"/>
                <a:gd name="T6" fmla="*/ 2147483646 w 9399"/>
                <a:gd name="T7" fmla="*/ 2147483646 h 5580"/>
                <a:gd name="T8" fmla="*/ 2147483646 w 9399"/>
                <a:gd name="T9" fmla="*/ 2147483646 h 5580"/>
                <a:gd name="T10" fmla="*/ 2147483646 w 9399"/>
                <a:gd name="T11" fmla="*/ 2147483646 h 5580"/>
                <a:gd name="T12" fmla="*/ 2147483646 w 9399"/>
                <a:gd name="T13" fmla="*/ 2147483646 h 5580"/>
                <a:gd name="T14" fmla="*/ 2147483646 w 9399"/>
                <a:gd name="T15" fmla="*/ 2147483646 h 5580"/>
                <a:gd name="T16" fmla="*/ 2147483646 w 9399"/>
                <a:gd name="T17" fmla="*/ 2147483646 h 5580"/>
                <a:gd name="T18" fmla="*/ 2147483646 w 9399"/>
                <a:gd name="T19" fmla="*/ 2147483646 h 5580"/>
                <a:gd name="T20" fmla="*/ 2147483646 w 9399"/>
                <a:gd name="T21" fmla="*/ 2147483646 h 5580"/>
                <a:gd name="T22" fmla="*/ 2147483646 w 9399"/>
                <a:gd name="T23" fmla="*/ 2147483646 h 5580"/>
                <a:gd name="T24" fmla="*/ 2147483646 w 9399"/>
                <a:gd name="T25" fmla="*/ 2147483646 h 5580"/>
                <a:gd name="T26" fmla="*/ 2147483646 w 9399"/>
                <a:gd name="T27" fmla="*/ 2147483646 h 5580"/>
                <a:gd name="T28" fmla="*/ 2147483646 w 9399"/>
                <a:gd name="T29" fmla="*/ 2147483646 h 5580"/>
                <a:gd name="T30" fmla="*/ 2147483646 w 9399"/>
                <a:gd name="T31" fmla="*/ 2147483646 h 5580"/>
                <a:gd name="T32" fmla="*/ 2147483646 w 9399"/>
                <a:gd name="T33" fmla="*/ 2147483646 h 5580"/>
                <a:gd name="T34" fmla="*/ 2147483646 w 9399"/>
                <a:gd name="T35" fmla="*/ 2147483646 h 5580"/>
                <a:gd name="T36" fmla="*/ 2147483646 w 9399"/>
                <a:gd name="T37" fmla="*/ 2147483646 h 5580"/>
                <a:gd name="T38" fmla="*/ 2147483646 w 9399"/>
                <a:gd name="T39" fmla="*/ 2147483646 h 5580"/>
                <a:gd name="T40" fmla="*/ 2147483646 w 9399"/>
                <a:gd name="T41" fmla="*/ 2147483646 h 5580"/>
                <a:gd name="T42" fmla="*/ 2147483646 w 9399"/>
                <a:gd name="T43" fmla="*/ 2147483646 h 5580"/>
                <a:gd name="T44" fmla="*/ 2147483646 w 9399"/>
                <a:gd name="T45" fmla="*/ 2147483646 h 5580"/>
                <a:gd name="T46" fmla="*/ 2147483646 w 9399"/>
                <a:gd name="T47" fmla="*/ 2147483646 h 5580"/>
                <a:gd name="T48" fmla="*/ 2147483646 w 9399"/>
                <a:gd name="T49" fmla="*/ 2147483646 h 5580"/>
                <a:gd name="T50" fmla="*/ 2147483646 w 9399"/>
                <a:gd name="T51" fmla="*/ 2147483646 h 5580"/>
                <a:gd name="T52" fmla="*/ 2147483646 w 9399"/>
                <a:gd name="T53" fmla="*/ 2147483646 h 5580"/>
                <a:gd name="T54" fmla="*/ 2147483646 w 9399"/>
                <a:gd name="T55" fmla="*/ 2147483646 h 5580"/>
                <a:gd name="T56" fmla="*/ 2147483646 w 9399"/>
                <a:gd name="T57" fmla="*/ 2147483646 h 5580"/>
                <a:gd name="T58" fmla="*/ 2147483646 w 9399"/>
                <a:gd name="T59" fmla="*/ 2147483646 h 5580"/>
                <a:gd name="T60" fmla="*/ 2147483646 w 9399"/>
                <a:gd name="T61" fmla="*/ 2147483646 h 5580"/>
                <a:gd name="T62" fmla="*/ 2147483646 w 9399"/>
                <a:gd name="T63" fmla="*/ 2147483646 h 5580"/>
                <a:gd name="T64" fmla="*/ 2147483646 w 9399"/>
                <a:gd name="T65" fmla="*/ 2147483646 h 55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99"/>
                <a:gd name="T100" fmla="*/ 0 h 5580"/>
                <a:gd name="T101" fmla="*/ 9399 w 9399"/>
                <a:gd name="T102" fmla="*/ 5580 h 55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99" h="5580">
                  <a:moveTo>
                    <a:pt x="3679" y="0"/>
                  </a:moveTo>
                  <a:lnTo>
                    <a:pt x="3233" y="44"/>
                  </a:lnTo>
                  <a:lnTo>
                    <a:pt x="2818" y="174"/>
                  </a:lnTo>
                  <a:lnTo>
                    <a:pt x="2441" y="378"/>
                  </a:lnTo>
                  <a:lnTo>
                    <a:pt x="2113" y="648"/>
                  </a:lnTo>
                  <a:lnTo>
                    <a:pt x="1843" y="975"/>
                  </a:lnTo>
                  <a:lnTo>
                    <a:pt x="1639" y="1352"/>
                  </a:lnTo>
                  <a:lnTo>
                    <a:pt x="1510" y="1767"/>
                  </a:lnTo>
                  <a:lnTo>
                    <a:pt x="1465" y="2214"/>
                  </a:lnTo>
                  <a:lnTo>
                    <a:pt x="1465" y="2223"/>
                  </a:lnTo>
                  <a:lnTo>
                    <a:pt x="1465" y="2233"/>
                  </a:lnTo>
                  <a:lnTo>
                    <a:pt x="1165" y="2300"/>
                  </a:lnTo>
                  <a:lnTo>
                    <a:pt x="887" y="2419"/>
                  </a:lnTo>
                  <a:lnTo>
                    <a:pt x="638" y="2582"/>
                  </a:lnTo>
                  <a:lnTo>
                    <a:pt x="422" y="2786"/>
                  </a:lnTo>
                  <a:lnTo>
                    <a:pt x="246" y="3025"/>
                  </a:lnTo>
                  <a:lnTo>
                    <a:pt x="113" y="3293"/>
                  </a:lnTo>
                  <a:lnTo>
                    <a:pt x="29" y="3587"/>
                  </a:lnTo>
                  <a:lnTo>
                    <a:pt x="0" y="3899"/>
                  </a:lnTo>
                  <a:lnTo>
                    <a:pt x="34" y="4239"/>
                  </a:lnTo>
                  <a:lnTo>
                    <a:pt x="132" y="4554"/>
                  </a:lnTo>
                  <a:lnTo>
                    <a:pt x="287" y="4839"/>
                  </a:lnTo>
                  <a:lnTo>
                    <a:pt x="493" y="5088"/>
                  </a:lnTo>
                  <a:lnTo>
                    <a:pt x="742" y="5293"/>
                  </a:lnTo>
                  <a:lnTo>
                    <a:pt x="1027" y="5448"/>
                  </a:lnTo>
                  <a:lnTo>
                    <a:pt x="1343" y="5546"/>
                  </a:lnTo>
                  <a:lnTo>
                    <a:pt x="1681" y="5580"/>
                  </a:lnTo>
                  <a:lnTo>
                    <a:pt x="3225" y="5526"/>
                  </a:lnTo>
                  <a:lnTo>
                    <a:pt x="4768" y="5520"/>
                  </a:lnTo>
                  <a:lnTo>
                    <a:pt x="6311" y="5544"/>
                  </a:lnTo>
                  <a:lnTo>
                    <a:pt x="7852" y="5580"/>
                  </a:lnTo>
                  <a:lnTo>
                    <a:pt x="8164" y="5549"/>
                  </a:lnTo>
                  <a:lnTo>
                    <a:pt x="8455" y="5459"/>
                  </a:lnTo>
                  <a:lnTo>
                    <a:pt x="8717" y="5316"/>
                  </a:lnTo>
                  <a:lnTo>
                    <a:pt x="8947" y="5126"/>
                  </a:lnTo>
                  <a:lnTo>
                    <a:pt x="9135" y="4897"/>
                  </a:lnTo>
                  <a:lnTo>
                    <a:pt x="9278" y="4635"/>
                  </a:lnTo>
                  <a:lnTo>
                    <a:pt x="9368" y="4344"/>
                  </a:lnTo>
                  <a:lnTo>
                    <a:pt x="9399" y="4032"/>
                  </a:lnTo>
                  <a:lnTo>
                    <a:pt x="9377" y="3768"/>
                  </a:lnTo>
                  <a:lnTo>
                    <a:pt x="9313" y="3520"/>
                  </a:lnTo>
                  <a:lnTo>
                    <a:pt x="9209" y="3288"/>
                  </a:lnTo>
                  <a:lnTo>
                    <a:pt x="9071" y="3080"/>
                  </a:lnTo>
                  <a:lnTo>
                    <a:pt x="8902" y="2896"/>
                  </a:lnTo>
                  <a:lnTo>
                    <a:pt x="8705" y="2741"/>
                  </a:lnTo>
                  <a:lnTo>
                    <a:pt x="8486" y="2620"/>
                  </a:lnTo>
                  <a:lnTo>
                    <a:pt x="8245" y="2535"/>
                  </a:lnTo>
                  <a:lnTo>
                    <a:pt x="8204" y="2185"/>
                  </a:lnTo>
                  <a:lnTo>
                    <a:pt x="8097" y="1858"/>
                  </a:lnTo>
                  <a:lnTo>
                    <a:pt x="7933" y="1563"/>
                  </a:lnTo>
                  <a:lnTo>
                    <a:pt x="7716" y="1307"/>
                  </a:lnTo>
                  <a:lnTo>
                    <a:pt x="7456" y="1094"/>
                  </a:lnTo>
                  <a:lnTo>
                    <a:pt x="7157" y="935"/>
                  </a:lnTo>
                  <a:lnTo>
                    <a:pt x="6828" y="834"/>
                  </a:lnTo>
                  <a:lnTo>
                    <a:pt x="6476" y="799"/>
                  </a:lnTo>
                  <a:lnTo>
                    <a:pt x="6230" y="816"/>
                  </a:lnTo>
                  <a:lnTo>
                    <a:pt x="5994" y="865"/>
                  </a:lnTo>
                  <a:lnTo>
                    <a:pt x="5771" y="944"/>
                  </a:lnTo>
                  <a:lnTo>
                    <a:pt x="5564" y="1051"/>
                  </a:lnTo>
                  <a:lnTo>
                    <a:pt x="5403" y="825"/>
                  </a:lnTo>
                  <a:lnTo>
                    <a:pt x="5217" y="620"/>
                  </a:lnTo>
                  <a:lnTo>
                    <a:pt x="5006" y="442"/>
                  </a:lnTo>
                  <a:lnTo>
                    <a:pt x="4774" y="289"/>
                  </a:lnTo>
                  <a:lnTo>
                    <a:pt x="4523" y="167"/>
                  </a:lnTo>
                  <a:lnTo>
                    <a:pt x="4254" y="76"/>
                  </a:lnTo>
                  <a:lnTo>
                    <a:pt x="3973" y="19"/>
                  </a:lnTo>
                  <a:lnTo>
                    <a:pt x="3679" y="0"/>
                  </a:lnTo>
                  <a:close/>
                </a:path>
              </a:pathLst>
            </a:custGeom>
            <a:gradFill rotWithShape="1">
              <a:gsLst>
                <a:gs pos="0">
                  <a:srgbClr val="00587C"/>
                </a:gs>
                <a:gs pos="50000">
                  <a:srgbClr val="0081B4"/>
                </a:gs>
                <a:gs pos="100000">
                  <a:srgbClr val="009BD7"/>
                </a:gs>
              </a:gsLst>
              <a:lin ang="2700000" scaled="1"/>
            </a:gradFill>
            <a:ln w="57150" cap="flat" cmpd="sng">
              <a:solidFill>
                <a:schemeClr val="bg1"/>
              </a:solidFill>
              <a:prstDash val="solid"/>
              <a:round/>
              <a:headEnd/>
              <a:tailEnd/>
            </a:ln>
            <a:effectLst>
              <a:outerShdw blurRad="50800" dist="38100" dir="2700000" algn="tl" rotWithShape="0">
                <a:prstClr val="black">
                  <a:alpha val="40000"/>
                </a:prstClr>
              </a:outerShdw>
            </a:effectLst>
            <a:extLst/>
          </p:spPr>
          <p:txBody>
            <a:bodyPr lIns="52925" tIns="26462" rIns="52925" bIns="26462"/>
            <a:lstStyle/>
            <a:p>
              <a:pPr>
                <a:defRPr/>
              </a:pPr>
              <a:endParaRPr lang="en-GB"/>
            </a:p>
          </p:txBody>
        </p:sp>
        <p:sp>
          <p:nvSpPr>
            <p:cNvPr id="2081" name="AutoShape 46"/>
            <p:cNvSpPr>
              <a:spLocks noChangeArrowheads="1"/>
            </p:cNvSpPr>
            <p:nvPr/>
          </p:nvSpPr>
          <p:spPr bwMode="auto">
            <a:xfrm>
              <a:off x="5573713" y="5260975"/>
              <a:ext cx="2676525" cy="404813"/>
            </a:xfrm>
            <a:prstGeom prst="roundRect">
              <a:avLst>
                <a:gd name="adj" fmla="val 50000"/>
              </a:avLst>
            </a:prstGeom>
            <a:gradFill rotWithShape="1">
              <a:gsLst>
                <a:gs pos="0">
                  <a:srgbClr val="EFF1FF"/>
                </a:gs>
                <a:gs pos="100000">
                  <a:srgbClr val="D6DBFE"/>
                </a:gs>
              </a:gsLst>
              <a:path path="shape">
                <a:fillToRect l="50000" t="50000" r="50000" b="50000"/>
              </a:path>
            </a:gradFill>
            <a:ln w="9525" algn="ctr">
              <a:solidFill>
                <a:srgbClr val="43C9FF"/>
              </a:solidFill>
              <a:round/>
              <a:headEnd/>
              <a:tailEnd/>
            </a:ln>
            <a:effectLst>
              <a:prstShdw prst="shdw17" dist="17961" dir="13500000">
                <a:srgbClr val="287999"/>
              </a:prstShdw>
            </a:effectLst>
          </p:spPr>
          <p:txBody>
            <a:bodyPr wrap="none" lIns="52925" tIns="0" rIns="52925" bIns="0" anchor="ctr" anchorCtr="1"/>
            <a:lstStyle>
              <a:lvl1pPr defTabSz="911225">
                <a:lnSpc>
                  <a:spcPct val="90000"/>
                </a:lnSpc>
                <a:spcBef>
                  <a:spcPts val="1000"/>
                </a:spcBef>
                <a:buFont typeface="Arial" panose="020B0604020202020204" pitchFamily="34" charset="0"/>
                <a:buChar char="•"/>
                <a:tabLst>
                  <a:tab pos="188913" algn="l"/>
                </a:tabLst>
                <a:defRPr sz="2800">
                  <a:solidFill>
                    <a:schemeClr val="tx1"/>
                  </a:solidFill>
                  <a:latin typeface="Calibri" panose="020F0502020204030204" pitchFamily="34" charset="0"/>
                </a:defRPr>
              </a:lvl1pPr>
              <a:lvl2pPr marL="742950" indent="-285750" defTabSz="911225">
                <a:lnSpc>
                  <a:spcPct val="90000"/>
                </a:lnSpc>
                <a:spcBef>
                  <a:spcPts val="500"/>
                </a:spcBef>
                <a:buFont typeface="Arial" panose="020B0604020202020204" pitchFamily="34" charset="0"/>
                <a:buChar char="•"/>
                <a:tabLst>
                  <a:tab pos="188913" algn="l"/>
                </a:tabLst>
                <a:defRPr sz="2400">
                  <a:solidFill>
                    <a:schemeClr val="tx1"/>
                  </a:solidFill>
                  <a:latin typeface="Calibri" panose="020F0502020204030204" pitchFamily="34" charset="0"/>
                </a:defRPr>
              </a:lvl2pPr>
              <a:lvl3pPr marL="1143000" indent="-228600" defTabSz="911225">
                <a:lnSpc>
                  <a:spcPct val="90000"/>
                </a:lnSpc>
                <a:spcBef>
                  <a:spcPts val="500"/>
                </a:spcBef>
                <a:buFont typeface="Arial" panose="020B0604020202020204" pitchFamily="34" charset="0"/>
                <a:buChar char="•"/>
                <a:tabLst>
                  <a:tab pos="188913" algn="l"/>
                </a:tabLst>
                <a:defRPr sz="2000">
                  <a:solidFill>
                    <a:schemeClr val="tx1"/>
                  </a:solidFill>
                  <a:latin typeface="Calibri" panose="020F0502020204030204" pitchFamily="34" charset="0"/>
                </a:defRPr>
              </a:lvl3pPr>
              <a:lvl4pPr marL="1600200" indent="-228600" defTabSz="911225">
                <a:lnSpc>
                  <a:spcPct val="90000"/>
                </a:lnSpc>
                <a:spcBef>
                  <a:spcPts val="500"/>
                </a:spcBef>
                <a:buFont typeface="Arial" panose="020B0604020202020204" pitchFamily="34" charset="0"/>
                <a:buChar char="•"/>
                <a:tabLst>
                  <a:tab pos="188913" algn="l"/>
                </a:tabLst>
                <a:defRPr>
                  <a:solidFill>
                    <a:schemeClr val="tx1"/>
                  </a:solidFill>
                  <a:latin typeface="Calibri" panose="020F0502020204030204" pitchFamily="34" charset="0"/>
                </a:defRPr>
              </a:lvl4pPr>
              <a:lvl5pPr marL="2057400" indent="-228600" defTabSz="911225">
                <a:lnSpc>
                  <a:spcPct val="90000"/>
                </a:lnSpc>
                <a:spcBef>
                  <a:spcPts val="500"/>
                </a:spcBef>
                <a:buFont typeface="Arial" panose="020B0604020202020204" pitchFamily="34" charset="0"/>
                <a:buChar char="•"/>
                <a:tabLst>
                  <a:tab pos="188913" algn="l"/>
                </a:tabLst>
                <a:defRPr>
                  <a:solidFill>
                    <a:schemeClr val="tx1"/>
                  </a:solidFill>
                  <a:latin typeface="Calibri" panose="020F0502020204030204" pitchFamily="34" charset="0"/>
                </a:defRPr>
              </a:lvl5pPr>
              <a:lvl6pPr marL="2514600" indent="-228600" defTabSz="911225" eaLnBrk="0" fontAlgn="base" hangingPunct="0">
                <a:lnSpc>
                  <a:spcPct val="90000"/>
                </a:lnSpc>
                <a:spcBef>
                  <a:spcPts val="500"/>
                </a:spcBef>
                <a:spcAft>
                  <a:spcPct val="0"/>
                </a:spcAft>
                <a:buFont typeface="Arial" panose="020B0604020202020204" pitchFamily="34" charset="0"/>
                <a:buChar char="•"/>
                <a:tabLst>
                  <a:tab pos="188913" algn="l"/>
                </a:tabLst>
                <a:defRPr>
                  <a:solidFill>
                    <a:schemeClr val="tx1"/>
                  </a:solidFill>
                  <a:latin typeface="Calibri" panose="020F0502020204030204" pitchFamily="34" charset="0"/>
                </a:defRPr>
              </a:lvl6pPr>
              <a:lvl7pPr marL="2971800" indent="-228600" defTabSz="911225" eaLnBrk="0" fontAlgn="base" hangingPunct="0">
                <a:lnSpc>
                  <a:spcPct val="90000"/>
                </a:lnSpc>
                <a:spcBef>
                  <a:spcPts val="500"/>
                </a:spcBef>
                <a:spcAft>
                  <a:spcPct val="0"/>
                </a:spcAft>
                <a:buFont typeface="Arial" panose="020B0604020202020204" pitchFamily="34" charset="0"/>
                <a:buChar char="•"/>
                <a:tabLst>
                  <a:tab pos="188913" algn="l"/>
                </a:tabLst>
                <a:defRPr>
                  <a:solidFill>
                    <a:schemeClr val="tx1"/>
                  </a:solidFill>
                  <a:latin typeface="Calibri" panose="020F0502020204030204" pitchFamily="34" charset="0"/>
                </a:defRPr>
              </a:lvl7pPr>
              <a:lvl8pPr marL="3429000" indent="-228600" defTabSz="911225" eaLnBrk="0" fontAlgn="base" hangingPunct="0">
                <a:lnSpc>
                  <a:spcPct val="90000"/>
                </a:lnSpc>
                <a:spcBef>
                  <a:spcPts val="500"/>
                </a:spcBef>
                <a:spcAft>
                  <a:spcPct val="0"/>
                </a:spcAft>
                <a:buFont typeface="Arial" panose="020B0604020202020204" pitchFamily="34" charset="0"/>
                <a:buChar char="•"/>
                <a:tabLst>
                  <a:tab pos="188913" algn="l"/>
                </a:tabLst>
                <a:defRPr>
                  <a:solidFill>
                    <a:schemeClr val="tx1"/>
                  </a:solidFill>
                  <a:latin typeface="Calibri" panose="020F0502020204030204" pitchFamily="34" charset="0"/>
                </a:defRPr>
              </a:lvl8pPr>
              <a:lvl9pPr marL="3886200" indent="-228600" defTabSz="911225" eaLnBrk="0" fontAlgn="base" hangingPunct="0">
                <a:lnSpc>
                  <a:spcPct val="90000"/>
                </a:lnSpc>
                <a:spcBef>
                  <a:spcPts val="500"/>
                </a:spcBef>
                <a:spcAft>
                  <a:spcPct val="0"/>
                </a:spcAft>
                <a:buFont typeface="Arial" panose="020B0604020202020204" pitchFamily="34" charset="0"/>
                <a:buChar char="•"/>
                <a:tabLst>
                  <a:tab pos="188913" algn="l"/>
                </a:tabLst>
                <a:defRPr>
                  <a:solidFill>
                    <a:schemeClr val="tx1"/>
                  </a:solidFill>
                  <a:latin typeface="Calibri" panose="020F0502020204030204" pitchFamily="34" charset="0"/>
                </a:defRPr>
              </a:lvl9pPr>
            </a:lstStyle>
            <a:p>
              <a:pPr algn="ctr">
                <a:lnSpc>
                  <a:spcPct val="100000"/>
                </a:lnSpc>
                <a:spcBef>
                  <a:spcPct val="0"/>
                </a:spcBef>
                <a:buFontTx/>
                <a:buNone/>
              </a:pPr>
              <a:r>
                <a:rPr lang="en-GB" altLang="en-US" sz="1600" b="1">
                  <a:solidFill>
                    <a:srgbClr val="000000"/>
                  </a:solidFill>
                  <a:latin typeface="Arial" panose="020B0604020202020204" pitchFamily="34" charset="0"/>
                  <a:ea typeface="MS Gothic" panose="020B0609070205080204" pitchFamily="49" charset="-128"/>
                  <a:cs typeface="Arial" panose="020B0604020202020204" pitchFamily="34" charset="0"/>
                  <a:sym typeface="Gill Sans" pitchFamily="34" charset="0"/>
                </a:rPr>
                <a:t>Connect</a:t>
              </a:r>
            </a:p>
          </p:txBody>
        </p:sp>
        <p:sp>
          <p:nvSpPr>
            <p:cNvPr id="48" name="Freeform 71"/>
            <p:cNvSpPr>
              <a:spLocks/>
            </p:cNvSpPr>
            <p:nvPr/>
          </p:nvSpPr>
          <p:spPr bwMode="auto">
            <a:xfrm>
              <a:off x="5682590" y="5300839"/>
              <a:ext cx="288988" cy="317626"/>
            </a:xfrm>
            <a:custGeom>
              <a:avLst/>
              <a:gdLst/>
              <a:ahLst/>
              <a:cxnLst>
                <a:cxn ang="0">
                  <a:pos x="1046" y="858"/>
                </a:cxn>
                <a:cxn ang="0">
                  <a:pos x="1019" y="879"/>
                </a:cxn>
                <a:cxn ang="0">
                  <a:pos x="762" y="729"/>
                </a:cxn>
                <a:cxn ang="0">
                  <a:pos x="762" y="685"/>
                </a:cxn>
                <a:cxn ang="0">
                  <a:pos x="1028" y="533"/>
                </a:cxn>
                <a:cxn ang="0">
                  <a:pos x="1185" y="548"/>
                </a:cxn>
                <a:cxn ang="0">
                  <a:pos x="1235" y="363"/>
                </a:cxn>
                <a:cxn ang="0">
                  <a:pos x="1050" y="312"/>
                </a:cxn>
                <a:cxn ang="0">
                  <a:pos x="984" y="454"/>
                </a:cxn>
                <a:cxn ang="0">
                  <a:pos x="717" y="606"/>
                </a:cxn>
                <a:cxn ang="0">
                  <a:pos x="684" y="585"/>
                </a:cxn>
                <a:cxn ang="0">
                  <a:pos x="685" y="286"/>
                </a:cxn>
                <a:cxn ang="0">
                  <a:pos x="715" y="274"/>
                </a:cxn>
                <a:cxn ang="0">
                  <a:pos x="766" y="88"/>
                </a:cxn>
                <a:cxn ang="0">
                  <a:pos x="580" y="38"/>
                </a:cxn>
                <a:cxn ang="0">
                  <a:pos x="529" y="223"/>
                </a:cxn>
                <a:cxn ang="0">
                  <a:pos x="595" y="281"/>
                </a:cxn>
                <a:cxn ang="0">
                  <a:pos x="593" y="578"/>
                </a:cxn>
                <a:cxn ang="0">
                  <a:pos x="560" y="591"/>
                </a:cxn>
                <a:cxn ang="0">
                  <a:pos x="546" y="600"/>
                </a:cxn>
                <a:cxn ang="0">
                  <a:pos x="300" y="456"/>
                </a:cxn>
                <a:cxn ang="0">
                  <a:pos x="284" y="367"/>
                </a:cxn>
                <a:cxn ang="0">
                  <a:pos x="98" y="317"/>
                </a:cxn>
                <a:cxn ang="0">
                  <a:pos x="48" y="502"/>
                </a:cxn>
                <a:cxn ang="0">
                  <a:pos x="233" y="553"/>
                </a:cxn>
                <a:cxn ang="0">
                  <a:pos x="257" y="536"/>
                </a:cxn>
                <a:cxn ang="0">
                  <a:pos x="496" y="676"/>
                </a:cxn>
                <a:cxn ang="0">
                  <a:pos x="494" y="734"/>
                </a:cxn>
                <a:cxn ang="0">
                  <a:pos x="244" y="877"/>
                </a:cxn>
                <a:cxn ang="0">
                  <a:pos x="88" y="861"/>
                </a:cxn>
                <a:cxn ang="0">
                  <a:pos x="37" y="1047"/>
                </a:cxn>
                <a:cxn ang="0">
                  <a:pos x="223" y="1098"/>
                </a:cxn>
                <a:cxn ang="0">
                  <a:pos x="289" y="955"/>
                </a:cxn>
                <a:cxn ang="0">
                  <a:pos x="539" y="812"/>
                </a:cxn>
                <a:cxn ang="0">
                  <a:pos x="590" y="840"/>
                </a:cxn>
                <a:cxn ang="0">
                  <a:pos x="588" y="1123"/>
                </a:cxn>
                <a:cxn ang="0">
                  <a:pos x="561" y="1135"/>
                </a:cxn>
                <a:cxn ang="0">
                  <a:pos x="511" y="1321"/>
                </a:cxn>
                <a:cxn ang="0">
                  <a:pos x="696" y="1371"/>
                </a:cxn>
                <a:cxn ang="0">
                  <a:pos x="747" y="1186"/>
                </a:cxn>
                <a:cxn ang="0">
                  <a:pos x="679" y="1127"/>
                </a:cxn>
                <a:cxn ang="0">
                  <a:pos x="680" y="835"/>
                </a:cxn>
                <a:cxn ang="0">
                  <a:pos x="695" y="827"/>
                </a:cxn>
                <a:cxn ang="0">
                  <a:pos x="720" y="809"/>
                </a:cxn>
                <a:cxn ang="0">
                  <a:pos x="979" y="960"/>
                </a:cxn>
                <a:cxn ang="0">
                  <a:pos x="996" y="1044"/>
                </a:cxn>
                <a:cxn ang="0">
                  <a:pos x="1181" y="1094"/>
                </a:cxn>
                <a:cxn ang="0">
                  <a:pos x="1232" y="909"/>
                </a:cxn>
                <a:cxn ang="0">
                  <a:pos x="1046" y="858"/>
                </a:cxn>
              </a:cxnLst>
              <a:rect l="0" t="0" r="r" b="b"/>
              <a:pathLst>
                <a:path w="1273" h="1409">
                  <a:moveTo>
                    <a:pt x="1046" y="858"/>
                  </a:moveTo>
                  <a:cubicBezTo>
                    <a:pt x="1036" y="864"/>
                    <a:pt x="1027" y="871"/>
                    <a:pt x="1019" y="879"/>
                  </a:cubicBezTo>
                  <a:cubicBezTo>
                    <a:pt x="762" y="729"/>
                    <a:pt x="762" y="729"/>
                    <a:pt x="762" y="729"/>
                  </a:cubicBezTo>
                  <a:cubicBezTo>
                    <a:pt x="765" y="715"/>
                    <a:pt x="764" y="700"/>
                    <a:pt x="762" y="685"/>
                  </a:cubicBezTo>
                  <a:cubicBezTo>
                    <a:pt x="1028" y="533"/>
                    <a:pt x="1028" y="533"/>
                    <a:pt x="1028" y="533"/>
                  </a:cubicBezTo>
                  <a:cubicBezTo>
                    <a:pt x="1071" y="570"/>
                    <a:pt x="1133" y="578"/>
                    <a:pt x="1185" y="548"/>
                  </a:cubicBezTo>
                  <a:cubicBezTo>
                    <a:pt x="1250" y="511"/>
                    <a:pt x="1273" y="428"/>
                    <a:pt x="1235" y="363"/>
                  </a:cubicBezTo>
                  <a:cubicBezTo>
                    <a:pt x="1198" y="298"/>
                    <a:pt x="1115" y="275"/>
                    <a:pt x="1050" y="312"/>
                  </a:cubicBezTo>
                  <a:cubicBezTo>
                    <a:pt x="999" y="341"/>
                    <a:pt x="974" y="399"/>
                    <a:pt x="984" y="454"/>
                  </a:cubicBezTo>
                  <a:cubicBezTo>
                    <a:pt x="717" y="606"/>
                    <a:pt x="717" y="606"/>
                    <a:pt x="717" y="606"/>
                  </a:cubicBezTo>
                  <a:cubicBezTo>
                    <a:pt x="707" y="598"/>
                    <a:pt x="696" y="591"/>
                    <a:pt x="684" y="585"/>
                  </a:cubicBezTo>
                  <a:cubicBezTo>
                    <a:pt x="685" y="286"/>
                    <a:pt x="685" y="286"/>
                    <a:pt x="685" y="286"/>
                  </a:cubicBezTo>
                  <a:cubicBezTo>
                    <a:pt x="695" y="283"/>
                    <a:pt x="705" y="279"/>
                    <a:pt x="715" y="274"/>
                  </a:cubicBezTo>
                  <a:cubicBezTo>
                    <a:pt x="780" y="237"/>
                    <a:pt x="803" y="154"/>
                    <a:pt x="766" y="88"/>
                  </a:cubicBezTo>
                  <a:cubicBezTo>
                    <a:pt x="728" y="23"/>
                    <a:pt x="645" y="0"/>
                    <a:pt x="580" y="38"/>
                  </a:cubicBezTo>
                  <a:cubicBezTo>
                    <a:pt x="515" y="75"/>
                    <a:pt x="492" y="158"/>
                    <a:pt x="529" y="223"/>
                  </a:cubicBezTo>
                  <a:cubicBezTo>
                    <a:pt x="545" y="250"/>
                    <a:pt x="568" y="270"/>
                    <a:pt x="595" y="281"/>
                  </a:cubicBezTo>
                  <a:cubicBezTo>
                    <a:pt x="593" y="578"/>
                    <a:pt x="593" y="578"/>
                    <a:pt x="593" y="578"/>
                  </a:cubicBezTo>
                  <a:cubicBezTo>
                    <a:pt x="582" y="581"/>
                    <a:pt x="571" y="585"/>
                    <a:pt x="560" y="591"/>
                  </a:cubicBezTo>
                  <a:cubicBezTo>
                    <a:pt x="556" y="594"/>
                    <a:pt x="551" y="597"/>
                    <a:pt x="546" y="600"/>
                  </a:cubicBezTo>
                  <a:cubicBezTo>
                    <a:pt x="300" y="456"/>
                    <a:pt x="300" y="456"/>
                    <a:pt x="300" y="456"/>
                  </a:cubicBezTo>
                  <a:cubicBezTo>
                    <a:pt x="305" y="427"/>
                    <a:pt x="300" y="395"/>
                    <a:pt x="284" y="367"/>
                  </a:cubicBezTo>
                  <a:cubicBezTo>
                    <a:pt x="246" y="302"/>
                    <a:pt x="163" y="280"/>
                    <a:pt x="98" y="317"/>
                  </a:cubicBezTo>
                  <a:cubicBezTo>
                    <a:pt x="33" y="354"/>
                    <a:pt x="10" y="437"/>
                    <a:pt x="48" y="502"/>
                  </a:cubicBezTo>
                  <a:cubicBezTo>
                    <a:pt x="85" y="568"/>
                    <a:pt x="168" y="590"/>
                    <a:pt x="233" y="553"/>
                  </a:cubicBezTo>
                  <a:cubicBezTo>
                    <a:pt x="242" y="548"/>
                    <a:pt x="250" y="542"/>
                    <a:pt x="257" y="536"/>
                  </a:cubicBezTo>
                  <a:cubicBezTo>
                    <a:pt x="496" y="676"/>
                    <a:pt x="496" y="676"/>
                    <a:pt x="496" y="676"/>
                  </a:cubicBezTo>
                  <a:cubicBezTo>
                    <a:pt x="491" y="694"/>
                    <a:pt x="491" y="714"/>
                    <a:pt x="494" y="734"/>
                  </a:cubicBezTo>
                  <a:cubicBezTo>
                    <a:pt x="244" y="877"/>
                    <a:pt x="244" y="877"/>
                    <a:pt x="244" y="877"/>
                  </a:cubicBezTo>
                  <a:cubicBezTo>
                    <a:pt x="202" y="840"/>
                    <a:pt x="139" y="832"/>
                    <a:pt x="88" y="861"/>
                  </a:cubicBezTo>
                  <a:cubicBezTo>
                    <a:pt x="23" y="899"/>
                    <a:pt x="0" y="982"/>
                    <a:pt x="37" y="1047"/>
                  </a:cubicBezTo>
                  <a:cubicBezTo>
                    <a:pt x="75" y="1112"/>
                    <a:pt x="158" y="1135"/>
                    <a:pt x="223" y="1098"/>
                  </a:cubicBezTo>
                  <a:cubicBezTo>
                    <a:pt x="274" y="1068"/>
                    <a:pt x="299" y="1010"/>
                    <a:pt x="289" y="955"/>
                  </a:cubicBezTo>
                  <a:cubicBezTo>
                    <a:pt x="539" y="812"/>
                    <a:pt x="539" y="812"/>
                    <a:pt x="539" y="812"/>
                  </a:cubicBezTo>
                  <a:cubicBezTo>
                    <a:pt x="554" y="825"/>
                    <a:pt x="571" y="834"/>
                    <a:pt x="590" y="840"/>
                  </a:cubicBezTo>
                  <a:cubicBezTo>
                    <a:pt x="588" y="1123"/>
                    <a:pt x="588" y="1123"/>
                    <a:pt x="588" y="1123"/>
                  </a:cubicBezTo>
                  <a:cubicBezTo>
                    <a:pt x="579" y="1126"/>
                    <a:pt x="570" y="1130"/>
                    <a:pt x="561" y="1135"/>
                  </a:cubicBezTo>
                  <a:cubicBezTo>
                    <a:pt x="496" y="1172"/>
                    <a:pt x="474" y="1255"/>
                    <a:pt x="511" y="1321"/>
                  </a:cubicBezTo>
                  <a:cubicBezTo>
                    <a:pt x="548" y="1386"/>
                    <a:pt x="631" y="1409"/>
                    <a:pt x="696" y="1371"/>
                  </a:cubicBezTo>
                  <a:cubicBezTo>
                    <a:pt x="762" y="1334"/>
                    <a:pt x="784" y="1251"/>
                    <a:pt x="747" y="1186"/>
                  </a:cubicBezTo>
                  <a:cubicBezTo>
                    <a:pt x="731" y="1158"/>
                    <a:pt x="707" y="1138"/>
                    <a:pt x="679" y="1127"/>
                  </a:cubicBezTo>
                  <a:cubicBezTo>
                    <a:pt x="680" y="835"/>
                    <a:pt x="680" y="835"/>
                    <a:pt x="680" y="835"/>
                  </a:cubicBezTo>
                  <a:cubicBezTo>
                    <a:pt x="685" y="833"/>
                    <a:pt x="690" y="830"/>
                    <a:pt x="695" y="827"/>
                  </a:cubicBezTo>
                  <a:cubicBezTo>
                    <a:pt x="704" y="822"/>
                    <a:pt x="713" y="816"/>
                    <a:pt x="720" y="809"/>
                  </a:cubicBezTo>
                  <a:cubicBezTo>
                    <a:pt x="979" y="960"/>
                    <a:pt x="979" y="960"/>
                    <a:pt x="979" y="960"/>
                  </a:cubicBezTo>
                  <a:cubicBezTo>
                    <a:pt x="975" y="988"/>
                    <a:pt x="981" y="1017"/>
                    <a:pt x="996" y="1044"/>
                  </a:cubicBezTo>
                  <a:cubicBezTo>
                    <a:pt x="1033" y="1109"/>
                    <a:pt x="1116" y="1132"/>
                    <a:pt x="1181" y="1094"/>
                  </a:cubicBezTo>
                  <a:cubicBezTo>
                    <a:pt x="1246" y="1057"/>
                    <a:pt x="1269" y="974"/>
                    <a:pt x="1232" y="909"/>
                  </a:cubicBezTo>
                  <a:cubicBezTo>
                    <a:pt x="1195" y="844"/>
                    <a:pt x="1112" y="821"/>
                    <a:pt x="1046" y="858"/>
                  </a:cubicBezTo>
                  <a:close/>
                </a:path>
              </a:pathLst>
            </a:custGeom>
            <a:solidFill>
              <a:srgbClr val="FFFFFF">
                <a:lumMod val="50000"/>
              </a:srgbClr>
            </a:solidFill>
            <a:ln w="38100" cap="flat" cmpd="sng">
              <a:noFill/>
              <a:prstDash val="solid"/>
              <a:miter lim="800000"/>
              <a:headEnd/>
              <a:tailEnd/>
            </a:ln>
          </p:spPr>
          <p:txBody>
            <a:bodyPr lIns="52925" tIns="26462" rIns="52925" bIns="26462"/>
            <a:lstStyle/>
            <a:p>
              <a:pPr defTabSz="914065">
                <a:defRPr/>
              </a:pPr>
              <a:endParaRPr lang="en-US" sz="4000" kern="0" dirty="0">
                <a:solidFill>
                  <a:srgbClr val="000000"/>
                </a:solidFill>
                <a:latin typeface="Gill Sans" pitchFamily="-84" charset="0"/>
                <a:sym typeface="Gill Sans" pitchFamily="-84" charset="0"/>
              </a:endParaRPr>
            </a:p>
          </p:txBody>
        </p:sp>
        <p:sp>
          <p:nvSpPr>
            <p:cNvPr id="49" name="AutoShape 45"/>
            <p:cNvSpPr>
              <a:spLocks noChangeArrowheads="1"/>
            </p:cNvSpPr>
            <p:nvPr/>
          </p:nvSpPr>
          <p:spPr bwMode="auto">
            <a:xfrm>
              <a:off x="6977996" y="4488090"/>
              <a:ext cx="1547433" cy="560517"/>
            </a:xfrm>
            <a:prstGeom prst="roundRect">
              <a:avLst>
                <a:gd name="adj" fmla="val 44542"/>
              </a:avLst>
            </a:prstGeom>
            <a:gradFill rotWithShape="1">
              <a:gsLst>
                <a:gs pos="0">
                  <a:srgbClr val="D6DBFE">
                    <a:gamma/>
                    <a:tint val="38039"/>
                    <a:invGamma/>
                  </a:srgbClr>
                </a:gs>
                <a:gs pos="100000">
                  <a:srgbClr val="D6DBFE"/>
                </a:gs>
              </a:gsLst>
              <a:path path="shape">
                <a:fillToRect l="50000" t="50000" r="50000" b="50000"/>
              </a:path>
            </a:gradFill>
            <a:ln w="9525" algn="ctr">
              <a:solidFill>
                <a:srgbClr val="43C9FF"/>
              </a:solidFill>
              <a:round/>
              <a:headEnd/>
              <a:tailEnd/>
            </a:ln>
            <a:effectLst>
              <a:prstShdw prst="shdw18" dist="17961" dir="13500000">
                <a:srgbClr val="43C9FF">
                  <a:gamma/>
                  <a:shade val="60000"/>
                  <a:invGamma/>
                </a:srgbClr>
              </a:prstShdw>
            </a:effectLst>
          </p:spPr>
          <p:txBody>
            <a:bodyPr wrap="none" tIns="0" bIns="0" anchor="ctr"/>
            <a:lstStyle/>
            <a:p>
              <a:pPr marL="236538" algn="r" defTabSz="914065">
                <a:lnSpc>
                  <a:spcPct val="80000"/>
                </a:lnSpc>
                <a:tabLst>
                  <a:tab pos="190776" algn="l"/>
                </a:tabLst>
                <a:defRPr/>
              </a:pPr>
              <a:r>
                <a:rPr lang="en-GB" sz="1600" b="1" kern="0" dirty="0">
                  <a:solidFill>
                    <a:srgbClr val="000000"/>
                  </a:solidFill>
                  <a:latin typeface="Arial" panose="020B0604020202020204" pitchFamily="34" charset="0"/>
                  <a:ea typeface="MS Gothic" pitchFamily="49" charset="-128"/>
                  <a:cs typeface="Arial" panose="020B0604020202020204" pitchFamily="34" charset="0"/>
                  <a:sym typeface="Gill Sans" pitchFamily="-84" charset="0"/>
                </a:rPr>
                <a:t>Collect</a:t>
              </a:r>
              <a:endParaRPr lang="en-GB" sz="1200" b="1" kern="0" dirty="0">
                <a:solidFill>
                  <a:srgbClr val="000000"/>
                </a:solidFill>
                <a:latin typeface="Arial" panose="020B0604020202020204" pitchFamily="34" charset="0"/>
                <a:ea typeface="MS Gothic" pitchFamily="49" charset="-128"/>
                <a:cs typeface="Arial" panose="020B0604020202020204" pitchFamily="34" charset="0"/>
                <a:sym typeface="Gill Sans" pitchFamily="-84" charset="0"/>
              </a:endParaRPr>
            </a:p>
          </p:txBody>
        </p:sp>
        <p:sp>
          <p:nvSpPr>
            <p:cNvPr id="50" name="AutoShape 50"/>
            <p:cNvSpPr>
              <a:spLocks noChangeArrowheads="1"/>
            </p:cNvSpPr>
            <p:nvPr/>
          </p:nvSpPr>
          <p:spPr bwMode="auto">
            <a:xfrm>
              <a:off x="7176256" y="4639429"/>
              <a:ext cx="349474" cy="306416"/>
            </a:xfrm>
            <a:prstGeom prst="can">
              <a:avLst>
                <a:gd name="adj" fmla="val 33796"/>
              </a:avLst>
            </a:prstGeom>
            <a:noFill/>
            <a:ln w="19050">
              <a:solidFill>
                <a:srgbClr val="FFFFFF">
                  <a:lumMod val="50000"/>
                </a:srgbClr>
              </a:solidFill>
              <a:round/>
              <a:headEnd/>
              <a:tailEnd/>
            </a:ln>
            <a:effectLst/>
          </p:spPr>
          <p:txBody>
            <a:bodyPr wrap="none" anchor="ctr"/>
            <a:lstStyle/>
            <a:p>
              <a:pPr defTabSz="914065">
                <a:defRPr/>
              </a:pPr>
              <a:endParaRPr lang="en-US" sz="2800" kern="0" dirty="0">
                <a:solidFill>
                  <a:srgbClr val="000000"/>
                </a:solidFill>
                <a:latin typeface="Gill Sans" pitchFamily="-84" charset="0"/>
                <a:sym typeface="Gill Sans" pitchFamily="-84" charset="0"/>
              </a:endParaRPr>
            </a:p>
          </p:txBody>
        </p:sp>
        <p:grpSp>
          <p:nvGrpSpPr>
            <p:cNvPr id="51" name="Group 51"/>
            <p:cNvGrpSpPr>
              <a:grpSpLocks/>
            </p:cNvGrpSpPr>
            <p:nvPr/>
          </p:nvGrpSpPr>
          <p:grpSpPr bwMode="auto">
            <a:xfrm flipV="1">
              <a:off x="7207036" y="4806228"/>
              <a:ext cx="294352" cy="77808"/>
              <a:chOff x="174" y="1876"/>
              <a:chExt cx="655" cy="173"/>
            </a:xfrm>
            <a:solidFill>
              <a:srgbClr val="FFFFFF">
                <a:lumMod val="50000"/>
              </a:srgbClr>
            </a:solidFill>
          </p:grpSpPr>
          <p:sp>
            <p:nvSpPr>
              <p:cNvPr id="52" name="Oval 52"/>
              <p:cNvSpPr>
                <a:spLocks noChangeArrowheads="1"/>
              </p:cNvSpPr>
              <p:nvPr/>
            </p:nvSpPr>
            <p:spPr bwMode="auto">
              <a:xfrm>
                <a:off x="456" y="1881"/>
                <a:ext cx="160" cy="160"/>
              </a:xfrm>
              <a:prstGeom prst="ellipse">
                <a:avLst/>
              </a:prstGeom>
              <a:grpFill/>
              <a:ln w="9525" algn="ctr">
                <a:solidFill>
                  <a:srgbClr val="FFFFFF">
                    <a:lumMod val="50000"/>
                  </a:srgbClr>
                </a:solidFill>
                <a:round/>
                <a:headEnd/>
                <a:tailEnd/>
              </a:ln>
              <a:effectLst/>
            </p:spPr>
            <p:txBody>
              <a:bodyPr wrap="none" anchor="ctr"/>
              <a:lstStyle/>
              <a:p>
                <a:pPr defTabSz="914065">
                  <a:defRPr/>
                </a:pPr>
                <a:endParaRPr lang="en-US" sz="2800" kern="0" dirty="0">
                  <a:solidFill>
                    <a:srgbClr val="000000"/>
                  </a:solidFill>
                  <a:latin typeface="Gill Sans" pitchFamily="-84" charset="0"/>
                  <a:sym typeface="Gill Sans" pitchFamily="-84" charset="0"/>
                </a:endParaRPr>
              </a:p>
            </p:txBody>
          </p:sp>
          <p:sp>
            <p:nvSpPr>
              <p:cNvPr id="53" name="AutoShape 53"/>
              <p:cNvSpPr>
                <a:spLocks noChangeArrowheads="1"/>
              </p:cNvSpPr>
              <p:nvPr/>
            </p:nvSpPr>
            <p:spPr bwMode="auto">
              <a:xfrm rot="5400000">
                <a:off x="668" y="1888"/>
                <a:ext cx="173" cy="149"/>
              </a:xfrm>
              <a:prstGeom prst="triangle">
                <a:avLst>
                  <a:gd name="adj" fmla="val 50000"/>
                </a:avLst>
              </a:prstGeom>
              <a:grpFill/>
              <a:ln w="9525" algn="ctr">
                <a:solidFill>
                  <a:srgbClr val="FFFFFF">
                    <a:lumMod val="50000"/>
                  </a:srgbClr>
                </a:solidFill>
                <a:miter lim="800000"/>
                <a:headEnd/>
                <a:tailEnd/>
              </a:ln>
              <a:effectLst/>
            </p:spPr>
            <p:txBody>
              <a:bodyPr wrap="none" anchor="ctr"/>
              <a:lstStyle/>
              <a:p>
                <a:pPr defTabSz="914065">
                  <a:defRPr/>
                </a:pPr>
                <a:endParaRPr lang="en-US" sz="2800" kern="0" dirty="0">
                  <a:solidFill>
                    <a:srgbClr val="000000"/>
                  </a:solidFill>
                  <a:latin typeface="Gill Sans" pitchFamily="-84" charset="0"/>
                  <a:sym typeface="Gill Sans" pitchFamily="-84" charset="0"/>
                </a:endParaRPr>
              </a:p>
            </p:txBody>
          </p:sp>
          <p:grpSp>
            <p:nvGrpSpPr>
              <p:cNvPr id="54" name="Group 54"/>
              <p:cNvGrpSpPr>
                <a:grpSpLocks/>
              </p:cNvGrpSpPr>
              <p:nvPr/>
            </p:nvGrpSpPr>
            <p:grpSpPr bwMode="auto">
              <a:xfrm flipH="1">
                <a:off x="174" y="1893"/>
                <a:ext cx="227" cy="135"/>
                <a:chOff x="510" y="2151"/>
                <a:chExt cx="227" cy="135"/>
              </a:xfrm>
              <a:grpFill/>
            </p:grpSpPr>
            <p:sp>
              <p:nvSpPr>
                <p:cNvPr id="55" name="AutoShape 55"/>
                <p:cNvSpPr>
                  <a:spLocks noChangeArrowheads="1"/>
                </p:cNvSpPr>
                <p:nvPr/>
              </p:nvSpPr>
              <p:spPr bwMode="auto">
                <a:xfrm rot="5400000">
                  <a:off x="502" y="2165"/>
                  <a:ext cx="128" cy="111"/>
                </a:xfrm>
                <a:prstGeom prst="triangle">
                  <a:avLst>
                    <a:gd name="adj" fmla="val 50000"/>
                  </a:avLst>
                </a:prstGeom>
                <a:grpFill/>
                <a:ln w="9525" algn="ctr">
                  <a:solidFill>
                    <a:srgbClr val="FFFFFF">
                      <a:lumMod val="50000"/>
                    </a:srgbClr>
                  </a:solidFill>
                  <a:miter lim="800000"/>
                  <a:headEnd/>
                  <a:tailEnd/>
                </a:ln>
                <a:effectLst/>
              </p:spPr>
              <p:txBody>
                <a:bodyPr wrap="none" anchor="ctr"/>
                <a:lstStyle/>
                <a:p>
                  <a:pPr defTabSz="914065">
                    <a:defRPr/>
                  </a:pPr>
                  <a:endParaRPr lang="en-US" sz="2800" kern="0" dirty="0">
                    <a:solidFill>
                      <a:srgbClr val="000000"/>
                    </a:solidFill>
                    <a:latin typeface="Gill Sans" pitchFamily="-84" charset="0"/>
                    <a:sym typeface="Gill Sans" pitchFamily="-84" charset="0"/>
                  </a:endParaRPr>
                </a:p>
              </p:txBody>
            </p:sp>
            <p:sp>
              <p:nvSpPr>
                <p:cNvPr id="56" name="AutoShape 56"/>
                <p:cNvSpPr>
                  <a:spLocks noChangeArrowheads="1"/>
                </p:cNvSpPr>
                <p:nvPr/>
              </p:nvSpPr>
              <p:spPr bwMode="auto">
                <a:xfrm rot="5400000">
                  <a:off x="598" y="2164"/>
                  <a:ext cx="128" cy="111"/>
                </a:xfrm>
                <a:prstGeom prst="triangle">
                  <a:avLst>
                    <a:gd name="adj" fmla="val 50000"/>
                  </a:avLst>
                </a:prstGeom>
                <a:grpFill/>
                <a:ln w="9525" algn="ctr">
                  <a:solidFill>
                    <a:srgbClr val="FFFFFF">
                      <a:lumMod val="50000"/>
                    </a:srgbClr>
                  </a:solidFill>
                  <a:miter lim="800000"/>
                  <a:headEnd/>
                  <a:tailEnd/>
                </a:ln>
                <a:effectLst/>
              </p:spPr>
              <p:txBody>
                <a:bodyPr wrap="none" anchor="ctr"/>
                <a:lstStyle/>
                <a:p>
                  <a:pPr defTabSz="914065">
                    <a:defRPr/>
                  </a:pPr>
                  <a:endParaRPr lang="en-US" sz="2800" kern="0" dirty="0">
                    <a:solidFill>
                      <a:srgbClr val="000000"/>
                    </a:solidFill>
                    <a:latin typeface="Gill Sans" pitchFamily="-84" charset="0"/>
                    <a:sym typeface="Gill Sans" pitchFamily="-84" charset="0"/>
                  </a:endParaRPr>
                </a:p>
              </p:txBody>
            </p:sp>
            <p:sp>
              <p:nvSpPr>
                <p:cNvPr id="57" name="Rectangle 57"/>
                <p:cNvSpPr>
                  <a:spLocks noChangeArrowheads="1"/>
                </p:cNvSpPr>
                <p:nvPr/>
              </p:nvSpPr>
              <p:spPr bwMode="auto">
                <a:xfrm>
                  <a:off x="710" y="2151"/>
                  <a:ext cx="27" cy="135"/>
                </a:xfrm>
                <a:prstGeom prst="rect">
                  <a:avLst/>
                </a:prstGeom>
                <a:grpFill/>
                <a:ln w="9525" algn="ctr">
                  <a:solidFill>
                    <a:srgbClr val="FFFFFF">
                      <a:lumMod val="50000"/>
                    </a:srgbClr>
                  </a:solidFill>
                  <a:miter lim="800000"/>
                  <a:headEnd/>
                  <a:tailEnd/>
                </a:ln>
                <a:effectLst/>
              </p:spPr>
              <p:txBody>
                <a:bodyPr wrap="none" anchor="ctr"/>
                <a:lstStyle/>
                <a:p>
                  <a:pPr defTabSz="914065">
                    <a:defRPr/>
                  </a:pPr>
                  <a:endParaRPr lang="en-US" sz="2800" kern="0" dirty="0">
                    <a:solidFill>
                      <a:srgbClr val="000000"/>
                    </a:solidFill>
                    <a:latin typeface="Gill Sans" pitchFamily="-84" charset="0"/>
                    <a:sym typeface="Gill Sans" pitchFamily="-84" charset="0"/>
                  </a:endParaRPr>
                </a:p>
              </p:txBody>
            </p:sp>
          </p:grpSp>
        </p:grpSp>
        <p:sp>
          <p:nvSpPr>
            <p:cNvPr id="2086" name="AutoShape 45"/>
            <p:cNvSpPr>
              <a:spLocks noChangeArrowheads="1"/>
            </p:cNvSpPr>
            <p:nvPr/>
          </p:nvSpPr>
          <p:spPr bwMode="auto">
            <a:xfrm>
              <a:off x="5951538" y="3738563"/>
              <a:ext cx="1301750" cy="560387"/>
            </a:xfrm>
            <a:prstGeom prst="roundRect">
              <a:avLst>
                <a:gd name="adj" fmla="val 46810"/>
              </a:avLst>
            </a:prstGeom>
            <a:gradFill rotWithShape="1">
              <a:gsLst>
                <a:gs pos="0">
                  <a:srgbClr val="EFF1FF"/>
                </a:gs>
                <a:gs pos="100000">
                  <a:srgbClr val="D6DBFE"/>
                </a:gs>
              </a:gsLst>
              <a:path path="shape">
                <a:fillToRect l="50000" t="50000" r="50000" b="50000"/>
              </a:path>
            </a:gradFill>
            <a:ln w="9525" algn="ctr">
              <a:solidFill>
                <a:srgbClr val="43C9FF"/>
              </a:solidFill>
              <a:round/>
              <a:headEnd/>
              <a:tailEnd/>
            </a:ln>
            <a:effectLst>
              <a:prstShdw prst="shdw17" dist="17961" dir="13500000">
                <a:srgbClr val="287999"/>
              </a:prstShdw>
            </a:effectLst>
          </p:spPr>
          <p:txBody>
            <a:bodyPr wrap="none" lIns="52925" tIns="0" rIns="52925" bIns="0" anchor="ctr"/>
            <a:lstStyle>
              <a:lvl1pPr defTabSz="911225">
                <a:lnSpc>
                  <a:spcPct val="90000"/>
                </a:lnSpc>
                <a:spcBef>
                  <a:spcPts val="1000"/>
                </a:spcBef>
                <a:buFont typeface="Arial" panose="020B0604020202020204" pitchFamily="34" charset="0"/>
                <a:buChar char="•"/>
                <a:tabLst>
                  <a:tab pos="188913" algn="l"/>
                </a:tabLst>
                <a:defRPr sz="2800">
                  <a:solidFill>
                    <a:schemeClr val="tx1"/>
                  </a:solidFill>
                  <a:latin typeface="Calibri" panose="020F0502020204030204" pitchFamily="34" charset="0"/>
                </a:defRPr>
              </a:lvl1pPr>
              <a:lvl2pPr marL="742950" indent="-285750" defTabSz="911225">
                <a:lnSpc>
                  <a:spcPct val="90000"/>
                </a:lnSpc>
                <a:spcBef>
                  <a:spcPts val="500"/>
                </a:spcBef>
                <a:buFont typeface="Arial" panose="020B0604020202020204" pitchFamily="34" charset="0"/>
                <a:buChar char="•"/>
                <a:tabLst>
                  <a:tab pos="188913" algn="l"/>
                </a:tabLst>
                <a:defRPr sz="2400">
                  <a:solidFill>
                    <a:schemeClr val="tx1"/>
                  </a:solidFill>
                  <a:latin typeface="Calibri" panose="020F0502020204030204" pitchFamily="34" charset="0"/>
                </a:defRPr>
              </a:lvl2pPr>
              <a:lvl3pPr marL="1143000" indent="-228600" defTabSz="911225">
                <a:lnSpc>
                  <a:spcPct val="90000"/>
                </a:lnSpc>
                <a:spcBef>
                  <a:spcPts val="500"/>
                </a:spcBef>
                <a:buFont typeface="Arial" panose="020B0604020202020204" pitchFamily="34" charset="0"/>
                <a:buChar char="•"/>
                <a:tabLst>
                  <a:tab pos="188913" algn="l"/>
                </a:tabLst>
                <a:defRPr sz="2000">
                  <a:solidFill>
                    <a:schemeClr val="tx1"/>
                  </a:solidFill>
                  <a:latin typeface="Calibri" panose="020F0502020204030204" pitchFamily="34" charset="0"/>
                </a:defRPr>
              </a:lvl3pPr>
              <a:lvl4pPr marL="1600200" indent="-228600" defTabSz="911225">
                <a:lnSpc>
                  <a:spcPct val="90000"/>
                </a:lnSpc>
                <a:spcBef>
                  <a:spcPts val="500"/>
                </a:spcBef>
                <a:buFont typeface="Arial" panose="020B0604020202020204" pitchFamily="34" charset="0"/>
                <a:buChar char="•"/>
                <a:tabLst>
                  <a:tab pos="188913" algn="l"/>
                </a:tabLst>
                <a:defRPr>
                  <a:solidFill>
                    <a:schemeClr val="tx1"/>
                  </a:solidFill>
                  <a:latin typeface="Calibri" panose="020F0502020204030204" pitchFamily="34" charset="0"/>
                </a:defRPr>
              </a:lvl4pPr>
              <a:lvl5pPr marL="2057400" indent="-228600" defTabSz="911225">
                <a:lnSpc>
                  <a:spcPct val="90000"/>
                </a:lnSpc>
                <a:spcBef>
                  <a:spcPts val="500"/>
                </a:spcBef>
                <a:buFont typeface="Arial" panose="020B0604020202020204" pitchFamily="34" charset="0"/>
                <a:buChar char="•"/>
                <a:tabLst>
                  <a:tab pos="188913" algn="l"/>
                </a:tabLst>
                <a:defRPr>
                  <a:solidFill>
                    <a:schemeClr val="tx1"/>
                  </a:solidFill>
                  <a:latin typeface="Calibri" panose="020F0502020204030204" pitchFamily="34" charset="0"/>
                </a:defRPr>
              </a:lvl5pPr>
              <a:lvl6pPr marL="2514600" indent="-228600" defTabSz="911225" eaLnBrk="0" fontAlgn="base" hangingPunct="0">
                <a:lnSpc>
                  <a:spcPct val="90000"/>
                </a:lnSpc>
                <a:spcBef>
                  <a:spcPts val="500"/>
                </a:spcBef>
                <a:spcAft>
                  <a:spcPct val="0"/>
                </a:spcAft>
                <a:buFont typeface="Arial" panose="020B0604020202020204" pitchFamily="34" charset="0"/>
                <a:buChar char="•"/>
                <a:tabLst>
                  <a:tab pos="188913" algn="l"/>
                </a:tabLst>
                <a:defRPr>
                  <a:solidFill>
                    <a:schemeClr val="tx1"/>
                  </a:solidFill>
                  <a:latin typeface="Calibri" panose="020F0502020204030204" pitchFamily="34" charset="0"/>
                </a:defRPr>
              </a:lvl6pPr>
              <a:lvl7pPr marL="2971800" indent="-228600" defTabSz="911225" eaLnBrk="0" fontAlgn="base" hangingPunct="0">
                <a:lnSpc>
                  <a:spcPct val="90000"/>
                </a:lnSpc>
                <a:spcBef>
                  <a:spcPts val="500"/>
                </a:spcBef>
                <a:spcAft>
                  <a:spcPct val="0"/>
                </a:spcAft>
                <a:buFont typeface="Arial" panose="020B0604020202020204" pitchFamily="34" charset="0"/>
                <a:buChar char="•"/>
                <a:tabLst>
                  <a:tab pos="188913" algn="l"/>
                </a:tabLst>
                <a:defRPr>
                  <a:solidFill>
                    <a:schemeClr val="tx1"/>
                  </a:solidFill>
                  <a:latin typeface="Calibri" panose="020F0502020204030204" pitchFamily="34" charset="0"/>
                </a:defRPr>
              </a:lvl7pPr>
              <a:lvl8pPr marL="3429000" indent="-228600" defTabSz="911225" eaLnBrk="0" fontAlgn="base" hangingPunct="0">
                <a:lnSpc>
                  <a:spcPct val="90000"/>
                </a:lnSpc>
                <a:spcBef>
                  <a:spcPts val="500"/>
                </a:spcBef>
                <a:spcAft>
                  <a:spcPct val="0"/>
                </a:spcAft>
                <a:buFont typeface="Arial" panose="020B0604020202020204" pitchFamily="34" charset="0"/>
                <a:buChar char="•"/>
                <a:tabLst>
                  <a:tab pos="188913" algn="l"/>
                </a:tabLst>
                <a:defRPr>
                  <a:solidFill>
                    <a:schemeClr val="tx1"/>
                  </a:solidFill>
                  <a:latin typeface="Calibri" panose="020F0502020204030204" pitchFamily="34" charset="0"/>
                </a:defRPr>
              </a:lvl8pPr>
              <a:lvl9pPr marL="3886200" indent="-228600" defTabSz="911225" eaLnBrk="0" fontAlgn="base" hangingPunct="0">
                <a:lnSpc>
                  <a:spcPct val="90000"/>
                </a:lnSpc>
                <a:spcBef>
                  <a:spcPts val="500"/>
                </a:spcBef>
                <a:spcAft>
                  <a:spcPct val="0"/>
                </a:spcAft>
                <a:buFont typeface="Arial" panose="020B0604020202020204" pitchFamily="34" charset="0"/>
                <a:buChar char="•"/>
                <a:tabLst>
                  <a:tab pos="188913" algn="l"/>
                </a:tabLst>
                <a:defRPr>
                  <a:solidFill>
                    <a:schemeClr val="tx1"/>
                  </a:solidFill>
                  <a:latin typeface="Calibri" panose="020F0502020204030204" pitchFamily="34" charset="0"/>
                </a:defRPr>
              </a:lvl9pPr>
            </a:lstStyle>
            <a:p>
              <a:pPr algn="r">
                <a:lnSpc>
                  <a:spcPct val="80000"/>
                </a:lnSpc>
                <a:spcBef>
                  <a:spcPct val="0"/>
                </a:spcBef>
                <a:buFontTx/>
                <a:buNone/>
              </a:pPr>
              <a:r>
                <a:rPr lang="en-GB" altLang="en-US" sz="1600" b="1">
                  <a:solidFill>
                    <a:srgbClr val="000000"/>
                  </a:solidFill>
                  <a:latin typeface="Arial" panose="020B0604020202020204" pitchFamily="34" charset="0"/>
                  <a:ea typeface="MS Gothic" panose="020B0609070205080204" pitchFamily="49" charset="-128"/>
                  <a:sym typeface="Gill Sans" pitchFamily="34" charset="0"/>
                </a:rPr>
                <a:t>Manage</a:t>
              </a:r>
            </a:p>
          </p:txBody>
        </p:sp>
        <p:pic>
          <p:nvPicPr>
            <p:cNvPr id="2087" name="Picture 70" descr="SETTINGS"/>
            <p:cNvPicPr preferRelativeResize="0">
              <a:picLocks noChangeAspect="1" noChangeArrowheads="1"/>
            </p:cNvPicPr>
            <p:nvPr/>
          </p:nvPicPr>
          <p:blipFill>
            <a:blip r:embed="rId17">
              <a:lum bright="50000"/>
              <a:extLst>
                <a:ext uri="{28A0092B-C50C-407E-A947-70E740481C1C}">
                  <a14:useLocalDpi xmlns:a14="http://schemas.microsoft.com/office/drawing/2010/main" val="0"/>
                </a:ext>
              </a:extLst>
            </a:blip>
            <a:srcRect b="15614"/>
            <a:stretch>
              <a:fillRect/>
            </a:stretch>
          </p:blipFill>
          <p:spPr bwMode="auto">
            <a:xfrm>
              <a:off x="6019800" y="3852863"/>
              <a:ext cx="39211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AutoShape 45"/>
            <p:cNvSpPr>
              <a:spLocks noChangeArrowheads="1"/>
            </p:cNvSpPr>
            <p:nvPr/>
          </p:nvSpPr>
          <p:spPr bwMode="auto">
            <a:xfrm>
              <a:off x="4817304" y="4488090"/>
              <a:ext cx="1928830" cy="560517"/>
            </a:xfrm>
            <a:prstGeom prst="roundRect">
              <a:avLst>
                <a:gd name="adj" fmla="val 44542"/>
              </a:avLst>
            </a:prstGeom>
            <a:gradFill rotWithShape="1">
              <a:gsLst>
                <a:gs pos="0">
                  <a:srgbClr val="D6DBFE">
                    <a:gamma/>
                    <a:tint val="38039"/>
                    <a:invGamma/>
                  </a:srgbClr>
                </a:gs>
                <a:gs pos="100000">
                  <a:srgbClr val="D6DBFE"/>
                </a:gs>
              </a:gsLst>
              <a:path path="shape">
                <a:fillToRect l="50000" t="50000" r="50000" b="50000"/>
              </a:path>
            </a:gradFill>
            <a:ln w="9525" algn="ctr">
              <a:solidFill>
                <a:srgbClr val="43C9FF"/>
              </a:solidFill>
              <a:round/>
              <a:headEnd/>
              <a:tailEnd/>
            </a:ln>
            <a:effectLst>
              <a:prstShdw prst="shdw18" dist="17961" dir="13500000">
                <a:srgbClr val="43C9FF">
                  <a:gamma/>
                  <a:shade val="60000"/>
                  <a:invGamma/>
                </a:srgbClr>
              </a:prstShdw>
            </a:effectLst>
          </p:spPr>
          <p:txBody>
            <a:bodyPr wrap="none" tIns="0" bIns="0" anchor="ctr"/>
            <a:lstStyle/>
            <a:p>
              <a:pPr algn="r" defTabSz="914065">
                <a:lnSpc>
                  <a:spcPct val="80000"/>
                </a:lnSpc>
                <a:tabLst>
                  <a:tab pos="190776" algn="l"/>
                </a:tabLst>
                <a:defRPr/>
              </a:pPr>
              <a:r>
                <a:rPr lang="en-GB" sz="1600" b="1" kern="0" dirty="0">
                  <a:solidFill>
                    <a:srgbClr val="000000"/>
                  </a:solidFill>
                  <a:latin typeface="Arial" panose="020B0604020202020204" pitchFamily="34" charset="0"/>
                  <a:ea typeface="MS Gothic" pitchFamily="49" charset="-128"/>
                  <a:cs typeface="Arial" panose="020B0604020202020204" pitchFamily="34" charset="0"/>
                  <a:sym typeface="Gill Sans" pitchFamily="-84" charset="0"/>
                </a:rPr>
                <a:t>Assemble</a:t>
              </a:r>
              <a:endParaRPr lang="en-GB" sz="1200" b="1" kern="0" dirty="0">
                <a:solidFill>
                  <a:srgbClr val="000000"/>
                </a:solidFill>
                <a:latin typeface="Arial" panose="020B0604020202020204" pitchFamily="34" charset="0"/>
                <a:ea typeface="MS Gothic" pitchFamily="49" charset="-128"/>
                <a:cs typeface="Arial" panose="020B0604020202020204" pitchFamily="34" charset="0"/>
                <a:sym typeface="Gill Sans" pitchFamily="-84" charset="0"/>
              </a:endParaRPr>
            </a:p>
          </p:txBody>
        </p:sp>
        <p:grpSp>
          <p:nvGrpSpPr>
            <p:cNvPr id="2089" name="Group 129"/>
            <p:cNvGrpSpPr>
              <a:grpSpLocks/>
            </p:cNvGrpSpPr>
            <p:nvPr/>
          </p:nvGrpSpPr>
          <p:grpSpPr bwMode="auto">
            <a:xfrm>
              <a:off x="4892675" y="4640263"/>
              <a:ext cx="625475" cy="234950"/>
              <a:chOff x="179512" y="1916832"/>
              <a:chExt cx="1152128" cy="432048"/>
            </a:xfrm>
          </p:grpSpPr>
          <p:sp>
            <p:nvSpPr>
              <p:cNvPr id="62" name="Rounded Rectangle 61"/>
              <p:cNvSpPr/>
              <p:nvPr/>
            </p:nvSpPr>
            <p:spPr bwMode="auto">
              <a:xfrm>
                <a:off x="755595" y="1915298"/>
                <a:ext cx="433282" cy="144302"/>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a:lstStyle/>
              <a:p>
                <a:pPr defTabSz="457103" eaLnBrk="1" hangingPunct="1">
                  <a:lnSpc>
                    <a:spcPct val="92000"/>
                  </a:lnSpc>
                  <a:buClr>
                    <a:srgbClr val="000000"/>
                  </a:buClr>
                  <a:buSzPct val="45000"/>
                  <a:defRPr/>
                </a:pPr>
                <a:endParaRPr lang="en-US" sz="2000" dirty="0">
                  <a:solidFill>
                    <a:srgbClr val="99FE00"/>
                  </a:solidFill>
                  <a:latin typeface="Arial" charset="0"/>
                  <a:cs typeface="Arial" charset="0"/>
                </a:endParaRPr>
              </a:p>
            </p:txBody>
          </p:sp>
          <p:sp>
            <p:nvSpPr>
              <p:cNvPr id="63" name="Rounded Rectangle 62"/>
              <p:cNvSpPr/>
              <p:nvPr/>
            </p:nvSpPr>
            <p:spPr bwMode="auto">
              <a:xfrm>
                <a:off x="897959" y="2203902"/>
                <a:ext cx="433282" cy="144302"/>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a:lstStyle/>
              <a:p>
                <a:pPr defTabSz="457103" eaLnBrk="1" hangingPunct="1">
                  <a:lnSpc>
                    <a:spcPct val="92000"/>
                  </a:lnSpc>
                  <a:buClr>
                    <a:srgbClr val="000000"/>
                  </a:buClr>
                  <a:buSzPct val="45000"/>
                  <a:defRPr/>
                </a:pPr>
                <a:endParaRPr lang="en-US" sz="2000" dirty="0">
                  <a:solidFill>
                    <a:srgbClr val="99FE00"/>
                  </a:solidFill>
                  <a:latin typeface="Arial" charset="0"/>
                  <a:cs typeface="Arial" charset="0"/>
                </a:endParaRPr>
              </a:p>
            </p:txBody>
          </p:sp>
          <p:sp>
            <p:nvSpPr>
              <p:cNvPr id="64" name="Rounded Rectangle 63"/>
              <p:cNvSpPr/>
              <p:nvPr/>
            </p:nvSpPr>
            <p:spPr bwMode="auto">
              <a:xfrm>
                <a:off x="179949" y="2059600"/>
                <a:ext cx="433282" cy="144302"/>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a:lstStyle/>
              <a:p>
                <a:pPr defTabSz="457103" eaLnBrk="1" hangingPunct="1">
                  <a:lnSpc>
                    <a:spcPct val="92000"/>
                  </a:lnSpc>
                  <a:buClr>
                    <a:srgbClr val="000000"/>
                  </a:buClr>
                  <a:buSzPct val="45000"/>
                  <a:defRPr/>
                </a:pPr>
                <a:endParaRPr lang="en-US" sz="2000" dirty="0">
                  <a:solidFill>
                    <a:srgbClr val="99FE00"/>
                  </a:solidFill>
                  <a:latin typeface="Arial" charset="0"/>
                  <a:cs typeface="Arial" charset="0"/>
                </a:endParaRPr>
              </a:p>
            </p:txBody>
          </p:sp>
          <p:cxnSp>
            <p:nvCxnSpPr>
              <p:cNvPr id="65" name="Curved Connector 64"/>
              <p:cNvCxnSpPr>
                <a:stCxn id="64" idx="3"/>
                <a:endCxn id="62" idx="1"/>
              </p:cNvCxnSpPr>
              <p:nvPr/>
            </p:nvCxnSpPr>
            <p:spPr bwMode="auto">
              <a:xfrm flipV="1">
                <a:off x="613230" y="1987450"/>
                <a:ext cx="142364" cy="144302"/>
              </a:xfrm>
              <a:prstGeom prst="curvedConnector3">
                <a:avLst>
                  <a:gd name="adj1" fmla="val 50000"/>
                </a:avLst>
              </a:prstGeom>
              <a:gradFill rotWithShape="1">
                <a:gsLst>
                  <a:gs pos="0">
                    <a:srgbClr val="0000FF"/>
                  </a:gs>
                  <a:gs pos="100000">
                    <a:srgbClr val="3399FF"/>
                  </a:gs>
                </a:gsLst>
                <a:lin ang="0" scaled="1"/>
              </a:gradFill>
              <a:ln w="28575" cap="flat" cmpd="sng" algn="ctr">
                <a:solidFill>
                  <a:schemeClr val="bg1">
                    <a:lumMod val="50000"/>
                  </a:schemeClr>
                </a:solidFill>
                <a:prstDash val="solid"/>
                <a:round/>
                <a:headEnd type="none" w="med" len="med"/>
                <a:tailEnd type="none" w="med" len="med"/>
              </a:ln>
              <a:effectLst/>
              <a:extLst/>
            </p:spPr>
          </p:cxnSp>
          <p:cxnSp>
            <p:nvCxnSpPr>
              <p:cNvPr id="66" name="Curved Connector 65"/>
              <p:cNvCxnSpPr>
                <a:stCxn id="64" idx="3"/>
                <a:endCxn id="63" idx="1"/>
              </p:cNvCxnSpPr>
              <p:nvPr/>
            </p:nvCxnSpPr>
            <p:spPr bwMode="auto">
              <a:xfrm>
                <a:off x="613230" y="2131752"/>
                <a:ext cx="284728" cy="144302"/>
              </a:xfrm>
              <a:prstGeom prst="curvedConnector3">
                <a:avLst>
                  <a:gd name="adj1" fmla="val 50000"/>
                </a:avLst>
              </a:prstGeom>
              <a:gradFill rotWithShape="1">
                <a:gsLst>
                  <a:gs pos="0">
                    <a:srgbClr val="0000FF"/>
                  </a:gs>
                  <a:gs pos="100000">
                    <a:srgbClr val="3399FF"/>
                  </a:gs>
                </a:gsLst>
                <a:lin ang="0" scaled="1"/>
              </a:gradFill>
              <a:ln w="28575" cap="flat" cmpd="sng" algn="ctr">
                <a:solidFill>
                  <a:schemeClr val="bg1">
                    <a:lumMod val="50000"/>
                  </a:schemeClr>
                </a:solidFill>
                <a:prstDash val="solid"/>
                <a:round/>
                <a:headEnd type="none" w="med" len="med"/>
                <a:tailEnd type="none" w="med" len="med"/>
              </a:ln>
              <a:effectLst/>
              <a:extLst/>
            </p:spPr>
          </p:cxnSp>
        </p:grpSp>
        <p:sp>
          <p:nvSpPr>
            <p:cNvPr id="2090" name="TextBox 112"/>
            <p:cNvSpPr txBox="1">
              <a:spLocks noChangeArrowheads="1"/>
            </p:cNvSpPr>
            <p:nvPr/>
          </p:nvSpPr>
          <p:spPr bwMode="auto">
            <a:xfrm>
              <a:off x="7489283" y="2345046"/>
              <a:ext cx="1303338" cy="517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80" tIns="146304" rIns="182880" bIns="146304">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spcAft>
                  <a:spcPts val="600"/>
                </a:spcAft>
                <a:buFontTx/>
                <a:buNone/>
              </a:pPr>
              <a:r>
                <a:rPr lang="en-US" altLang="en-US" sz="1600" b="1">
                  <a:solidFill>
                    <a:schemeClr val="bg1"/>
                  </a:solidFill>
                  <a:latin typeface="Arial" panose="020B0604020202020204" pitchFamily="34" charset="0"/>
                  <a:cs typeface="Arial" panose="020B0604020202020204" pitchFamily="34" charset="0"/>
                </a:rPr>
                <a:t>Compose</a:t>
              </a:r>
            </a:p>
          </p:txBody>
        </p:sp>
      </p:grpSp>
      <p:pic>
        <p:nvPicPr>
          <p:cNvPr id="69" name="Picture 3"/>
          <p:cNvPicPr>
            <a:picLocks noChangeAspect="1" noChangeArrowheads="1"/>
          </p:cNvPicPr>
          <p:nvPr/>
        </p:nvPicPr>
        <p:blipFill>
          <a:blip r:embed="rId18"/>
          <a:srcRect/>
          <a:stretch>
            <a:fillRect/>
          </a:stretch>
        </p:blipFill>
        <p:spPr bwMode="auto">
          <a:xfrm>
            <a:off x="333375" y="5257800"/>
            <a:ext cx="1584325" cy="11795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0" name="Picture 4"/>
          <p:cNvPicPr>
            <a:picLocks noChangeAspect="1" noChangeArrowheads="1"/>
          </p:cNvPicPr>
          <p:nvPr/>
        </p:nvPicPr>
        <p:blipFill>
          <a:blip r:embed="rId19"/>
          <a:srcRect/>
          <a:stretch>
            <a:fillRect/>
          </a:stretch>
        </p:blipFill>
        <p:spPr bwMode="auto">
          <a:xfrm>
            <a:off x="2427288" y="5257800"/>
            <a:ext cx="2022475" cy="11795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Rectangle 70"/>
          <p:cNvSpPr/>
          <p:nvPr/>
        </p:nvSpPr>
        <p:spPr>
          <a:xfrm>
            <a:off x="317500" y="3687763"/>
            <a:ext cx="4676775" cy="1985962"/>
          </a:xfrm>
          <a:prstGeom prst="rect">
            <a:avLst/>
          </a:prstGeom>
        </p:spPr>
        <p:txBody>
          <a:bodyPr>
            <a:spAutoFit/>
          </a:bodyPr>
          <a:lstStyle/>
          <a:p>
            <a:pPr>
              <a:spcBef>
                <a:spcPts val="1200"/>
              </a:spcBef>
              <a:defRPr/>
            </a:pPr>
            <a:r>
              <a:rPr lang="en-US" sz="1400" dirty="0">
                <a:solidFill>
                  <a:srgbClr val="00B0F0"/>
                </a:solidFill>
                <a:latin typeface="Arial" panose="020B0604020202020204" pitchFamily="34" charset="0"/>
                <a:ea typeface="MS PGothic" pitchFamily="34" charset="-128"/>
                <a:cs typeface="Arial" panose="020B0604020202020204" pitchFamily="34" charset="0"/>
              </a:rPr>
              <a:t>For </a:t>
            </a:r>
            <a:r>
              <a:rPr lang="en-US" sz="1400" b="1" dirty="0">
                <a:solidFill>
                  <a:srgbClr val="00B0F0"/>
                </a:solidFill>
                <a:latin typeface="Arial" panose="020B0604020202020204" pitchFamily="34" charset="0"/>
                <a:ea typeface="MS PGothic" pitchFamily="34" charset="-128"/>
                <a:cs typeface="Arial" panose="020B0604020202020204" pitchFamily="34" charset="0"/>
              </a:rPr>
              <a:t>developers</a:t>
            </a:r>
            <a:r>
              <a:rPr lang="en-US" sz="1400" dirty="0">
                <a:solidFill>
                  <a:srgbClr val="00B0F0"/>
                </a:solidFill>
                <a:latin typeface="Arial" panose="020B0604020202020204" pitchFamily="34" charset="0"/>
                <a:ea typeface="MS PGothic" pitchFamily="34" charset="-128"/>
                <a:cs typeface="Arial" panose="020B0604020202020204" pitchFamily="34" charset="0"/>
              </a:rPr>
              <a:t> looking to:</a:t>
            </a:r>
          </a:p>
          <a:p>
            <a:pPr marL="168275" indent="-168275">
              <a:spcBef>
                <a:spcPts val="600"/>
              </a:spcBef>
              <a:buClr>
                <a:srgbClr val="00B0F0"/>
              </a:buClr>
              <a:buFont typeface="Wingdings" panose="05000000000000000000" pitchFamily="2" charset="2"/>
              <a:buChar char="§"/>
              <a:defRPr/>
            </a:pPr>
            <a:r>
              <a:rPr lang="en-AU" sz="1200" b="1" dirty="0">
                <a:solidFill>
                  <a:srgbClr val="00B050"/>
                </a:solidFill>
                <a:latin typeface="Arial" panose="020B0604020202020204" pitchFamily="34" charset="0"/>
                <a:ea typeface="MS PGothic" pitchFamily="34" charset="-128"/>
                <a:cs typeface="Arial" panose="020B0604020202020204" pitchFamily="34" charset="0"/>
              </a:rPr>
              <a:t>Quickly</a:t>
            </a:r>
            <a:r>
              <a:rPr lang="en-AU" sz="1200" dirty="0">
                <a:solidFill>
                  <a:srgbClr val="00B050"/>
                </a:solidFill>
                <a:latin typeface="Arial" panose="020B0604020202020204" pitchFamily="34" charset="0"/>
                <a:ea typeface="MS PGothic" pitchFamily="34" charset="-128"/>
                <a:cs typeface="Arial" panose="020B0604020202020204" pitchFamily="34" charset="0"/>
              </a:rPr>
              <a:t>, </a:t>
            </a:r>
            <a:r>
              <a:rPr lang="en-AU" sz="1200" b="1" dirty="0">
                <a:solidFill>
                  <a:srgbClr val="0070C0"/>
                </a:solidFill>
                <a:latin typeface="Arial" panose="020B0604020202020204" pitchFamily="34" charset="0"/>
                <a:ea typeface="MS PGothic" pitchFamily="34" charset="-128"/>
                <a:cs typeface="Arial" panose="020B0604020202020204" pitchFamily="34" charset="0"/>
              </a:rPr>
              <a:t>easily</a:t>
            </a:r>
            <a:r>
              <a:rPr lang="en-AU" sz="1200" dirty="0">
                <a:solidFill>
                  <a:srgbClr val="0070C0"/>
                </a:solidFill>
                <a:latin typeface="Arial" panose="020B0604020202020204" pitchFamily="34" charset="0"/>
                <a:ea typeface="MS PGothic" pitchFamily="34" charset="-128"/>
                <a:cs typeface="Arial" panose="020B0604020202020204" pitchFamily="34" charset="0"/>
              </a:rPr>
              <a:t> </a:t>
            </a:r>
            <a:r>
              <a:rPr lang="en-AU" sz="1200" dirty="0">
                <a:latin typeface="Arial" panose="020B0604020202020204" pitchFamily="34" charset="0"/>
                <a:ea typeface="MS PGothic" pitchFamily="34" charset="-128"/>
                <a:cs typeface="Arial" panose="020B0604020202020204" pitchFamily="34" charset="0"/>
              </a:rPr>
              <a:t>and</a:t>
            </a:r>
            <a:r>
              <a:rPr lang="en-AU" sz="1200" dirty="0">
                <a:solidFill>
                  <a:srgbClr val="0070C0"/>
                </a:solidFill>
                <a:latin typeface="Arial" panose="020B0604020202020204" pitchFamily="34" charset="0"/>
                <a:ea typeface="MS PGothic" pitchFamily="34" charset="-128"/>
                <a:cs typeface="Arial" panose="020B0604020202020204" pitchFamily="34" charset="0"/>
              </a:rPr>
              <a:t> </a:t>
            </a:r>
            <a:r>
              <a:rPr lang="en-AU" sz="1200" b="1" dirty="0">
                <a:solidFill>
                  <a:schemeClr val="accent4">
                    <a:lumMod val="75000"/>
                  </a:schemeClr>
                </a:solidFill>
                <a:latin typeface="Arial" panose="020B0604020202020204" pitchFamily="34" charset="0"/>
                <a:ea typeface="MS PGothic" pitchFamily="34" charset="-128"/>
                <a:cs typeface="Arial" panose="020B0604020202020204" pitchFamily="34" charset="0"/>
              </a:rPr>
              <a:t>securely</a:t>
            </a:r>
            <a:r>
              <a:rPr lang="en-AU" sz="1200" dirty="0">
                <a:solidFill>
                  <a:schemeClr val="accent4">
                    <a:lumMod val="75000"/>
                  </a:schemeClr>
                </a:solidFill>
                <a:latin typeface="Arial" panose="020B0604020202020204" pitchFamily="34" charset="0"/>
                <a:ea typeface="MS PGothic" pitchFamily="34" charset="-128"/>
                <a:cs typeface="Arial" panose="020B0604020202020204" pitchFamily="34" charset="0"/>
              </a:rPr>
              <a:t> </a:t>
            </a:r>
            <a:r>
              <a:rPr lang="en-AU" sz="1200" dirty="0">
                <a:latin typeface="Arial" panose="020B0604020202020204" pitchFamily="34" charset="0"/>
                <a:ea typeface="MS PGothic" pitchFamily="34" charset="-128"/>
                <a:cs typeface="Arial" panose="020B0604020202020204" pitchFamily="34" charset="0"/>
              </a:rPr>
              <a:t>bring data from an Internet-connected device into the cloud</a:t>
            </a:r>
          </a:p>
          <a:p>
            <a:pPr marL="168275" indent="-168275">
              <a:spcBef>
                <a:spcPts val="600"/>
              </a:spcBef>
              <a:buClr>
                <a:srgbClr val="00B0F0"/>
              </a:buClr>
              <a:buFont typeface="Wingdings" panose="05000000000000000000" pitchFamily="2" charset="2"/>
              <a:buChar char="§"/>
              <a:defRPr/>
            </a:pPr>
            <a:r>
              <a:rPr lang="en-AU" sz="1200" dirty="0">
                <a:latin typeface="Arial" panose="020B0604020202020204" pitchFamily="34" charset="0"/>
                <a:ea typeface="MS PGothic" pitchFamily="34" charset="-128"/>
                <a:cs typeface="Arial" panose="020B0604020202020204" pitchFamily="34" charset="0"/>
              </a:rPr>
              <a:t>Build an application alongside the device to collect the data and send real-time </a:t>
            </a:r>
            <a:r>
              <a:rPr lang="en-AU" sz="1200" b="1" dirty="0">
                <a:solidFill>
                  <a:schemeClr val="accent1">
                    <a:lumMod val="75000"/>
                  </a:schemeClr>
                </a:solidFill>
                <a:latin typeface="Arial" panose="020B0604020202020204" pitchFamily="34" charset="0"/>
                <a:ea typeface="MS PGothic" pitchFamily="34" charset="-128"/>
                <a:cs typeface="Arial" panose="020B0604020202020204" pitchFamily="34" charset="0"/>
              </a:rPr>
              <a:t>insights</a:t>
            </a:r>
            <a:r>
              <a:rPr lang="en-AU" sz="1200" dirty="0">
                <a:solidFill>
                  <a:schemeClr val="accent1">
                    <a:lumMod val="75000"/>
                  </a:schemeClr>
                </a:solidFill>
                <a:latin typeface="Arial" panose="020B0604020202020204" pitchFamily="34" charset="0"/>
                <a:ea typeface="MS PGothic" pitchFamily="34" charset="-128"/>
                <a:cs typeface="Arial" panose="020B0604020202020204" pitchFamily="34" charset="0"/>
              </a:rPr>
              <a:t> </a:t>
            </a:r>
            <a:r>
              <a:rPr lang="en-AU" sz="1200" dirty="0">
                <a:latin typeface="Arial" panose="020B0604020202020204" pitchFamily="34" charset="0"/>
                <a:ea typeface="MS PGothic" pitchFamily="34" charset="-128"/>
                <a:cs typeface="Arial" panose="020B0604020202020204" pitchFamily="34" charset="0"/>
              </a:rPr>
              <a:t>back to the developer’s business</a:t>
            </a:r>
            <a:endParaRPr lang="en-US" sz="1200" dirty="0">
              <a:latin typeface="Arial" panose="020B0604020202020204" pitchFamily="34" charset="0"/>
              <a:ea typeface="MS PGothic" pitchFamily="34" charset="-128"/>
              <a:cs typeface="Arial" panose="020B0604020202020204" pitchFamily="34" charset="0"/>
            </a:endParaRPr>
          </a:p>
          <a:p>
            <a:pPr marL="168275" indent="-168275">
              <a:spcBef>
                <a:spcPts val="600"/>
              </a:spcBef>
              <a:buClr>
                <a:srgbClr val="00B0F0"/>
              </a:buClr>
              <a:buFont typeface="Wingdings" panose="05000000000000000000" pitchFamily="2" charset="2"/>
              <a:buChar char="§"/>
              <a:defRPr/>
            </a:pPr>
            <a:endParaRPr lang="en-AU" altLang="en-US" sz="1200" dirty="0">
              <a:solidFill>
                <a:srgbClr val="333333"/>
              </a:solidFill>
              <a:latin typeface="Arial" panose="020B0604020202020204" pitchFamily="34" charset="0"/>
              <a:ea typeface="ＭＳ Ｐゴシック" panose="020B0600070205080204" pitchFamily="34" charset="-128"/>
              <a:cs typeface="Arial" panose="020B0604020202020204" pitchFamily="34" charset="0"/>
            </a:endParaRPr>
          </a:p>
          <a:p>
            <a:pPr marL="168275" indent="-168275">
              <a:spcBef>
                <a:spcPts val="600"/>
              </a:spcBef>
              <a:buClr>
                <a:srgbClr val="00B0F0"/>
              </a:buClr>
              <a:buFont typeface="Wingdings" panose="05000000000000000000" pitchFamily="2" charset="2"/>
              <a:buChar char="§"/>
              <a:defRPr/>
            </a:pPr>
            <a:endParaRPr lang="en-GB" altLang="en-US" sz="1200" dirty="0">
              <a:solidFill>
                <a:srgbClr val="333333"/>
              </a:solidFill>
              <a:latin typeface="Arial" panose="020B0604020202020204" pitchFamily="34" charset="0"/>
              <a:ea typeface="ＭＳ Ｐゴシック" panose="020B0600070205080204" pitchFamily="34" charset="-128"/>
              <a:cs typeface="Arial" panose="020B0604020202020204" pitchFamily="34" charset="0"/>
            </a:endParaRPr>
          </a:p>
          <a:p>
            <a:pPr marL="168275" indent="-168275">
              <a:spcBef>
                <a:spcPts val="600"/>
              </a:spcBef>
              <a:buClr>
                <a:srgbClr val="00B0F0"/>
              </a:buClr>
              <a:buFont typeface="Wingdings" panose="05000000000000000000" pitchFamily="2" charset="2"/>
              <a:buChar char="§"/>
              <a:defRPr/>
            </a:pPr>
            <a:endParaRPr lang="en-US" sz="1200" dirty="0">
              <a:latin typeface="Arial" panose="020B0604020202020204" pitchFamily="34" charset="0"/>
              <a:ea typeface="MS PGothic" pitchFamily="34" charset="-128"/>
              <a:cs typeface="Arial" panose="020B0604020202020204" pitchFamily="34" charset="0"/>
            </a:endParaRPr>
          </a:p>
        </p:txBody>
      </p:sp>
      <p:pic>
        <p:nvPicPr>
          <p:cNvPr id="74" name="Picture 4" descr="C:\Users\IBM_AD~1\AppData\Local\Temp\SNAGHTML60d8304.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75494" y="426425"/>
            <a:ext cx="589200" cy="5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Box 74"/>
          <p:cNvSpPr txBox="1"/>
          <p:nvPr/>
        </p:nvSpPr>
        <p:spPr>
          <a:xfrm>
            <a:off x="6492047" y="938430"/>
            <a:ext cx="1630575" cy="415498"/>
          </a:xfrm>
          <a:prstGeom prst="rect">
            <a:avLst/>
          </a:prstGeom>
          <a:noFill/>
        </p:spPr>
        <p:txBody>
          <a:bodyPr wrap="none" rtlCol="0">
            <a:spAutoFit/>
          </a:bodyPr>
          <a:lstStyle/>
          <a:p>
            <a:pPr algn="ctr"/>
            <a:r>
              <a:rPr lang="en-GB" sz="1050" dirty="0" smtClean="0"/>
              <a:t>IBM </a:t>
            </a:r>
            <a:r>
              <a:rPr lang="en-GB" sz="1050" b="1" dirty="0" smtClean="0"/>
              <a:t>Internet </a:t>
            </a:r>
            <a:r>
              <a:rPr lang="en-GB" sz="1050" b="1" dirty="0"/>
              <a:t>of Things </a:t>
            </a:r>
            <a:endParaRPr lang="en-GB" sz="1050" b="1" dirty="0" smtClean="0"/>
          </a:p>
          <a:p>
            <a:pPr algn="ctr"/>
            <a:r>
              <a:rPr lang="en-GB" sz="1050" b="1" dirty="0" smtClean="0"/>
              <a:t>Foundation</a:t>
            </a:r>
            <a:endParaRPr lang="en-GB" sz="1050" b="1" dirty="0"/>
          </a:p>
        </p:txBody>
      </p:sp>
    </p:spTree>
    <p:extLst>
      <p:ext uri="{BB962C8B-B14F-4D97-AF65-F5344CB8AC3E}">
        <p14:creationId xmlns:p14="http://schemas.microsoft.com/office/powerpoint/2010/main" val="215182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b="1" smtClean="0">
                <a:solidFill>
                  <a:prstClr val="black">
                    <a:tint val="75000"/>
                  </a:prstClr>
                </a:solidFill>
              </a:rPr>
              <a:t>© 2015 IBM Corporation </a:t>
            </a:r>
          </a:p>
          <a:p>
            <a:endParaRPr lang="en-US" dirty="0">
              <a:solidFill>
                <a:prstClr val="black">
                  <a:tint val="75000"/>
                </a:prstClr>
              </a:solidFill>
            </a:endParaRPr>
          </a:p>
        </p:txBody>
      </p:sp>
      <p:sp>
        <p:nvSpPr>
          <p:cNvPr id="5" name="Slide Number Placeholder 4"/>
          <p:cNvSpPr>
            <a:spLocks noGrp="1"/>
          </p:cNvSpPr>
          <p:nvPr>
            <p:ph type="sldNum" sz="quarter" idx="4294967295"/>
          </p:nvPr>
        </p:nvSpPr>
        <p:spPr>
          <a:xfrm>
            <a:off x="52388" y="6574975"/>
            <a:ext cx="1300162" cy="234951"/>
          </a:xfrm>
          <a:prstGeom prst="rect">
            <a:avLst/>
          </a:prstGeom>
        </p:spPr>
        <p:txBody>
          <a:bodyPr/>
          <a:lstStyle/>
          <a:p>
            <a:fld id="{09F4BB14-0B11-4587-A149-DD491E950914}" type="slidenum">
              <a:rPr lang="en-US" smtClean="0">
                <a:solidFill>
                  <a:prstClr val="black">
                    <a:tint val="75000"/>
                  </a:prstClr>
                </a:solidFill>
              </a:rPr>
              <a:pPr/>
              <a:t>3</a:t>
            </a:fld>
            <a:endParaRPr lang="en-US" dirty="0">
              <a:solidFill>
                <a:prstClr val="black">
                  <a:tint val="75000"/>
                </a:prstClr>
              </a:solidFill>
            </a:endParaRPr>
          </a:p>
        </p:txBody>
      </p:sp>
      <p:sp>
        <p:nvSpPr>
          <p:cNvPr id="6" name="Rectangle 5"/>
          <p:cNvSpPr/>
          <p:nvPr/>
        </p:nvSpPr>
        <p:spPr>
          <a:xfrm>
            <a:off x="-55554" y="-14514"/>
            <a:ext cx="9223089" cy="6217920"/>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658" y="239423"/>
            <a:ext cx="7851159" cy="5710762"/>
          </a:xfrm>
        </p:spPr>
      </p:pic>
      <p:sp>
        <p:nvSpPr>
          <p:cNvPr id="14" name="Title 1"/>
          <p:cNvSpPr txBox="1">
            <a:spLocks/>
          </p:cNvSpPr>
          <p:nvPr/>
        </p:nvSpPr>
        <p:spPr>
          <a:xfrm>
            <a:off x="390525" y="273050"/>
            <a:ext cx="8505825" cy="623888"/>
          </a:xfrm>
          <a:prstGeom prst="rect">
            <a:avLst/>
          </a:prstGeom>
        </p:spPr>
        <p:txBody>
          <a:bodyPr/>
          <a:lstStyle>
            <a:lvl1pPr algn="l" defTabSz="457200" rtl="0" eaLnBrk="0" fontAlgn="base" hangingPunct="0">
              <a:spcBef>
                <a:spcPct val="0"/>
              </a:spcBef>
              <a:spcAft>
                <a:spcPct val="0"/>
              </a:spcAft>
              <a:defRPr sz="2800" kern="1200">
                <a:solidFill>
                  <a:schemeClr val="accent1"/>
                </a:solidFill>
                <a:latin typeface="+mj-lt"/>
                <a:ea typeface="+mj-ea"/>
                <a:cs typeface="+mj-cs"/>
              </a:defRPr>
            </a:lvl1pPr>
            <a:lvl2pPr algn="l" defTabSz="457200" rtl="0" eaLnBrk="0" fontAlgn="base" hangingPunct="0">
              <a:spcBef>
                <a:spcPct val="0"/>
              </a:spcBef>
              <a:spcAft>
                <a:spcPct val="0"/>
              </a:spcAft>
              <a:defRPr sz="2800">
                <a:solidFill>
                  <a:schemeClr val="accent1"/>
                </a:solidFill>
                <a:latin typeface="Arial" pitchFamily="34" charset="0"/>
              </a:defRPr>
            </a:lvl2pPr>
            <a:lvl3pPr algn="l" defTabSz="457200" rtl="0" eaLnBrk="0" fontAlgn="base" hangingPunct="0">
              <a:spcBef>
                <a:spcPct val="0"/>
              </a:spcBef>
              <a:spcAft>
                <a:spcPct val="0"/>
              </a:spcAft>
              <a:defRPr sz="2800">
                <a:solidFill>
                  <a:schemeClr val="accent1"/>
                </a:solidFill>
                <a:latin typeface="Arial" pitchFamily="34" charset="0"/>
              </a:defRPr>
            </a:lvl3pPr>
            <a:lvl4pPr algn="l" defTabSz="457200" rtl="0" eaLnBrk="0" fontAlgn="base" hangingPunct="0">
              <a:spcBef>
                <a:spcPct val="0"/>
              </a:spcBef>
              <a:spcAft>
                <a:spcPct val="0"/>
              </a:spcAft>
              <a:defRPr sz="2800">
                <a:solidFill>
                  <a:schemeClr val="accent1"/>
                </a:solidFill>
                <a:latin typeface="Arial" pitchFamily="34" charset="0"/>
              </a:defRPr>
            </a:lvl4pPr>
            <a:lvl5pPr algn="l" defTabSz="457200" rtl="0" eaLnBrk="0" fontAlgn="base" hangingPunct="0">
              <a:spcBef>
                <a:spcPct val="0"/>
              </a:spcBef>
              <a:spcAft>
                <a:spcPct val="0"/>
              </a:spcAft>
              <a:defRPr sz="2800">
                <a:solidFill>
                  <a:schemeClr val="accent1"/>
                </a:solidFill>
                <a:latin typeface="Arial" pitchFamily="34" charset="0"/>
              </a:defRPr>
            </a:lvl5pPr>
            <a:lvl6pPr marL="457200" algn="l" defTabSz="457200" rtl="0" fontAlgn="base">
              <a:spcBef>
                <a:spcPct val="0"/>
              </a:spcBef>
              <a:spcAft>
                <a:spcPct val="0"/>
              </a:spcAft>
              <a:defRPr sz="2800">
                <a:solidFill>
                  <a:schemeClr val="accent1"/>
                </a:solidFill>
                <a:latin typeface="Arial" pitchFamily="34" charset="0"/>
              </a:defRPr>
            </a:lvl6pPr>
            <a:lvl7pPr marL="914400" algn="l" defTabSz="457200" rtl="0" fontAlgn="base">
              <a:spcBef>
                <a:spcPct val="0"/>
              </a:spcBef>
              <a:spcAft>
                <a:spcPct val="0"/>
              </a:spcAft>
              <a:defRPr sz="2800">
                <a:solidFill>
                  <a:schemeClr val="accent1"/>
                </a:solidFill>
                <a:latin typeface="Arial" pitchFamily="34" charset="0"/>
              </a:defRPr>
            </a:lvl7pPr>
            <a:lvl8pPr marL="1371600" algn="l" defTabSz="457200" rtl="0" fontAlgn="base">
              <a:spcBef>
                <a:spcPct val="0"/>
              </a:spcBef>
              <a:spcAft>
                <a:spcPct val="0"/>
              </a:spcAft>
              <a:defRPr sz="2800">
                <a:solidFill>
                  <a:schemeClr val="accent1"/>
                </a:solidFill>
                <a:latin typeface="Arial" pitchFamily="34" charset="0"/>
              </a:defRPr>
            </a:lvl8pPr>
            <a:lvl9pPr marL="1828800" algn="l" defTabSz="457200" rtl="0" fontAlgn="base">
              <a:spcBef>
                <a:spcPct val="0"/>
              </a:spcBef>
              <a:spcAft>
                <a:spcPct val="0"/>
              </a:spcAft>
              <a:defRPr sz="2800">
                <a:solidFill>
                  <a:schemeClr val="accent1"/>
                </a:solidFill>
                <a:latin typeface="Arial" pitchFamily="34" charset="0"/>
              </a:defRPr>
            </a:lvl9pPr>
          </a:lstStyle>
          <a:p>
            <a:pPr eaLnBrk="1" hangingPunct="1">
              <a:defRPr/>
            </a:pPr>
            <a:r>
              <a:rPr lang="en-US" altLang="en-US" dirty="0" smtClean="0"/>
              <a:t>IBM </a:t>
            </a:r>
            <a:r>
              <a:rPr lang="en-US" altLang="en-US" dirty="0" err="1" smtClean="0"/>
              <a:t>IoT</a:t>
            </a:r>
            <a:r>
              <a:rPr lang="en-US" altLang="en-US" dirty="0" smtClean="0"/>
              <a:t/>
            </a:r>
            <a:br>
              <a:rPr lang="en-US" altLang="en-US" dirty="0" smtClean="0"/>
            </a:br>
            <a:r>
              <a:rPr lang="en-US" altLang="en-US" dirty="0" smtClean="0"/>
              <a:t>Foundation</a:t>
            </a:r>
          </a:p>
          <a:p>
            <a:pPr eaLnBrk="1" hangingPunct="1">
              <a:defRPr/>
            </a:pPr>
            <a:r>
              <a:rPr lang="en-US" altLang="en-US" sz="2000" i="1" dirty="0" smtClean="0">
                <a:solidFill>
                  <a:schemeClr val="bg1">
                    <a:lumMod val="50000"/>
                  </a:schemeClr>
                </a:solidFill>
              </a:rPr>
              <a:t>Connectivity Summary</a:t>
            </a:r>
          </a:p>
        </p:txBody>
      </p:sp>
      <p:pic>
        <p:nvPicPr>
          <p:cNvPr id="15" name="Picture 4" descr="C:\Users\IBM_AD~1\AppData\Local\Temp\SNAGHTML60d83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9270" y="227013"/>
            <a:ext cx="7842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409793" y="822318"/>
            <a:ext cx="1630575" cy="415498"/>
          </a:xfrm>
          <a:prstGeom prst="rect">
            <a:avLst/>
          </a:prstGeom>
          <a:noFill/>
        </p:spPr>
        <p:txBody>
          <a:bodyPr wrap="none" rtlCol="0">
            <a:spAutoFit/>
          </a:bodyPr>
          <a:lstStyle/>
          <a:p>
            <a:pPr algn="ctr"/>
            <a:r>
              <a:rPr lang="en-GB" sz="1050" dirty="0" smtClean="0">
                <a:solidFill>
                  <a:schemeClr val="bg1"/>
                </a:solidFill>
              </a:rPr>
              <a:t>IBM </a:t>
            </a:r>
            <a:r>
              <a:rPr lang="en-GB" sz="1050" b="1" dirty="0" smtClean="0">
                <a:solidFill>
                  <a:schemeClr val="bg1"/>
                </a:solidFill>
              </a:rPr>
              <a:t>Internet </a:t>
            </a:r>
            <a:r>
              <a:rPr lang="en-GB" sz="1050" b="1" dirty="0">
                <a:solidFill>
                  <a:schemeClr val="bg1"/>
                </a:solidFill>
              </a:rPr>
              <a:t>of Things </a:t>
            </a:r>
            <a:endParaRPr lang="en-GB" sz="1050" b="1" dirty="0" smtClean="0">
              <a:solidFill>
                <a:schemeClr val="bg1"/>
              </a:solidFill>
            </a:endParaRPr>
          </a:p>
          <a:p>
            <a:pPr algn="ctr"/>
            <a:r>
              <a:rPr lang="en-GB" sz="1050" b="1" dirty="0" smtClean="0">
                <a:solidFill>
                  <a:schemeClr val="bg1"/>
                </a:solidFill>
              </a:rPr>
              <a:t>Foundation</a:t>
            </a:r>
            <a:endParaRPr lang="en-GB" sz="1050" b="1" dirty="0">
              <a:solidFill>
                <a:schemeClr val="bg1"/>
              </a:solidFill>
            </a:endParaRPr>
          </a:p>
        </p:txBody>
      </p:sp>
    </p:spTree>
    <p:extLst>
      <p:ext uri="{BB962C8B-B14F-4D97-AF65-F5344CB8AC3E}">
        <p14:creationId xmlns:p14="http://schemas.microsoft.com/office/powerpoint/2010/main" val="4199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BM_AD~1\AppData\Local\Temp\SNAGHTML71ec5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16" y="2074080"/>
            <a:ext cx="6877416" cy="3287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Slide Number Placeholder 1"/>
          <p:cNvSpPr>
            <a:spLocks noGrp="1"/>
          </p:cNvSpPr>
          <p:nvPr>
            <p:ph type="sldNum" sz="quarter" idx="12"/>
          </p:nvPr>
        </p:nvSpPr>
        <p:spPr/>
        <p:txBody>
          <a:bodyPr/>
          <a:lstStyle/>
          <a:p>
            <a:pPr>
              <a:defRPr/>
            </a:pPr>
            <a:fld id="{2C14F152-BB51-424B-A6F7-702178C7536D}" type="slidenum">
              <a:rPr lang="en-US" smtClean="0"/>
              <a:pPr>
                <a:defRPr/>
              </a:pPr>
              <a:t>4</a:t>
            </a:fld>
            <a:endParaRPr lang="en-US" dirty="0"/>
          </a:p>
        </p:txBody>
      </p:sp>
      <p:sp>
        <p:nvSpPr>
          <p:cNvPr id="3" name="Title 2"/>
          <p:cNvSpPr>
            <a:spLocks noGrp="1"/>
          </p:cNvSpPr>
          <p:nvPr>
            <p:ph type="title"/>
          </p:nvPr>
        </p:nvSpPr>
        <p:spPr>
          <a:xfrm>
            <a:off x="407467" y="236253"/>
            <a:ext cx="8321674" cy="769937"/>
          </a:xfrm>
        </p:spPr>
        <p:txBody>
          <a:bodyPr/>
          <a:lstStyle/>
          <a:p>
            <a:r>
              <a:rPr lang="en-GB" dirty="0" err="1" smtClean="0"/>
              <a:t>Bluemix</a:t>
            </a:r>
            <a:r>
              <a:rPr lang="en-GB" dirty="0" smtClean="0"/>
              <a:t> </a:t>
            </a:r>
            <a:r>
              <a:rPr lang="en-GB" dirty="0" err="1" smtClean="0"/>
              <a:t>IoT</a:t>
            </a:r>
            <a:r>
              <a:rPr lang="en-GB" dirty="0" smtClean="0"/>
              <a:t> Zone</a:t>
            </a:r>
            <a:endParaRPr lang="en-GB" dirty="0"/>
          </a:p>
        </p:txBody>
      </p:sp>
      <p:sp>
        <p:nvSpPr>
          <p:cNvPr id="6" name="Text Placeholder 5"/>
          <p:cNvSpPr>
            <a:spLocks noGrp="1"/>
          </p:cNvSpPr>
          <p:nvPr>
            <p:ph type="body" idx="1"/>
          </p:nvPr>
        </p:nvSpPr>
        <p:spPr>
          <a:xfrm>
            <a:off x="388099" y="5606807"/>
            <a:ext cx="8299450" cy="503079"/>
          </a:xfrm>
        </p:spPr>
        <p:txBody>
          <a:bodyPr>
            <a:normAutofit lnSpcReduction="10000"/>
          </a:bodyPr>
          <a:lstStyle/>
          <a:p>
            <a:pPr marL="0" indent="0" algn="ctr">
              <a:buNone/>
            </a:pPr>
            <a:r>
              <a:rPr lang="en-GB" sz="2800" b="1" dirty="0">
                <a:hlinkClick r:id="rId3"/>
              </a:rPr>
              <a:t>https</a:t>
            </a:r>
            <a:r>
              <a:rPr lang="en-GB" sz="2800" b="1" dirty="0" smtClean="0">
                <a:hlinkClick r:id="rId3"/>
              </a:rPr>
              <a:t>://bluemix.net/solutions/iot</a:t>
            </a:r>
            <a:r>
              <a:rPr lang="en-GB" sz="2800" b="1" dirty="0" smtClean="0"/>
              <a:t> </a:t>
            </a:r>
            <a:endParaRPr lang="en-GB" sz="2800" b="1" dirty="0"/>
          </a:p>
        </p:txBody>
      </p:sp>
      <p:pic>
        <p:nvPicPr>
          <p:cNvPr id="5" name="Picture 4"/>
          <p:cNvPicPr>
            <a:picLocks noChangeAspect="1"/>
          </p:cNvPicPr>
          <p:nvPr/>
        </p:nvPicPr>
        <p:blipFill>
          <a:blip r:embed="rId4"/>
          <a:stretch>
            <a:fillRect/>
          </a:stretch>
        </p:blipFill>
        <p:spPr>
          <a:xfrm>
            <a:off x="6201162" y="-159031"/>
            <a:ext cx="2542880" cy="37395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perspectiveRelaxed"/>
            <a:lightRig rig="twoPt" dir="t">
              <a:rot lat="0" lon="0" rev="7800000"/>
            </a:lightRig>
          </a:scene3d>
          <a:sp3d contourW="6350">
            <a:bevelT w="63500" h="63500"/>
            <a:bevelB w="63500" h="63500"/>
            <a:contourClr>
              <a:srgbClr val="C0C0C0"/>
            </a:contourClr>
          </a:sp3d>
        </p:spPr>
      </p:pic>
    </p:spTree>
    <p:extLst>
      <p:ext uri="{BB962C8B-B14F-4D97-AF65-F5344CB8AC3E}">
        <p14:creationId xmlns:p14="http://schemas.microsoft.com/office/powerpoint/2010/main" val="202437986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5715000"/>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447800"/>
            <a:ext cx="20828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3155950"/>
            <a:ext cx="16287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651000"/>
            <a:ext cx="15875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9925" y="3241675"/>
            <a:ext cx="27241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1720850"/>
            <a:ext cx="1595438"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2" name="Group 8"/>
          <p:cNvGrpSpPr>
            <a:grpSpLocks/>
          </p:cNvGrpSpPr>
          <p:nvPr/>
        </p:nvGrpSpPr>
        <p:grpSpPr bwMode="auto">
          <a:xfrm>
            <a:off x="6400800" y="3276600"/>
            <a:ext cx="2041525" cy="582613"/>
            <a:chOff x="3372918" y="4044651"/>
            <a:chExt cx="2042199" cy="582205"/>
          </a:xfrm>
        </p:grpSpPr>
        <p:pic>
          <p:nvPicPr>
            <p:cNvPr id="26642" name="Picture 7"/>
            <p:cNvPicPr>
              <a:picLocks noChangeAspect="1"/>
            </p:cNvPicPr>
            <p:nvPr/>
          </p:nvPicPr>
          <p:blipFill>
            <a:blip r:embed="rId8">
              <a:extLst>
                <a:ext uri="{28A0092B-C50C-407E-A947-70E740481C1C}">
                  <a14:useLocalDpi xmlns:a14="http://schemas.microsoft.com/office/drawing/2010/main" val="0"/>
                </a:ext>
              </a:extLst>
            </a:blip>
            <a:srcRect l="55215" b="-5994"/>
            <a:stretch>
              <a:fillRect/>
            </a:stretch>
          </p:blipFill>
          <p:spPr bwMode="auto">
            <a:xfrm>
              <a:off x="3750697" y="4267200"/>
              <a:ext cx="1659503" cy="3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3" name="Picture 6"/>
            <p:cNvPicPr>
              <a:picLocks noChangeAspect="1"/>
            </p:cNvPicPr>
            <p:nvPr/>
          </p:nvPicPr>
          <p:blipFill>
            <a:blip r:embed="rId8">
              <a:extLst>
                <a:ext uri="{28A0092B-C50C-407E-A947-70E740481C1C}">
                  <a14:useLocalDpi xmlns:a14="http://schemas.microsoft.com/office/drawing/2010/main" val="0"/>
                </a:ext>
              </a:extLst>
            </a:blip>
            <a:srcRect r="44888" b="3143"/>
            <a:stretch>
              <a:fillRect/>
            </a:stretch>
          </p:blipFill>
          <p:spPr bwMode="auto">
            <a:xfrm>
              <a:off x="3372918" y="4044651"/>
              <a:ext cx="2042199" cy="32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633" name="Picture 1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5791200"/>
            <a:ext cx="16224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437063"/>
            <a:ext cx="1489075"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225800" y="4494213"/>
            <a:ext cx="14986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4516438"/>
            <a:ext cx="11747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029200" y="5791200"/>
            <a:ext cx="139065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5105400" y="6057900"/>
            <a:ext cx="1330325" cy="266700"/>
          </a:xfrm>
          <a:prstGeom prst="rect">
            <a:avLst/>
          </a:prstGeom>
          <a:noFill/>
        </p:spPr>
        <p:txBody>
          <a:bodyPr wrap="none">
            <a:spAutoFit/>
          </a:bodyPr>
          <a:lstStyle/>
          <a:p>
            <a:pPr eaLnBrk="1">
              <a:lnSpc>
                <a:spcPct val="93000"/>
              </a:lnSpc>
              <a:buClr>
                <a:srgbClr val="000000"/>
              </a:buClr>
              <a:buSzPct val="100000"/>
              <a:buFont typeface="Times New Roman" charset="0"/>
              <a:buNone/>
              <a:defRPr/>
            </a:pPr>
            <a:r>
              <a:rPr lang="en-US" sz="1200" dirty="0">
                <a:solidFill>
                  <a:schemeClr val="tx1">
                    <a:lumMod val="65000"/>
                    <a:lumOff val="35000"/>
                  </a:schemeClr>
                </a:solidFill>
                <a:latin typeface="Arial" charset="0"/>
                <a:ea typeface="ＭＳ Ｐゴシック" charset="0"/>
                <a:cs typeface="+mn-cs"/>
              </a:rPr>
              <a:t>with Wi-Fi Shield</a:t>
            </a:r>
          </a:p>
        </p:txBody>
      </p:sp>
      <p:pic>
        <p:nvPicPr>
          <p:cNvPr id="26639" name="Picture 1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726238" y="5767388"/>
            <a:ext cx="1655762"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1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911975" y="4159250"/>
            <a:ext cx="139382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1" name="Rectangle 20"/>
          <p:cNvSpPr>
            <a:spLocks noChangeArrowheads="1"/>
          </p:cNvSpPr>
          <p:nvPr/>
        </p:nvSpPr>
        <p:spPr bwMode="auto">
          <a:xfrm>
            <a:off x="334963" y="604836"/>
            <a:ext cx="6443491"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a:spcBef>
                <a:spcPct val="20000"/>
              </a:spcBef>
              <a:buFont typeface="Arial" panose="020B0604020202020204" pitchFamily="34" charset="0"/>
              <a:buChar char="–"/>
              <a:defRPr sz="2000">
                <a:solidFill>
                  <a:schemeClr val="tx1"/>
                </a:solidFill>
                <a:latin typeface="Calibri" panose="020F0502020204030204" pitchFamily="34" charset="0"/>
              </a:defRPr>
            </a:lvl4pPr>
            <a:lvl5pPr>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
                <a:srgbClr val="000000"/>
              </a:buClr>
              <a:buFont typeface="Times New Roman" panose="02020603050405020304" pitchFamily="18" charset="0"/>
              <a:buNone/>
            </a:pPr>
            <a:r>
              <a:rPr lang="en-GB" altLang="en-US" sz="2400" dirty="0" err="1">
                <a:solidFill>
                  <a:srgbClr val="00B2EF"/>
                </a:solidFill>
                <a:latin typeface="Arial" panose="020B0604020202020204" pitchFamily="34" charset="0"/>
              </a:rPr>
              <a:t>Quickstart</a:t>
            </a:r>
            <a:r>
              <a:rPr lang="en-GB" altLang="en-US" sz="2400" dirty="0">
                <a:solidFill>
                  <a:srgbClr val="00B2EF"/>
                </a:solidFill>
                <a:latin typeface="Arial" panose="020B0604020202020204" pitchFamily="34" charset="0"/>
              </a:rPr>
              <a:t> comes with recipes and code for the </a:t>
            </a:r>
            <a:r>
              <a:rPr lang="en-GB" altLang="en-US" sz="2400" dirty="0" smtClean="0">
                <a:solidFill>
                  <a:srgbClr val="00B2EF"/>
                </a:solidFill>
                <a:latin typeface="Arial" panose="020B0604020202020204" pitchFamily="34" charset="0"/>
              </a:rPr>
              <a:t>following and more…</a:t>
            </a:r>
            <a:endParaRPr lang="en-US" altLang="en-US" sz="2400" dirty="0">
              <a:solidFill>
                <a:srgbClr val="00B2EF"/>
              </a:solidFill>
              <a:latin typeface="Arial" panose="020B0604020202020204" pitchFamily="34" charset="0"/>
            </a:endParaRPr>
          </a:p>
        </p:txBody>
      </p:sp>
      <p:pic>
        <p:nvPicPr>
          <p:cNvPr id="20" name="Picture 4" descr="C:\Users\IBM_AD~1\AppData\Local\Temp\SNAGHTML60d8304.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75494" y="426425"/>
            <a:ext cx="589200" cy="5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6492047" y="938430"/>
            <a:ext cx="1630575" cy="415498"/>
          </a:xfrm>
          <a:prstGeom prst="rect">
            <a:avLst/>
          </a:prstGeom>
          <a:noFill/>
        </p:spPr>
        <p:txBody>
          <a:bodyPr wrap="none" rtlCol="0">
            <a:spAutoFit/>
          </a:bodyPr>
          <a:lstStyle/>
          <a:p>
            <a:pPr algn="ctr"/>
            <a:r>
              <a:rPr lang="en-GB" sz="1050" dirty="0" smtClean="0"/>
              <a:t>IBM </a:t>
            </a:r>
            <a:r>
              <a:rPr lang="en-GB" sz="1050" b="1" dirty="0" smtClean="0"/>
              <a:t>Internet </a:t>
            </a:r>
            <a:r>
              <a:rPr lang="en-GB" sz="1050" b="1" dirty="0"/>
              <a:t>of Things </a:t>
            </a:r>
            <a:endParaRPr lang="en-GB" sz="1050" b="1" dirty="0" smtClean="0"/>
          </a:p>
          <a:p>
            <a:pPr algn="ctr"/>
            <a:r>
              <a:rPr lang="en-GB" sz="1050" b="1" dirty="0" smtClean="0"/>
              <a:t>Foundation</a:t>
            </a:r>
            <a:endParaRPr lang="en-GB" sz="1050" b="1" dirty="0"/>
          </a:p>
        </p:txBody>
      </p:sp>
      <p:sp>
        <p:nvSpPr>
          <p:cNvPr id="2" name="Rectangle 1"/>
          <p:cNvSpPr/>
          <p:nvPr/>
        </p:nvSpPr>
        <p:spPr>
          <a:xfrm>
            <a:off x="1515266" y="3641384"/>
            <a:ext cx="6085332" cy="559963"/>
          </a:xfrm>
          <a:prstGeom prst="rect">
            <a:avLst/>
          </a:prstGeom>
        </p:spPr>
        <p:txBody>
          <a:bodyPr>
            <a:spAutoFit/>
          </a:bodyPr>
          <a:lstStyle/>
          <a:p>
            <a:pPr>
              <a:lnSpc>
                <a:spcPct val="200000"/>
              </a:lnSpc>
              <a:defRPr/>
            </a:pPr>
            <a:r>
              <a:rPr lang="en-GB" dirty="0"/>
              <a:t>Explore the </a:t>
            </a:r>
            <a:r>
              <a:rPr lang="en-GB" b="1" dirty="0"/>
              <a:t>Recipes</a:t>
            </a:r>
            <a:r>
              <a:rPr lang="en-GB" dirty="0"/>
              <a:t> </a:t>
            </a:r>
            <a:r>
              <a:rPr lang="en-GB" b="1" dirty="0">
                <a:solidFill>
                  <a:srgbClr val="00B0F0"/>
                </a:solidFill>
              </a:rPr>
              <a:t>https://developer.ibm.com/iot/</a:t>
            </a:r>
          </a:p>
        </p:txBody>
      </p:sp>
    </p:spTree>
    <p:extLst>
      <p:ext uri="{BB962C8B-B14F-4D97-AF65-F5344CB8AC3E}">
        <p14:creationId xmlns:p14="http://schemas.microsoft.com/office/powerpoint/2010/main" val="3544912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467371546"/>
              </p:ext>
            </p:extLst>
          </p:nvPr>
        </p:nvGraphicFramePr>
        <p:xfrm>
          <a:off x="434828" y="1456171"/>
          <a:ext cx="6716859" cy="4861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08" name="Text Box 8"/>
          <p:cNvSpPr txBox="1">
            <a:spLocks noChangeArrowheads="1"/>
          </p:cNvSpPr>
          <p:nvPr/>
        </p:nvSpPr>
        <p:spPr bwMode="auto">
          <a:xfrm>
            <a:off x="5724128" y="1215324"/>
            <a:ext cx="2663203" cy="968004"/>
          </a:xfrm>
          <a:prstGeom prst="rect">
            <a:avLst/>
          </a:prstGeom>
          <a:solidFill>
            <a:schemeClr val="bg2">
              <a:lumMod val="60000"/>
              <a:lumOff val="40000"/>
            </a:schemeClr>
          </a:solidFill>
          <a:ln>
            <a:noFill/>
          </a:ln>
          <a:effectLst/>
        </p:spPr>
        <p:txBody>
          <a:bodyPr wrap="square" lIns="89962" tIns="44981" rIns="89962" bIns="44981">
            <a:spAutoFit/>
          </a:bodyPr>
          <a:lstStyle>
            <a:lvl1pPr marL="228600" indent="-228600"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627063" indent="-169863"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indent="0" eaLnBrk="1" hangingPunct="1">
              <a:buClr>
                <a:srgbClr val="000000"/>
              </a:buClr>
              <a:buSzPct val="100000"/>
            </a:pPr>
            <a:r>
              <a:rPr lang="en-US" altLang="en-US" sz="1200" dirty="0">
                <a:ea typeface="Microsoft YaHei" panose="020B0503020204020204" pitchFamily="34" charset="-122"/>
              </a:rPr>
              <a:t>Open royalty free </a:t>
            </a:r>
            <a:r>
              <a:rPr lang="en-US" altLang="en-US" sz="1200" dirty="0" smtClean="0">
                <a:ea typeface="Microsoft YaHei" panose="020B0503020204020204" pitchFamily="34" charset="-122"/>
              </a:rPr>
              <a:t>spec</a:t>
            </a:r>
          </a:p>
          <a:p>
            <a:pPr marL="0" indent="0" eaLnBrk="1" hangingPunct="1">
              <a:buClr>
                <a:srgbClr val="000000"/>
              </a:buClr>
              <a:buSzPct val="100000"/>
            </a:pPr>
            <a:r>
              <a:rPr lang="en-US" altLang="en-US" sz="1200" dirty="0" smtClean="0">
                <a:ea typeface="Microsoft YaHei" panose="020B0503020204020204" pitchFamily="34" charset="-122"/>
              </a:rPr>
              <a:t>Wide </a:t>
            </a:r>
            <a:r>
              <a:rPr lang="en-US" altLang="en-US" sz="1200" dirty="0">
                <a:ea typeface="Microsoft YaHei" panose="020B0503020204020204" pitchFamily="34" charset="-122"/>
              </a:rPr>
              <a:t>variety of clients and servers</a:t>
            </a: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Hobbyist to enterprise</a:t>
            </a: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Open source to commercial</a:t>
            </a:r>
          </a:p>
          <a:p>
            <a:pPr eaLnBrk="1" hangingPunct="1">
              <a:buClr>
                <a:srgbClr val="000000"/>
              </a:buClr>
              <a:buSzPct val="100000"/>
              <a:buFont typeface="Times New Roman" panose="02020603050405020304" pitchFamily="18" charset="0"/>
              <a:buChar char="•"/>
            </a:pPr>
            <a:endParaRPr lang="en-US" altLang="en-US" sz="1100" dirty="0">
              <a:ea typeface="Microsoft YaHei" panose="020B0503020204020204" pitchFamily="34" charset="-122"/>
            </a:endParaRPr>
          </a:p>
        </p:txBody>
      </p:sp>
      <p:sp>
        <p:nvSpPr>
          <p:cNvPr id="256009" name="Text Box 9"/>
          <p:cNvSpPr txBox="1">
            <a:spLocks noChangeArrowheads="1"/>
          </p:cNvSpPr>
          <p:nvPr/>
        </p:nvSpPr>
        <p:spPr bwMode="auto">
          <a:xfrm>
            <a:off x="6732240" y="3573016"/>
            <a:ext cx="2177316" cy="1275780"/>
          </a:xfrm>
          <a:prstGeom prst="rect">
            <a:avLst/>
          </a:prstGeom>
          <a:solidFill>
            <a:schemeClr val="bg2">
              <a:lumMod val="60000"/>
              <a:lumOff val="40000"/>
            </a:schemeClr>
          </a:solidFill>
          <a:ln>
            <a:noFill/>
          </a:ln>
          <a:effectLst/>
        </p:spPr>
        <p:txBody>
          <a:bodyPr wrap="square" lIns="89962" tIns="44981" rIns="89962" bIns="44981">
            <a:spAutoFit/>
          </a:bodyPr>
          <a:lstStyle>
            <a:lvl1pPr marL="228600" indent="-228600"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574675" indent="-231775"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indent="0" eaLnBrk="1" hangingPunct="1">
              <a:buClr>
                <a:srgbClr val="000000"/>
              </a:buClr>
              <a:buSzPct val="100000"/>
            </a:pPr>
            <a:r>
              <a:rPr lang="en-US" altLang="en-US" sz="1100" dirty="0" smtClean="0">
                <a:ea typeface="Microsoft YaHei" panose="020B0503020204020204" pitchFamily="34" charset="-122"/>
              </a:rPr>
              <a:t>Minimal </a:t>
            </a:r>
            <a:r>
              <a:rPr lang="en-US" altLang="en-US" sz="1100" dirty="0">
                <a:ea typeface="Microsoft YaHei" panose="020B0503020204020204" pitchFamily="34" charset="-122"/>
              </a:rPr>
              <a:t>pub/sub messaging semantics</a:t>
            </a: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Asynchronous (“push”) delivery</a:t>
            </a: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Simple set of verbs -- connect, publish, subscribe and </a:t>
            </a:r>
            <a:r>
              <a:rPr lang="en-US" altLang="en-US" sz="1100" dirty="0" smtClean="0">
                <a:ea typeface="Microsoft YaHei" panose="020B0503020204020204" pitchFamily="34" charset="-122"/>
              </a:rPr>
              <a:t>disconnect</a:t>
            </a:r>
            <a:endParaRPr lang="en-US" altLang="en-US" sz="1100" dirty="0">
              <a:ea typeface="Microsoft YaHei" panose="020B0503020204020204" pitchFamily="34" charset="-122"/>
            </a:endParaRPr>
          </a:p>
        </p:txBody>
      </p:sp>
      <p:sp>
        <p:nvSpPr>
          <p:cNvPr id="256010" name="Text Box 10"/>
          <p:cNvSpPr txBox="1">
            <a:spLocks noChangeArrowheads="1"/>
          </p:cNvSpPr>
          <p:nvPr/>
        </p:nvSpPr>
        <p:spPr bwMode="auto">
          <a:xfrm>
            <a:off x="6374178" y="2339312"/>
            <a:ext cx="2623926" cy="937226"/>
          </a:xfrm>
          <a:prstGeom prst="rect">
            <a:avLst/>
          </a:prstGeom>
          <a:solidFill>
            <a:schemeClr val="bg2">
              <a:lumMod val="60000"/>
              <a:lumOff val="40000"/>
            </a:schemeClr>
          </a:solidFill>
          <a:ln>
            <a:noFill/>
          </a:ln>
          <a:effectLst/>
        </p:spPr>
        <p:txBody>
          <a:bodyPr wrap="square" lIns="89962" tIns="44981" rIns="89962" bIns="44981">
            <a:spAutoFit/>
          </a:bodyPr>
          <a:lstStyle>
            <a:lvl1pPr marL="228600" indent="-228600"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574675" indent="-231775"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indent="0" eaLnBrk="1" hangingPunct="1">
              <a:buClr>
                <a:srgbClr val="000000"/>
              </a:buClr>
              <a:buSzPct val="100000"/>
            </a:pPr>
            <a:r>
              <a:rPr lang="en-US" altLang="en-US" sz="1100" dirty="0">
                <a:ea typeface="Microsoft YaHei" panose="020B0503020204020204" pitchFamily="34" charset="-122"/>
              </a:rPr>
              <a:t>Minimized on-the-wire format</a:t>
            </a: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Smallest </a:t>
            </a:r>
            <a:r>
              <a:rPr lang="en-US" altLang="en-US" sz="1100" dirty="0" smtClean="0">
                <a:ea typeface="Microsoft YaHei" panose="020B0503020204020204" pitchFamily="34" charset="-122"/>
              </a:rPr>
              <a:t>packet </a:t>
            </a:r>
            <a:r>
              <a:rPr lang="en-US" altLang="en-US" sz="1100" dirty="0">
                <a:ea typeface="Microsoft YaHei" panose="020B0503020204020204" pitchFamily="34" charset="-122"/>
              </a:rPr>
              <a:t>size </a:t>
            </a:r>
            <a:r>
              <a:rPr lang="en-US" altLang="en-US" sz="1100" dirty="0" smtClean="0">
                <a:ea typeface="Microsoft YaHei" panose="020B0503020204020204" pitchFamily="34" charset="-122"/>
              </a:rPr>
              <a:t>2 </a:t>
            </a:r>
            <a:r>
              <a:rPr lang="en-US" altLang="en-US" sz="1100" dirty="0">
                <a:ea typeface="Microsoft YaHei" panose="020B0503020204020204" pitchFamily="34" charset="-122"/>
              </a:rPr>
              <a:t>bytes</a:t>
            </a:r>
          </a:p>
          <a:p>
            <a:pPr marL="0" indent="0" eaLnBrk="1" hangingPunct="1">
              <a:buClr>
                <a:srgbClr val="000000"/>
              </a:buClr>
              <a:buSzPct val="100000"/>
            </a:pPr>
            <a:r>
              <a:rPr lang="en-US" altLang="en-US" sz="1100" dirty="0" smtClean="0">
                <a:ea typeface="Microsoft YaHei" panose="020B0503020204020204" pitchFamily="34" charset="-122"/>
              </a:rPr>
              <a:t>Scalable</a:t>
            </a:r>
            <a:endParaRPr lang="en-US" altLang="en-US" sz="1100" dirty="0">
              <a:ea typeface="Microsoft YaHei" panose="020B0503020204020204" pitchFamily="34" charset="-122"/>
            </a:endParaRPr>
          </a:p>
          <a:p>
            <a:pPr marL="0" indent="0" eaLnBrk="1" hangingPunct="1">
              <a:buClr>
                <a:srgbClr val="000000"/>
              </a:buClr>
              <a:buSzPct val="100000"/>
            </a:pPr>
            <a:r>
              <a:rPr lang="en-US" altLang="en-US" sz="1100" dirty="0" smtClean="0">
                <a:ea typeface="Microsoft YaHei" panose="020B0503020204020204" pitchFamily="34" charset="-122"/>
              </a:rPr>
              <a:t>Low footprint</a:t>
            </a:r>
            <a:endParaRPr lang="en-US" altLang="en-US" sz="1100" dirty="0">
              <a:ea typeface="Microsoft YaHei" panose="020B0503020204020204" pitchFamily="34" charset="-122"/>
            </a:endParaRP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Clients: C=30Kb; Java=100Kb </a:t>
            </a:r>
            <a:endParaRPr lang="en-US" altLang="en-US" sz="1400" dirty="0">
              <a:ea typeface="Microsoft YaHei" panose="020B0503020204020204" pitchFamily="34" charset="-122"/>
            </a:endParaRPr>
          </a:p>
        </p:txBody>
      </p:sp>
      <p:sp>
        <p:nvSpPr>
          <p:cNvPr id="256011" name="Text Box 11"/>
          <p:cNvSpPr txBox="1">
            <a:spLocks noChangeArrowheads="1"/>
          </p:cNvSpPr>
          <p:nvPr/>
        </p:nvSpPr>
        <p:spPr bwMode="auto">
          <a:xfrm>
            <a:off x="6220654" y="5111603"/>
            <a:ext cx="2923346" cy="1445057"/>
          </a:xfrm>
          <a:prstGeom prst="rect">
            <a:avLst/>
          </a:prstGeom>
          <a:solidFill>
            <a:schemeClr val="bg2">
              <a:lumMod val="60000"/>
              <a:lumOff val="40000"/>
            </a:schemeClr>
          </a:solidFill>
          <a:ln>
            <a:noFill/>
          </a:ln>
          <a:effectLst/>
        </p:spPr>
        <p:txBody>
          <a:bodyPr wrap="square" lIns="89962" tIns="44981" rIns="89962" bIns="44981">
            <a:spAutoFit/>
          </a:bodyPr>
          <a:lstStyle>
            <a:lvl1pPr marL="228600" indent="-228600"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574675" indent="-231775"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976313"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indent="0" eaLnBrk="1" hangingPunct="1">
              <a:buClr>
                <a:srgbClr val="000000"/>
              </a:buClr>
              <a:buSzPct val="100000"/>
            </a:pPr>
            <a:r>
              <a:rPr lang="en-US" altLang="en-US" sz="1100" dirty="0">
                <a:ea typeface="Microsoft YaHei" panose="020B0503020204020204" pitchFamily="34" charset="-122"/>
              </a:rPr>
              <a:t>Three qualities of </a:t>
            </a:r>
            <a:r>
              <a:rPr lang="en-US" altLang="en-US" sz="1100" dirty="0" smtClean="0">
                <a:ea typeface="Microsoft YaHei" panose="020B0503020204020204" pitchFamily="34" charset="-122"/>
              </a:rPr>
              <a:t>service</a:t>
            </a:r>
            <a:endParaRPr lang="en-US" altLang="en-US" sz="1100" dirty="0">
              <a:ea typeface="Microsoft YaHei" panose="020B0503020204020204" pitchFamily="34" charset="-122"/>
            </a:endParaRP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0 – at most once delivery</a:t>
            </a: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1 – assured delivery </a:t>
            </a:r>
            <a:r>
              <a:rPr lang="en-US" altLang="en-US" sz="1100" dirty="0" smtClean="0">
                <a:ea typeface="Microsoft YaHei" panose="020B0503020204020204" pitchFamily="34" charset="-122"/>
              </a:rPr>
              <a:t>dups ok</a:t>
            </a:r>
            <a:endParaRPr lang="en-US" altLang="en-US" sz="1100" dirty="0">
              <a:ea typeface="Microsoft YaHei" panose="020B0503020204020204" pitchFamily="34" charset="-122"/>
            </a:endParaRP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2 – once and once only delivery</a:t>
            </a:r>
          </a:p>
          <a:p>
            <a:pPr marL="0" indent="0" eaLnBrk="1" hangingPunct="1">
              <a:buClr>
                <a:srgbClr val="000000"/>
              </a:buClr>
              <a:buSzPct val="100000"/>
            </a:pPr>
            <a:r>
              <a:rPr lang="en-US" altLang="en-US" sz="1100" dirty="0" smtClean="0">
                <a:ea typeface="Microsoft YaHei" panose="020B0503020204020204" pitchFamily="34" charset="-122"/>
              </a:rPr>
              <a:t>Copes with </a:t>
            </a:r>
            <a:r>
              <a:rPr lang="en-US" altLang="en-US" sz="1100" dirty="0">
                <a:ea typeface="Microsoft YaHei" panose="020B0503020204020204" pitchFamily="34" charset="-122"/>
              </a:rPr>
              <a:t>loss of contact between client and server.</a:t>
            </a:r>
          </a:p>
          <a:p>
            <a:pPr eaLnBrk="1" hangingPunct="1">
              <a:buClr>
                <a:srgbClr val="000000"/>
              </a:buClr>
              <a:buSzPct val="100000"/>
              <a:buFont typeface="Times New Roman" panose="02020603050405020304" pitchFamily="18" charset="0"/>
              <a:buChar char="•"/>
            </a:pPr>
            <a:r>
              <a:rPr lang="en-US" altLang="en-US" sz="1100" dirty="0">
                <a:ea typeface="Microsoft YaHei" panose="020B0503020204020204" pitchFamily="34" charset="-122"/>
              </a:rPr>
              <a:t>“Last will and testament” to publish a message if the client goes offline</a:t>
            </a:r>
            <a:r>
              <a:rPr lang="en-US" altLang="en-US" sz="1100" dirty="0" smtClean="0">
                <a:ea typeface="Microsoft YaHei" panose="020B0503020204020204" pitchFamily="34" charset="-122"/>
              </a:rPr>
              <a:t>.</a:t>
            </a:r>
            <a:endParaRPr lang="en-US" altLang="en-US" sz="1100" dirty="0">
              <a:ea typeface="Microsoft YaHei" panose="020B0503020204020204" pitchFamily="34" charset="-122"/>
            </a:endParaRPr>
          </a:p>
        </p:txBody>
      </p:sp>
      <p:pic>
        <p:nvPicPr>
          <p:cNvPr id="25601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318" y="1706376"/>
            <a:ext cx="1598613" cy="3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1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9" y="2185755"/>
            <a:ext cx="1598613" cy="42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10"/>
          <a:stretch>
            <a:fillRect/>
          </a:stretch>
        </p:blipFill>
        <p:spPr>
          <a:xfrm>
            <a:off x="265465" y="1242108"/>
            <a:ext cx="1598613" cy="337735"/>
          </a:xfrm>
          <a:prstGeom prst="rect">
            <a:avLst/>
          </a:prstGeom>
        </p:spPr>
      </p:pic>
      <p:sp>
        <p:nvSpPr>
          <p:cNvPr id="16" name="Oval 15"/>
          <p:cNvSpPr/>
          <p:nvPr/>
        </p:nvSpPr>
        <p:spPr>
          <a:xfrm>
            <a:off x="242090" y="5329112"/>
            <a:ext cx="2571697" cy="9980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MQTT 3.11 now Oasis Standard</a:t>
            </a:r>
            <a:endParaRPr lang="en-GB" b="1" dirty="0"/>
          </a:p>
        </p:txBody>
      </p:sp>
      <p:grpSp>
        <p:nvGrpSpPr>
          <p:cNvPr id="17" name="Group 5"/>
          <p:cNvGrpSpPr>
            <a:grpSpLocks/>
          </p:cNvGrpSpPr>
          <p:nvPr/>
        </p:nvGrpSpPr>
        <p:grpSpPr bwMode="auto">
          <a:xfrm rot="5400000">
            <a:off x="463332" y="3558513"/>
            <a:ext cx="2396177" cy="684446"/>
            <a:chOff x="1380" y="2726"/>
            <a:chExt cx="2928" cy="716"/>
          </a:xfrm>
        </p:grpSpPr>
        <p:grpSp>
          <p:nvGrpSpPr>
            <p:cNvPr id="18" name="Group 6"/>
            <p:cNvGrpSpPr>
              <a:grpSpLocks/>
            </p:cNvGrpSpPr>
            <p:nvPr/>
          </p:nvGrpSpPr>
          <p:grpSpPr bwMode="auto">
            <a:xfrm>
              <a:off x="1380" y="2735"/>
              <a:ext cx="1471" cy="707"/>
              <a:chOff x="1380" y="2735"/>
              <a:chExt cx="1471" cy="707"/>
            </a:xfrm>
          </p:grpSpPr>
          <p:sp>
            <p:nvSpPr>
              <p:cNvPr id="26" name="Freeform 7"/>
              <p:cNvSpPr>
                <a:spLocks/>
              </p:cNvSpPr>
              <p:nvPr/>
            </p:nvSpPr>
            <p:spPr bwMode="auto">
              <a:xfrm>
                <a:off x="1380" y="2735"/>
                <a:ext cx="1200" cy="543"/>
              </a:xfrm>
              <a:custGeom>
                <a:avLst/>
                <a:gdLst>
                  <a:gd name="T0" fmla="*/ 0 w 1134"/>
                  <a:gd name="T1" fmla="*/ 543 h 543"/>
                  <a:gd name="T2" fmla="*/ 22 w 1134"/>
                  <a:gd name="T3" fmla="*/ 468 h 543"/>
                  <a:gd name="T4" fmla="*/ 124 w 1134"/>
                  <a:gd name="T5" fmla="*/ 421 h 543"/>
                  <a:gd name="T6" fmla="*/ 565 w 1134"/>
                  <a:gd name="T7" fmla="*/ 416 h 543"/>
                  <a:gd name="T8" fmla="*/ 1312 w 1134"/>
                  <a:gd name="T9" fmla="*/ 421 h 543"/>
                  <a:gd name="T10" fmla="*/ 1651 w 1134"/>
                  <a:gd name="T11" fmla="*/ 407 h 543"/>
                  <a:gd name="T12" fmla="*/ 1753 w 1134"/>
                  <a:gd name="T13" fmla="*/ 300 h 543"/>
                  <a:gd name="T14" fmla="*/ 178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7" name="Freeform 8"/>
              <p:cNvSpPr>
                <a:spLocks/>
              </p:cNvSpPr>
              <p:nvPr/>
            </p:nvSpPr>
            <p:spPr bwMode="auto">
              <a:xfrm>
                <a:off x="1568" y="2801"/>
                <a:ext cx="1058" cy="520"/>
              </a:xfrm>
              <a:custGeom>
                <a:avLst/>
                <a:gdLst>
                  <a:gd name="T0" fmla="*/ 0 w 1134"/>
                  <a:gd name="T1" fmla="*/ 384 h 543"/>
                  <a:gd name="T2" fmla="*/ 7 w 1134"/>
                  <a:gd name="T3" fmla="*/ 331 h 543"/>
                  <a:gd name="T4" fmla="*/ 46 w 1134"/>
                  <a:gd name="T5" fmla="*/ 298 h 543"/>
                  <a:gd name="T6" fmla="*/ 206 w 1134"/>
                  <a:gd name="T7" fmla="*/ 294 h 543"/>
                  <a:gd name="T8" fmla="*/ 480 w 1134"/>
                  <a:gd name="T9" fmla="*/ 298 h 543"/>
                  <a:gd name="T10" fmla="*/ 604 w 1134"/>
                  <a:gd name="T11" fmla="*/ 288 h 543"/>
                  <a:gd name="T12" fmla="*/ 639 w 1134"/>
                  <a:gd name="T13" fmla="*/ 212 h 543"/>
                  <a:gd name="T14" fmla="*/ 650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8" name="Freeform 9"/>
              <p:cNvSpPr>
                <a:spLocks/>
              </p:cNvSpPr>
              <p:nvPr/>
            </p:nvSpPr>
            <p:spPr bwMode="auto">
              <a:xfrm>
                <a:off x="1797" y="2847"/>
                <a:ext cx="868" cy="515"/>
              </a:xfrm>
              <a:custGeom>
                <a:avLst/>
                <a:gdLst>
                  <a:gd name="T0" fmla="*/ 0 w 1134"/>
                  <a:gd name="T1" fmla="*/ 356 h 543"/>
                  <a:gd name="T2" fmla="*/ 2 w 1134"/>
                  <a:gd name="T3" fmla="*/ 305 h 543"/>
                  <a:gd name="T4" fmla="*/ 9 w 1134"/>
                  <a:gd name="T5" fmla="*/ 274 h 543"/>
                  <a:gd name="T6" fmla="*/ 43 w 1134"/>
                  <a:gd name="T7" fmla="*/ 273 h 543"/>
                  <a:gd name="T8" fmla="*/ 99 w 1134"/>
                  <a:gd name="T9" fmla="*/ 274 h 543"/>
                  <a:gd name="T10" fmla="*/ 124 w 1134"/>
                  <a:gd name="T11" fmla="*/ 267 h 543"/>
                  <a:gd name="T12" fmla="*/ 131 w 1134"/>
                  <a:gd name="T13" fmla="*/ 196 h 543"/>
                  <a:gd name="T14" fmla="*/ 13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9" name="Freeform 10"/>
              <p:cNvSpPr>
                <a:spLocks/>
              </p:cNvSpPr>
              <p:nvPr/>
            </p:nvSpPr>
            <p:spPr bwMode="auto">
              <a:xfrm>
                <a:off x="2008" y="2856"/>
                <a:ext cx="704" cy="567"/>
              </a:xfrm>
              <a:custGeom>
                <a:avLst/>
                <a:gdLst>
                  <a:gd name="T0" fmla="*/ 0 w 1134"/>
                  <a:gd name="T1" fmla="*/ 767 h 543"/>
                  <a:gd name="T2" fmla="*/ 1 w 1134"/>
                  <a:gd name="T3" fmla="*/ 664 h 543"/>
                  <a:gd name="T4" fmla="*/ 1 w 1134"/>
                  <a:gd name="T5" fmla="*/ 594 h 543"/>
                  <a:gd name="T6" fmla="*/ 7 w 1134"/>
                  <a:gd name="T7" fmla="*/ 588 h 543"/>
                  <a:gd name="T8" fmla="*/ 19 w 1134"/>
                  <a:gd name="T9" fmla="*/ 594 h 543"/>
                  <a:gd name="T10" fmla="*/ 23 w 1134"/>
                  <a:gd name="T11" fmla="*/ 575 h 543"/>
                  <a:gd name="T12" fmla="*/ 25 w 1134"/>
                  <a:gd name="T13" fmla="*/ 423 h 543"/>
                  <a:gd name="T14" fmla="*/ 25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0" name="Freeform 11"/>
              <p:cNvSpPr>
                <a:spLocks/>
              </p:cNvSpPr>
              <p:nvPr/>
            </p:nvSpPr>
            <p:spPr bwMode="auto">
              <a:xfrm>
                <a:off x="2271" y="2879"/>
                <a:ext cx="489" cy="563"/>
              </a:xfrm>
              <a:custGeom>
                <a:avLst/>
                <a:gdLst>
                  <a:gd name="T0" fmla="*/ 0 w 489"/>
                  <a:gd name="T1" fmla="*/ 563 h 563"/>
                  <a:gd name="T2" fmla="*/ 5 w 489"/>
                  <a:gd name="T3" fmla="*/ 509 h 563"/>
                  <a:gd name="T4" fmla="*/ 33 w 489"/>
                  <a:gd name="T5" fmla="*/ 458 h 563"/>
                  <a:gd name="T6" fmla="*/ 155 w 489"/>
                  <a:gd name="T7" fmla="*/ 453 h 563"/>
                  <a:gd name="T8" fmla="*/ 360 w 489"/>
                  <a:gd name="T9" fmla="*/ 458 h 563"/>
                  <a:gd name="T10" fmla="*/ 453 w 489"/>
                  <a:gd name="T11" fmla="*/ 443 h 563"/>
                  <a:gd name="T12" fmla="*/ 481 w 489"/>
                  <a:gd name="T13" fmla="*/ 327 h 563"/>
                  <a:gd name="T14" fmla="*/ 489 w 489"/>
                  <a:gd name="T15" fmla="*/ 0 h 563"/>
                  <a:gd name="T16" fmla="*/ 0 60000 65536"/>
                  <a:gd name="T17" fmla="*/ 0 60000 65536"/>
                  <a:gd name="T18" fmla="*/ 0 60000 65536"/>
                  <a:gd name="T19" fmla="*/ 0 60000 65536"/>
                  <a:gd name="T20" fmla="*/ 0 60000 65536"/>
                  <a:gd name="T21" fmla="*/ 0 60000 65536"/>
                  <a:gd name="T22" fmla="*/ 0 60000 65536"/>
                  <a:gd name="T23" fmla="*/ 0 60000 65536"/>
                  <a:gd name="T24" fmla="*/ 0 w 489"/>
                  <a:gd name="T25" fmla="*/ 0 h 563"/>
                  <a:gd name="T26" fmla="*/ 489 w 489"/>
                  <a:gd name="T27" fmla="*/ 563 h 5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9" h="563">
                    <a:moveTo>
                      <a:pt x="0" y="563"/>
                    </a:moveTo>
                    <a:cubicBezTo>
                      <a:pt x="1" y="554"/>
                      <a:pt x="0" y="526"/>
                      <a:pt x="5" y="509"/>
                    </a:cubicBezTo>
                    <a:cubicBezTo>
                      <a:pt x="10" y="492"/>
                      <a:pt x="8" y="468"/>
                      <a:pt x="33" y="458"/>
                    </a:cubicBezTo>
                    <a:cubicBezTo>
                      <a:pt x="58" y="448"/>
                      <a:pt x="100" y="453"/>
                      <a:pt x="155" y="453"/>
                    </a:cubicBezTo>
                    <a:cubicBezTo>
                      <a:pt x="209" y="453"/>
                      <a:pt x="310" y="459"/>
                      <a:pt x="360" y="458"/>
                    </a:cubicBezTo>
                    <a:cubicBezTo>
                      <a:pt x="409" y="457"/>
                      <a:pt x="432" y="465"/>
                      <a:pt x="453" y="443"/>
                    </a:cubicBezTo>
                    <a:cubicBezTo>
                      <a:pt x="473" y="421"/>
                      <a:pt x="475" y="401"/>
                      <a:pt x="481" y="327"/>
                    </a:cubicBezTo>
                    <a:cubicBezTo>
                      <a:pt x="487" y="253"/>
                      <a:pt x="487" y="67"/>
                      <a:pt x="489"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1" name="Freeform 12"/>
              <p:cNvSpPr>
                <a:spLocks/>
              </p:cNvSpPr>
              <p:nvPr/>
            </p:nvSpPr>
            <p:spPr bwMode="auto">
              <a:xfrm>
                <a:off x="2582" y="2881"/>
                <a:ext cx="220" cy="561"/>
              </a:xfrm>
              <a:custGeom>
                <a:avLst/>
                <a:gdLst>
                  <a:gd name="T0" fmla="*/ 3 w 220"/>
                  <a:gd name="T1" fmla="*/ 561 h 561"/>
                  <a:gd name="T2" fmla="*/ 8 w 220"/>
                  <a:gd name="T3" fmla="*/ 519 h 561"/>
                  <a:gd name="T4" fmla="*/ 50 w 220"/>
                  <a:gd name="T5" fmla="*/ 509 h 561"/>
                  <a:gd name="T6" fmla="*/ 160 w 220"/>
                  <a:gd name="T7" fmla="*/ 502 h 561"/>
                  <a:gd name="T8" fmla="*/ 195 w 220"/>
                  <a:gd name="T9" fmla="*/ 458 h 561"/>
                  <a:gd name="T10" fmla="*/ 216 w 220"/>
                  <a:gd name="T11" fmla="*/ 358 h 561"/>
                  <a:gd name="T12" fmla="*/ 220 w 220"/>
                  <a:gd name="T13" fmla="*/ 0 h 561"/>
                  <a:gd name="T14" fmla="*/ 0 60000 65536"/>
                  <a:gd name="T15" fmla="*/ 0 60000 65536"/>
                  <a:gd name="T16" fmla="*/ 0 60000 65536"/>
                  <a:gd name="T17" fmla="*/ 0 60000 65536"/>
                  <a:gd name="T18" fmla="*/ 0 60000 65536"/>
                  <a:gd name="T19" fmla="*/ 0 60000 65536"/>
                  <a:gd name="T20" fmla="*/ 0 60000 65536"/>
                  <a:gd name="T21" fmla="*/ 0 w 220"/>
                  <a:gd name="T22" fmla="*/ 0 h 561"/>
                  <a:gd name="T23" fmla="*/ 220 w 220"/>
                  <a:gd name="T24" fmla="*/ 561 h 5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 h="561">
                    <a:moveTo>
                      <a:pt x="3" y="561"/>
                    </a:moveTo>
                    <a:cubicBezTo>
                      <a:pt x="4" y="554"/>
                      <a:pt x="0" y="528"/>
                      <a:pt x="8" y="519"/>
                    </a:cubicBezTo>
                    <a:cubicBezTo>
                      <a:pt x="16" y="510"/>
                      <a:pt x="25" y="512"/>
                      <a:pt x="50" y="509"/>
                    </a:cubicBezTo>
                    <a:cubicBezTo>
                      <a:pt x="75" y="506"/>
                      <a:pt x="136" y="510"/>
                      <a:pt x="160" y="502"/>
                    </a:cubicBezTo>
                    <a:cubicBezTo>
                      <a:pt x="184" y="494"/>
                      <a:pt x="186" y="482"/>
                      <a:pt x="195" y="458"/>
                    </a:cubicBezTo>
                    <a:cubicBezTo>
                      <a:pt x="204" y="434"/>
                      <a:pt x="212" y="434"/>
                      <a:pt x="216" y="358"/>
                    </a:cubicBezTo>
                    <a:cubicBezTo>
                      <a:pt x="220" y="282"/>
                      <a:pt x="219" y="74"/>
                      <a:pt x="220" y="0"/>
                    </a:cubicBezTo>
                  </a:path>
                </a:pathLst>
              </a:custGeom>
              <a:noFill/>
              <a:ln w="28575"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2" name="Line 13"/>
              <p:cNvSpPr>
                <a:spLocks noChangeShapeType="1"/>
              </p:cNvSpPr>
              <p:nvPr/>
            </p:nvSpPr>
            <p:spPr bwMode="auto">
              <a:xfrm>
                <a:off x="2851" y="2885"/>
                <a:ext cx="0" cy="529"/>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9" name="Group 14"/>
            <p:cNvGrpSpPr>
              <a:grpSpLocks/>
            </p:cNvGrpSpPr>
            <p:nvPr/>
          </p:nvGrpSpPr>
          <p:grpSpPr bwMode="auto">
            <a:xfrm flipH="1">
              <a:off x="2886" y="2726"/>
              <a:ext cx="1422" cy="707"/>
              <a:chOff x="-540" y="3133"/>
              <a:chExt cx="1422" cy="707"/>
            </a:xfrm>
          </p:grpSpPr>
          <p:sp>
            <p:nvSpPr>
              <p:cNvPr id="20" name="Freeform 15"/>
              <p:cNvSpPr>
                <a:spLocks/>
              </p:cNvSpPr>
              <p:nvPr/>
            </p:nvSpPr>
            <p:spPr bwMode="auto">
              <a:xfrm>
                <a:off x="-540" y="3133"/>
                <a:ext cx="1200" cy="543"/>
              </a:xfrm>
              <a:custGeom>
                <a:avLst/>
                <a:gdLst>
                  <a:gd name="T0" fmla="*/ 0 w 1134"/>
                  <a:gd name="T1" fmla="*/ 543 h 543"/>
                  <a:gd name="T2" fmla="*/ 22 w 1134"/>
                  <a:gd name="T3" fmla="*/ 468 h 543"/>
                  <a:gd name="T4" fmla="*/ 124 w 1134"/>
                  <a:gd name="T5" fmla="*/ 421 h 543"/>
                  <a:gd name="T6" fmla="*/ 565 w 1134"/>
                  <a:gd name="T7" fmla="*/ 416 h 543"/>
                  <a:gd name="T8" fmla="*/ 1312 w 1134"/>
                  <a:gd name="T9" fmla="*/ 421 h 543"/>
                  <a:gd name="T10" fmla="*/ 1651 w 1134"/>
                  <a:gd name="T11" fmla="*/ 407 h 543"/>
                  <a:gd name="T12" fmla="*/ 1753 w 1134"/>
                  <a:gd name="T13" fmla="*/ 300 h 543"/>
                  <a:gd name="T14" fmla="*/ 178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1" name="Freeform 16"/>
              <p:cNvSpPr>
                <a:spLocks/>
              </p:cNvSpPr>
              <p:nvPr/>
            </p:nvSpPr>
            <p:spPr bwMode="auto">
              <a:xfrm>
                <a:off x="-352" y="3199"/>
                <a:ext cx="1058" cy="520"/>
              </a:xfrm>
              <a:custGeom>
                <a:avLst/>
                <a:gdLst>
                  <a:gd name="T0" fmla="*/ 0 w 1134"/>
                  <a:gd name="T1" fmla="*/ 384 h 543"/>
                  <a:gd name="T2" fmla="*/ 7 w 1134"/>
                  <a:gd name="T3" fmla="*/ 331 h 543"/>
                  <a:gd name="T4" fmla="*/ 46 w 1134"/>
                  <a:gd name="T5" fmla="*/ 298 h 543"/>
                  <a:gd name="T6" fmla="*/ 206 w 1134"/>
                  <a:gd name="T7" fmla="*/ 294 h 543"/>
                  <a:gd name="T8" fmla="*/ 480 w 1134"/>
                  <a:gd name="T9" fmla="*/ 298 h 543"/>
                  <a:gd name="T10" fmla="*/ 604 w 1134"/>
                  <a:gd name="T11" fmla="*/ 288 h 543"/>
                  <a:gd name="T12" fmla="*/ 639 w 1134"/>
                  <a:gd name="T13" fmla="*/ 212 h 543"/>
                  <a:gd name="T14" fmla="*/ 650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2" name="Freeform 17"/>
              <p:cNvSpPr>
                <a:spLocks/>
              </p:cNvSpPr>
              <p:nvPr/>
            </p:nvSpPr>
            <p:spPr bwMode="auto">
              <a:xfrm>
                <a:off x="-123" y="3245"/>
                <a:ext cx="868" cy="515"/>
              </a:xfrm>
              <a:custGeom>
                <a:avLst/>
                <a:gdLst>
                  <a:gd name="T0" fmla="*/ 0 w 1134"/>
                  <a:gd name="T1" fmla="*/ 356 h 543"/>
                  <a:gd name="T2" fmla="*/ 2 w 1134"/>
                  <a:gd name="T3" fmla="*/ 305 h 543"/>
                  <a:gd name="T4" fmla="*/ 9 w 1134"/>
                  <a:gd name="T5" fmla="*/ 274 h 543"/>
                  <a:gd name="T6" fmla="*/ 43 w 1134"/>
                  <a:gd name="T7" fmla="*/ 273 h 543"/>
                  <a:gd name="T8" fmla="*/ 99 w 1134"/>
                  <a:gd name="T9" fmla="*/ 274 h 543"/>
                  <a:gd name="T10" fmla="*/ 124 w 1134"/>
                  <a:gd name="T11" fmla="*/ 267 h 543"/>
                  <a:gd name="T12" fmla="*/ 131 w 1134"/>
                  <a:gd name="T13" fmla="*/ 196 h 543"/>
                  <a:gd name="T14" fmla="*/ 13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3" name="Freeform 18"/>
              <p:cNvSpPr>
                <a:spLocks/>
              </p:cNvSpPr>
              <p:nvPr/>
            </p:nvSpPr>
            <p:spPr bwMode="auto">
              <a:xfrm>
                <a:off x="88" y="3254"/>
                <a:ext cx="704" cy="567"/>
              </a:xfrm>
              <a:custGeom>
                <a:avLst/>
                <a:gdLst>
                  <a:gd name="T0" fmla="*/ 0 w 1134"/>
                  <a:gd name="T1" fmla="*/ 767 h 543"/>
                  <a:gd name="T2" fmla="*/ 1 w 1134"/>
                  <a:gd name="T3" fmla="*/ 664 h 543"/>
                  <a:gd name="T4" fmla="*/ 1 w 1134"/>
                  <a:gd name="T5" fmla="*/ 594 h 543"/>
                  <a:gd name="T6" fmla="*/ 7 w 1134"/>
                  <a:gd name="T7" fmla="*/ 588 h 543"/>
                  <a:gd name="T8" fmla="*/ 19 w 1134"/>
                  <a:gd name="T9" fmla="*/ 594 h 543"/>
                  <a:gd name="T10" fmla="*/ 23 w 1134"/>
                  <a:gd name="T11" fmla="*/ 575 h 543"/>
                  <a:gd name="T12" fmla="*/ 25 w 1134"/>
                  <a:gd name="T13" fmla="*/ 423 h 543"/>
                  <a:gd name="T14" fmla="*/ 25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4" name="Freeform 19"/>
              <p:cNvSpPr>
                <a:spLocks/>
              </p:cNvSpPr>
              <p:nvPr/>
            </p:nvSpPr>
            <p:spPr bwMode="auto">
              <a:xfrm>
                <a:off x="351" y="3277"/>
                <a:ext cx="489" cy="563"/>
              </a:xfrm>
              <a:custGeom>
                <a:avLst/>
                <a:gdLst>
                  <a:gd name="T0" fmla="*/ 0 w 489"/>
                  <a:gd name="T1" fmla="*/ 563 h 563"/>
                  <a:gd name="T2" fmla="*/ 5 w 489"/>
                  <a:gd name="T3" fmla="*/ 509 h 563"/>
                  <a:gd name="T4" fmla="*/ 33 w 489"/>
                  <a:gd name="T5" fmla="*/ 458 h 563"/>
                  <a:gd name="T6" fmla="*/ 155 w 489"/>
                  <a:gd name="T7" fmla="*/ 453 h 563"/>
                  <a:gd name="T8" fmla="*/ 360 w 489"/>
                  <a:gd name="T9" fmla="*/ 458 h 563"/>
                  <a:gd name="T10" fmla="*/ 453 w 489"/>
                  <a:gd name="T11" fmla="*/ 443 h 563"/>
                  <a:gd name="T12" fmla="*/ 481 w 489"/>
                  <a:gd name="T13" fmla="*/ 327 h 563"/>
                  <a:gd name="T14" fmla="*/ 489 w 489"/>
                  <a:gd name="T15" fmla="*/ 0 h 563"/>
                  <a:gd name="T16" fmla="*/ 0 60000 65536"/>
                  <a:gd name="T17" fmla="*/ 0 60000 65536"/>
                  <a:gd name="T18" fmla="*/ 0 60000 65536"/>
                  <a:gd name="T19" fmla="*/ 0 60000 65536"/>
                  <a:gd name="T20" fmla="*/ 0 60000 65536"/>
                  <a:gd name="T21" fmla="*/ 0 60000 65536"/>
                  <a:gd name="T22" fmla="*/ 0 60000 65536"/>
                  <a:gd name="T23" fmla="*/ 0 60000 65536"/>
                  <a:gd name="T24" fmla="*/ 0 w 489"/>
                  <a:gd name="T25" fmla="*/ 0 h 563"/>
                  <a:gd name="T26" fmla="*/ 489 w 489"/>
                  <a:gd name="T27" fmla="*/ 563 h 5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9" h="563">
                    <a:moveTo>
                      <a:pt x="0" y="563"/>
                    </a:moveTo>
                    <a:cubicBezTo>
                      <a:pt x="1" y="554"/>
                      <a:pt x="0" y="526"/>
                      <a:pt x="5" y="509"/>
                    </a:cubicBezTo>
                    <a:cubicBezTo>
                      <a:pt x="10" y="492"/>
                      <a:pt x="8" y="468"/>
                      <a:pt x="33" y="458"/>
                    </a:cubicBezTo>
                    <a:cubicBezTo>
                      <a:pt x="58" y="448"/>
                      <a:pt x="100" y="453"/>
                      <a:pt x="155" y="453"/>
                    </a:cubicBezTo>
                    <a:cubicBezTo>
                      <a:pt x="209" y="453"/>
                      <a:pt x="310" y="459"/>
                      <a:pt x="360" y="458"/>
                    </a:cubicBezTo>
                    <a:cubicBezTo>
                      <a:pt x="409" y="457"/>
                      <a:pt x="432" y="465"/>
                      <a:pt x="453" y="443"/>
                    </a:cubicBezTo>
                    <a:cubicBezTo>
                      <a:pt x="473" y="421"/>
                      <a:pt x="475" y="401"/>
                      <a:pt x="481" y="327"/>
                    </a:cubicBezTo>
                    <a:cubicBezTo>
                      <a:pt x="487" y="253"/>
                      <a:pt x="487" y="67"/>
                      <a:pt x="489"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5" name="Freeform 20"/>
              <p:cNvSpPr>
                <a:spLocks/>
              </p:cNvSpPr>
              <p:nvPr/>
            </p:nvSpPr>
            <p:spPr bwMode="auto">
              <a:xfrm>
                <a:off x="662" y="3279"/>
                <a:ext cx="220" cy="561"/>
              </a:xfrm>
              <a:custGeom>
                <a:avLst/>
                <a:gdLst>
                  <a:gd name="T0" fmla="*/ 3 w 220"/>
                  <a:gd name="T1" fmla="*/ 561 h 561"/>
                  <a:gd name="T2" fmla="*/ 8 w 220"/>
                  <a:gd name="T3" fmla="*/ 519 h 561"/>
                  <a:gd name="T4" fmla="*/ 50 w 220"/>
                  <a:gd name="T5" fmla="*/ 509 h 561"/>
                  <a:gd name="T6" fmla="*/ 160 w 220"/>
                  <a:gd name="T7" fmla="*/ 502 h 561"/>
                  <a:gd name="T8" fmla="*/ 195 w 220"/>
                  <a:gd name="T9" fmla="*/ 458 h 561"/>
                  <a:gd name="T10" fmla="*/ 216 w 220"/>
                  <a:gd name="T11" fmla="*/ 358 h 561"/>
                  <a:gd name="T12" fmla="*/ 220 w 220"/>
                  <a:gd name="T13" fmla="*/ 0 h 561"/>
                  <a:gd name="T14" fmla="*/ 0 60000 65536"/>
                  <a:gd name="T15" fmla="*/ 0 60000 65536"/>
                  <a:gd name="T16" fmla="*/ 0 60000 65536"/>
                  <a:gd name="T17" fmla="*/ 0 60000 65536"/>
                  <a:gd name="T18" fmla="*/ 0 60000 65536"/>
                  <a:gd name="T19" fmla="*/ 0 60000 65536"/>
                  <a:gd name="T20" fmla="*/ 0 60000 65536"/>
                  <a:gd name="T21" fmla="*/ 0 w 220"/>
                  <a:gd name="T22" fmla="*/ 0 h 561"/>
                  <a:gd name="T23" fmla="*/ 220 w 220"/>
                  <a:gd name="T24" fmla="*/ 561 h 5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 h="561">
                    <a:moveTo>
                      <a:pt x="3" y="561"/>
                    </a:moveTo>
                    <a:cubicBezTo>
                      <a:pt x="4" y="554"/>
                      <a:pt x="0" y="528"/>
                      <a:pt x="8" y="519"/>
                    </a:cubicBezTo>
                    <a:cubicBezTo>
                      <a:pt x="16" y="510"/>
                      <a:pt x="25" y="512"/>
                      <a:pt x="50" y="509"/>
                    </a:cubicBezTo>
                    <a:cubicBezTo>
                      <a:pt x="75" y="506"/>
                      <a:pt x="136" y="510"/>
                      <a:pt x="160" y="502"/>
                    </a:cubicBezTo>
                    <a:cubicBezTo>
                      <a:pt x="184" y="494"/>
                      <a:pt x="186" y="482"/>
                      <a:pt x="195" y="458"/>
                    </a:cubicBezTo>
                    <a:cubicBezTo>
                      <a:pt x="204" y="434"/>
                      <a:pt x="212" y="434"/>
                      <a:pt x="216" y="358"/>
                    </a:cubicBezTo>
                    <a:cubicBezTo>
                      <a:pt x="220" y="282"/>
                      <a:pt x="219" y="74"/>
                      <a:pt x="220" y="0"/>
                    </a:cubicBezTo>
                  </a:path>
                </a:pathLst>
              </a:custGeom>
              <a:noFill/>
              <a:ln w="28575"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grpSp>
      <p:pic>
        <p:nvPicPr>
          <p:cNvPr id="33" name="Picture 22"/>
          <p:cNvPicPr>
            <a:picLocks noChangeAspect="1" noChangeArrowheads="1"/>
          </p:cNvPicPr>
          <p:nvPr/>
        </p:nvPicPr>
        <p:blipFill>
          <a:blip r:embed="rId11">
            <a:clrChange>
              <a:clrFrom>
                <a:srgbClr val="FFFFFF"/>
              </a:clrFrom>
              <a:clrTo>
                <a:srgbClr val="FFFFFF">
                  <a:alpha val="0"/>
                </a:srgbClr>
              </a:clrTo>
            </a:clrChange>
            <a:lum bright="-64000"/>
            <a:grayscl/>
            <a:extLst>
              <a:ext uri="{28A0092B-C50C-407E-A947-70E740481C1C}">
                <a14:useLocalDpi xmlns:a14="http://schemas.microsoft.com/office/drawing/2010/main" val="0"/>
              </a:ext>
            </a:extLst>
          </a:blip>
          <a:srcRect/>
          <a:stretch>
            <a:fillRect/>
          </a:stretch>
        </p:blipFill>
        <p:spPr bwMode="auto">
          <a:xfrm>
            <a:off x="1032232" y="4143091"/>
            <a:ext cx="2984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 name="Picture 23"/>
          <p:cNvPicPr>
            <a:picLocks noChangeAspect="1" noChangeArrowheads="1"/>
          </p:cNvPicPr>
          <p:nvPr/>
        </p:nvPicPr>
        <p:blipFill>
          <a:blip r:embed="rId12">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1104544" y="3334146"/>
            <a:ext cx="277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 name="Picture 25"/>
          <p:cNvPicPr>
            <a:picLocks noChangeAspect="1" noChangeArrowheads="1"/>
          </p:cNvPicPr>
          <p:nvPr/>
        </p:nvPicPr>
        <p:blipFill>
          <a:blip r:embed="rId13">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1026988" y="4682443"/>
            <a:ext cx="3841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 name="Picture 26"/>
          <p:cNvPicPr>
            <a:picLocks noChangeAspect="1" noChangeArrowheads="1"/>
          </p:cNvPicPr>
          <p:nvPr/>
        </p:nvPicPr>
        <p:blipFill>
          <a:blip r:embed="rId14">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819521" y="4691284"/>
            <a:ext cx="36353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 name="Picture 27"/>
          <p:cNvPicPr>
            <a:picLocks noChangeAspect="1" noChangeArrowheads="1"/>
          </p:cNvPicPr>
          <p:nvPr/>
        </p:nvPicPr>
        <p:blipFill>
          <a:blip r:embed="rId15">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755148" y="3021851"/>
            <a:ext cx="2571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 name="Picture 28"/>
          <p:cNvPicPr>
            <a:picLocks noChangeAspect="1" noChangeArrowheads="1"/>
          </p:cNvPicPr>
          <p:nvPr/>
        </p:nvPicPr>
        <p:blipFill>
          <a:blip r:embed="rId16">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688997" y="4356203"/>
            <a:ext cx="3937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 name="Picture 29"/>
          <p:cNvPicPr>
            <a:picLocks noChangeAspect="1" noChangeArrowheads="1"/>
          </p:cNvPicPr>
          <p:nvPr/>
        </p:nvPicPr>
        <p:blipFill>
          <a:blip r:embed="rId17">
            <a:clrChange>
              <a:clrFrom>
                <a:srgbClr val="FFFFFF"/>
              </a:clrFrom>
              <a:clrTo>
                <a:srgbClr val="FFFFFF">
                  <a:alpha val="0"/>
                </a:srgbClr>
              </a:clrTo>
            </a:clrChange>
            <a:lum bright="-68000"/>
            <a:grayscl/>
            <a:extLst>
              <a:ext uri="{28A0092B-C50C-407E-A947-70E740481C1C}">
                <a14:useLocalDpi xmlns:a14="http://schemas.microsoft.com/office/drawing/2010/main" val="0"/>
              </a:ext>
            </a:extLst>
          </a:blip>
          <a:srcRect/>
          <a:stretch>
            <a:fillRect/>
          </a:stretch>
        </p:blipFill>
        <p:spPr bwMode="auto">
          <a:xfrm>
            <a:off x="975591" y="4449311"/>
            <a:ext cx="2079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 name="Picture 7" descr="sp_3is_instru_ko.png"/>
          <p:cNvPicPr>
            <a:picLocks noChangeAspect="1"/>
          </p:cNvPicPr>
          <p:nvPr/>
        </p:nvPicPr>
        <p:blipFill>
          <a:blip r:embed="rId18" cstate="print">
            <a:lum bright="-90000"/>
            <a:extLst>
              <a:ext uri="{28A0092B-C50C-407E-A947-70E740481C1C}">
                <a14:useLocalDpi xmlns:a14="http://schemas.microsoft.com/office/drawing/2010/main" val="0"/>
              </a:ext>
            </a:extLst>
          </a:blip>
          <a:srcRect/>
          <a:stretch>
            <a:fillRect/>
          </a:stretch>
        </p:blipFill>
        <p:spPr bwMode="auto">
          <a:xfrm>
            <a:off x="1054062" y="3032601"/>
            <a:ext cx="228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34"/>
          <p:cNvPicPr>
            <a:picLocks noChangeAspect="1" noChangeArrowheads="1"/>
          </p:cNvPicPr>
          <p:nvPr/>
        </p:nvPicPr>
        <p:blipFill>
          <a:blip r:embed="rId19">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971919" y="3618280"/>
            <a:ext cx="3365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pic>
        <p:nvPicPr>
          <p:cNvPr id="43" name="Picture 35"/>
          <p:cNvPicPr>
            <a:picLocks noChangeAspect="1" noChangeArrowheads="1"/>
          </p:cNvPicPr>
          <p:nvPr/>
        </p:nvPicPr>
        <p:blipFill>
          <a:blip r:embed="rId20">
            <a:clrChange>
              <a:clrFrom>
                <a:srgbClr val="FFFFFF"/>
              </a:clrFrom>
              <a:clrTo>
                <a:srgbClr val="FFFFFF">
                  <a:alpha val="0"/>
                </a:srgbClr>
              </a:clrTo>
            </a:clrChange>
            <a:lum bright="-50000"/>
            <a:grayscl/>
            <a:extLst>
              <a:ext uri="{28A0092B-C50C-407E-A947-70E740481C1C}">
                <a14:useLocalDpi xmlns:a14="http://schemas.microsoft.com/office/drawing/2010/main" val="0"/>
              </a:ext>
            </a:extLst>
          </a:blip>
          <a:srcRect/>
          <a:stretch>
            <a:fillRect/>
          </a:stretch>
        </p:blipFill>
        <p:spPr bwMode="auto">
          <a:xfrm>
            <a:off x="969318" y="2734479"/>
            <a:ext cx="3540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 name="Picture 36"/>
          <p:cNvPicPr>
            <a:picLocks noChangeAspect="1" noChangeArrowheads="1"/>
          </p:cNvPicPr>
          <p:nvPr/>
        </p:nvPicPr>
        <p:blipFill>
          <a:blip r:embed="rId21">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767145" y="3801778"/>
            <a:ext cx="304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5" name="Picture 37"/>
          <p:cNvPicPr>
            <a:picLocks noChangeAspect="1" noChangeArrowheads="1"/>
          </p:cNvPicPr>
          <p:nvPr/>
        </p:nvPicPr>
        <p:blipFill>
          <a:blip r:embed="rId22">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844603" y="3252025"/>
            <a:ext cx="3937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6" name="Picture 7" descr="sp_3is_instru_ko.png"/>
          <p:cNvPicPr>
            <a:picLocks noChangeAspect="1"/>
          </p:cNvPicPr>
          <p:nvPr/>
        </p:nvPicPr>
        <p:blipFill>
          <a:blip r:embed="rId23" cstate="print">
            <a:lum bright="-90000"/>
            <a:extLst>
              <a:ext uri="{28A0092B-C50C-407E-A947-70E740481C1C}">
                <a14:useLocalDpi xmlns:a14="http://schemas.microsoft.com/office/drawing/2010/main" val="0"/>
              </a:ext>
            </a:extLst>
          </a:blip>
          <a:srcRect/>
          <a:stretch>
            <a:fillRect/>
          </a:stretch>
        </p:blipFill>
        <p:spPr bwMode="auto">
          <a:xfrm>
            <a:off x="828462" y="4547209"/>
            <a:ext cx="107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7" descr="sp_3is_instru_ko.png"/>
          <p:cNvPicPr>
            <a:picLocks noChangeAspect="1"/>
          </p:cNvPicPr>
          <p:nvPr/>
        </p:nvPicPr>
        <p:blipFill>
          <a:blip r:embed="rId23" cstate="print">
            <a:lum bright="-90000"/>
            <a:extLst>
              <a:ext uri="{28A0092B-C50C-407E-A947-70E740481C1C}">
                <a14:useLocalDpi xmlns:a14="http://schemas.microsoft.com/office/drawing/2010/main" val="0"/>
              </a:ext>
            </a:extLst>
          </a:blip>
          <a:srcRect/>
          <a:stretch>
            <a:fillRect/>
          </a:stretch>
        </p:blipFill>
        <p:spPr bwMode="auto">
          <a:xfrm>
            <a:off x="1060196" y="4064635"/>
            <a:ext cx="107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7" descr="sp_3is_instru_ko.png"/>
          <p:cNvPicPr>
            <a:picLocks noChangeAspect="1"/>
          </p:cNvPicPr>
          <p:nvPr/>
        </p:nvPicPr>
        <p:blipFill>
          <a:blip r:embed="rId23" cstate="print">
            <a:lum bright="-90000"/>
            <a:extLst>
              <a:ext uri="{28A0092B-C50C-407E-A947-70E740481C1C}">
                <a14:useLocalDpi xmlns:a14="http://schemas.microsoft.com/office/drawing/2010/main" val="0"/>
              </a:ext>
            </a:extLst>
          </a:blip>
          <a:srcRect/>
          <a:stretch>
            <a:fillRect/>
          </a:stretch>
        </p:blipFill>
        <p:spPr bwMode="auto">
          <a:xfrm>
            <a:off x="1069139" y="2878041"/>
            <a:ext cx="10795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 descr="sp_3is_instru_ko.png"/>
          <p:cNvPicPr>
            <a:picLocks noChangeAspect="1"/>
          </p:cNvPicPr>
          <p:nvPr/>
        </p:nvPicPr>
        <p:blipFill>
          <a:blip r:embed="rId23" cstate="print">
            <a:lum bright="-90000"/>
            <a:extLst>
              <a:ext uri="{28A0092B-C50C-407E-A947-70E740481C1C}">
                <a14:useLocalDpi xmlns:a14="http://schemas.microsoft.com/office/drawing/2010/main" val="0"/>
              </a:ext>
            </a:extLst>
          </a:blip>
          <a:srcRect/>
          <a:stretch>
            <a:fillRect/>
          </a:stretch>
        </p:blipFill>
        <p:spPr bwMode="auto">
          <a:xfrm>
            <a:off x="978781" y="3369980"/>
            <a:ext cx="1063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normAutofit fontScale="90000"/>
          </a:bodyPr>
          <a:lstStyle/>
          <a:p>
            <a:r>
              <a:rPr lang="en-GB" dirty="0"/>
              <a:t>Reliably and quickly deliver </a:t>
            </a:r>
            <a:r>
              <a:rPr lang="en-GB" dirty="0" err="1"/>
              <a:t>IoT</a:t>
            </a:r>
            <a:r>
              <a:rPr lang="en-GB" dirty="0"/>
              <a:t> data with MQTT </a:t>
            </a:r>
          </a:p>
        </p:txBody>
      </p:sp>
    </p:spTree>
    <p:extLst>
      <p:ext uri="{BB962C8B-B14F-4D97-AF65-F5344CB8AC3E}">
        <p14:creationId xmlns:p14="http://schemas.microsoft.com/office/powerpoint/2010/main" val="56761775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1782763" y="1113127"/>
            <a:ext cx="5553075" cy="1685648"/>
          </a:xfrm>
          <a:gradFill rotWithShape="1">
            <a:gsLst>
              <a:gs pos="0">
                <a:srgbClr val="FFEFD1"/>
              </a:gs>
              <a:gs pos="64999">
                <a:srgbClr val="F0EBD5"/>
              </a:gs>
              <a:gs pos="100000">
                <a:srgbClr val="D1C39F"/>
              </a:gs>
            </a:gsLst>
            <a:lin ang="2700000" scaled="1"/>
          </a:gradFill>
        </p:spPr>
        <p:txBody>
          <a:bodyPr lIns="90000" tIns="46800" rIns="90000" bIns="46800">
            <a:normAutofit lnSpcReduction="10000"/>
          </a:bodyPr>
          <a:lstStyle/>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function connect(form) {   </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try {</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client = new </a:t>
            </a:r>
            <a:r>
              <a:rPr lang="en-US" altLang="en-US" sz="1000" b="1" dirty="0" err="1" smtClean="0">
                <a:latin typeface="Courier New" panose="02070309020205020404" pitchFamily="49" charset="0"/>
                <a:cs typeface="Courier New" panose="02070309020205020404" pitchFamily="49" charset="0"/>
              </a:rPr>
              <a:t>Messaging.Client</a:t>
            </a:r>
            <a:r>
              <a:rPr lang="en-US" altLang="en-US" sz="1000" b="1" dirty="0" smtClean="0">
                <a:latin typeface="Courier New" panose="02070309020205020404" pitchFamily="49" charset="0"/>
                <a:cs typeface="Courier New" panose="02070309020205020404" pitchFamily="49" charset="0"/>
              </a:rPr>
              <a:t>(</a:t>
            </a:r>
            <a:r>
              <a:rPr lang="en-US" altLang="en-US" sz="1000" b="1" dirty="0" err="1" smtClean="0">
                <a:latin typeface="Courier New" panose="02070309020205020404" pitchFamily="49" charset="0"/>
                <a:cs typeface="Courier New" panose="02070309020205020404" pitchFamily="49" charset="0"/>
              </a:rPr>
              <a:t>hostName</a:t>
            </a:r>
            <a:r>
              <a:rPr lang="en-US" altLang="en-US" sz="1000" b="1" dirty="0" smtClean="0">
                <a:latin typeface="Courier New" panose="02070309020205020404" pitchFamily="49" charset="0"/>
                <a:cs typeface="Courier New" panose="02070309020205020404" pitchFamily="49" charset="0"/>
              </a:rPr>
              <a:t>, port, </a:t>
            </a:r>
            <a:r>
              <a:rPr lang="en-US" altLang="en-US" sz="1000" b="1" dirty="0" err="1" smtClean="0">
                <a:latin typeface="Courier New" panose="02070309020205020404" pitchFamily="49" charset="0"/>
                <a:cs typeface="Courier New" panose="02070309020205020404" pitchFamily="49" charset="0"/>
              </a:rPr>
              <a:t>clientId</a:t>
            </a:r>
            <a:r>
              <a:rPr lang="en-US" altLang="en-US" sz="1000" b="1" dirty="0" smtClean="0">
                <a:latin typeface="Courier New" panose="02070309020205020404" pitchFamily="49" charset="0"/>
                <a:cs typeface="Courier New" panose="02070309020205020404" pitchFamily="49" charset="0"/>
              </a:rPr>
              <a:t>);</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 catch (exception) {</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alert("Exception:"+exception);</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a:t>
            </a:r>
            <a:r>
              <a:rPr lang="en-US" altLang="en-US" sz="1000" b="1" dirty="0" err="1" smtClean="0">
                <a:latin typeface="Courier New" panose="02070309020205020404" pitchFamily="49" charset="0"/>
                <a:cs typeface="Courier New" panose="02070309020205020404" pitchFamily="49" charset="0"/>
              </a:rPr>
              <a:t>client.onMessageArrived</a:t>
            </a:r>
            <a:r>
              <a:rPr lang="en-US" altLang="en-US" sz="1000" b="1" dirty="0" smtClean="0">
                <a:latin typeface="Courier New" panose="02070309020205020404" pitchFamily="49" charset="0"/>
                <a:cs typeface="Courier New" panose="02070309020205020404" pitchFamily="49" charset="0"/>
              </a:rPr>
              <a:t> = </a:t>
            </a:r>
            <a:r>
              <a:rPr lang="en-US" altLang="en-US" sz="1000" b="1" dirty="0" err="1" smtClean="0">
                <a:latin typeface="Courier New" panose="02070309020205020404" pitchFamily="49" charset="0"/>
                <a:cs typeface="Courier New" panose="02070309020205020404" pitchFamily="49" charset="0"/>
              </a:rPr>
              <a:t>onMessageArrived</a:t>
            </a:r>
            <a:r>
              <a:rPr lang="en-US" altLang="en-US" sz="1000" b="1" dirty="0" smtClean="0">
                <a:latin typeface="Courier New" panose="02070309020205020404" pitchFamily="49" charset="0"/>
                <a:cs typeface="Courier New" panose="02070309020205020404" pitchFamily="49" charset="0"/>
              </a:rPr>
              <a:t>;</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a:t>
            </a:r>
            <a:r>
              <a:rPr lang="en-US" altLang="en-US" sz="1000" b="1" dirty="0" err="1" smtClean="0">
                <a:latin typeface="Courier New" panose="02070309020205020404" pitchFamily="49" charset="0"/>
                <a:cs typeface="Courier New" panose="02070309020205020404" pitchFamily="49" charset="0"/>
              </a:rPr>
              <a:t>client.onConnectionLost</a:t>
            </a:r>
            <a:r>
              <a:rPr lang="en-US" altLang="en-US" sz="1000" b="1" dirty="0" smtClean="0">
                <a:latin typeface="Courier New" panose="02070309020205020404" pitchFamily="49" charset="0"/>
                <a:cs typeface="Courier New" panose="02070309020205020404" pitchFamily="49" charset="0"/>
              </a:rPr>
              <a:t> = </a:t>
            </a:r>
            <a:r>
              <a:rPr lang="en-US" altLang="en-US" sz="1000" b="1" dirty="0" err="1" smtClean="0">
                <a:latin typeface="Courier New" panose="02070309020205020404" pitchFamily="49" charset="0"/>
                <a:cs typeface="Courier New" panose="02070309020205020404" pitchFamily="49" charset="0"/>
              </a:rPr>
              <a:t>connectionLostCallback</a:t>
            </a:r>
            <a:r>
              <a:rPr lang="en-US" altLang="en-US" sz="1000" b="1" dirty="0" smtClean="0">
                <a:latin typeface="Courier New" panose="02070309020205020404" pitchFamily="49" charset="0"/>
                <a:cs typeface="Courier New" panose="02070309020205020404" pitchFamily="49" charset="0"/>
              </a:rPr>
              <a:t>;</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a:t>
            </a:r>
            <a:r>
              <a:rPr lang="en-US" altLang="en-US" sz="1000" b="1" dirty="0" err="1" smtClean="0">
                <a:latin typeface="Courier New" panose="02070309020205020404" pitchFamily="49" charset="0"/>
                <a:cs typeface="Courier New" panose="02070309020205020404" pitchFamily="49" charset="0"/>
              </a:rPr>
              <a:t>client.connect</a:t>
            </a:r>
            <a:r>
              <a:rPr lang="en-US" altLang="en-US" sz="1000" b="1" dirty="0" smtClean="0">
                <a:latin typeface="Courier New" panose="02070309020205020404" pitchFamily="49" charset="0"/>
                <a:cs typeface="Courier New" panose="02070309020205020404" pitchFamily="49" charset="0"/>
              </a:rPr>
              <a:t>({</a:t>
            </a:r>
            <a:r>
              <a:rPr lang="en-US" altLang="en-US" sz="1000" b="1" dirty="0" err="1" smtClean="0">
                <a:latin typeface="Courier New" panose="02070309020205020404" pitchFamily="49" charset="0"/>
                <a:cs typeface="Courier New" panose="02070309020205020404" pitchFamily="49" charset="0"/>
              </a:rPr>
              <a:t>onSuccess</a:t>
            </a:r>
            <a:r>
              <a:rPr lang="en-US" altLang="en-US" sz="1000" b="1" dirty="0" smtClean="0">
                <a:latin typeface="Courier New" panose="02070309020205020404" pitchFamily="49" charset="0"/>
                <a:cs typeface="Courier New" panose="02070309020205020404" pitchFamily="49" charset="0"/>
              </a:rPr>
              <a:t>: </a:t>
            </a:r>
            <a:r>
              <a:rPr lang="en-US" altLang="en-US" sz="1000" b="1" dirty="0" err="1" smtClean="0">
                <a:latin typeface="Courier New" panose="02070309020205020404" pitchFamily="49" charset="0"/>
                <a:cs typeface="Courier New" panose="02070309020205020404" pitchFamily="49" charset="0"/>
              </a:rPr>
              <a:t>onSuccessCallback</a:t>
            </a:r>
            <a:r>
              <a:rPr lang="en-US" altLang="en-US" sz="1000" b="1" dirty="0" smtClean="0">
                <a:latin typeface="Courier New" panose="02070309020205020404" pitchFamily="49" charset="0"/>
                <a:cs typeface="Courier New" panose="02070309020205020404" pitchFamily="49" charset="0"/>
              </a:rPr>
              <a:t>});</a:t>
            </a:r>
          </a:p>
          <a:p>
            <a:pPr marL="0" indent="0">
              <a:lnSpc>
                <a:spcPct val="100000"/>
              </a:lnSpc>
              <a:spcBef>
                <a:spcPct val="0"/>
              </a:spcBef>
              <a:spcAft>
                <a:spcPts val="0"/>
              </a:spcAft>
              <a:buFontTx/>
              <a:buNone/>
            </a:pPr>
            <a:r>
              <a:rPr lang="en-US" altLang="en-US" sz="1000" b="1" dirty="0" smtClean="0">
                <a:latin typeface="Courier New" panose="02070309020205020404" pitchFamily="49" charset="0"/>
                <a:cs typeface="Courier New" panose="02070309020205020404" pitchFamily="49" charset="0"/>
              </a:rPr>
              <a:t>} </a:t>
            </a:r>
          </a:p>
        </p:txBody>
      </p:sp>
      <p:sp>
        <p:nvSpPr>
          <p:cNvPr id="55299" name="Text Box 4"/>
          <p:cNvSpPr txBox="1">
            <a:spLocks noChangeArrowheads="1"/>
          </p:cNvSpPr>
          <p:nvPr/>
        </p:nvSpPr>
        <p:spPr bwMode="auto">
          <a:xfrm>
            <a:off x="7639050" y="2246313"/>
            <a:ext cx="1219200" cy="4254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buClr>
                <a:srgbClr val="000000"/>
              </a:buClr>
              <a:buSzTx/>
              <a:buFont typeface="Times New Roman" panose="02020603050405020304" pitchFamily="18" charset="0"/>
              <a:buNone/>
            </a:pPr>
            <a:r>
              <a:rPr lang="en-US" altLang="en-US" sz="1200" b="1">
                <a:solidFill>
                  <a:srgbClr val="0070C0"/>
                </a:solidFill>
              </a:rPr>
              <a:t>Connect to the server</a:t>
            </a:r>
          </a:p>
        </p:txBody>
      </p:sp>
      <p:sp>
        <p:nvSpPr>
          <p:cNvPr id="55300" name="Text Box 5"/>
          <p:cNvSpPr txBox="1">
            <a:spLocks noChangeArrowheads="1"/>
          </p:cNvSpPr>
          <p:nvPr/>
        </p:nvSpPr>
        <p:spPr bwMode="auto">
          <a:xfrm>
            <a:off x="7694613" y="1103313"/>
            <a:ext cx="1106487" cy="2587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Clr>
                <a:srgbClr val="000000"/>
              </a:buClr>
              <a:buSzTx/>
              <a:buFont typeface="Times New Roman" panose="02020603050405020304" pitchFamily="18" charset="0"/>
              <a:buNone/>
            </a:pPr>
            <a:r>
              <a:rPr lang="en-US" altLang="en-US" sz="1200" b="1">
                <a:solidFill>
                  <a:srgbClr val="0070C0"/>
                </a:solidFill>
              </a:rPr>
              <a:t>Create client</a:t>
            </a:r>
          </a:p>
        </p:txBody>
      </p:sp>
      <p:sp>
        <p:nvSpPr>
          <p:cNvPr id="55301" name="Text Box 6"/>
          <p:cNvSpPr txBox="1">
            <a:spLocks noChangeArrowheads="1"/>
          </p:cNvSpPr>
          <p:nvPr/>
        </p:nvSpPr>
        <p:spPr bwMode="auto">
          <a:xfrm>
            <a:off x="7669213" y="1735138"/>
            <a:ext cx="1157287" cy="2587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Clr>
                <a:srgbClr val="000000"/>
              </a:buClr>
              <a:buSzTx/>
              <a:buFont typeface="Times New Roman" panose="02020603050405020304" pitchFamily="18" charset="0"/>
              <a:buNone/>
            </a:pPr>
            <a:r>
              <a:rPr lang="en-US" altLang="en-US" sz="1200" b="1">
                <a:solidFill>
                  <a:srgbClr val="0070C0"/>
                </a:solidFill>
              </a:rPr>
              <a:t>Set callbacks</a:t>
            </a:r>
          </a:p>
        </p:txBody>
      </p:sp>
      <p:sp>
        <p:nvSpPr>
          <p:cNvPr id="55302" name="Rectangle 3"/>
          <p:cNvSpPr txBox="1">
            <a:spLocks noChangeArrowheads="1"/>
          </p:cNvSpPr>
          <p:nvPr/>
        </p:nvSpPr>
        <p:spPr bwMode="auto">
          <a:xfrm>
            <a:off x="1782763" y="3673475"/>
            <a:ext cx="5638800" cy="1908175"/>
          </a:xfrm>
          <a:prstGeom prst="rect">
            <a:avLst/>
          </a:prstGeom>
          <a:gradFill rotWithShape="1">
            <a:gsLst>
              <a:gs pos="0">
                <a:srgbClr val="FFEFD1"/>
              </a:gs>
              <a:gs pos="64999">
                <a:srgbClr val="F0EBD5"/>
              </a:gs>
              <a:gs pos="100000">
                <a:srgbClr val="D1C39F"/>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function </a:t>
            </a:r>
            <a:r>
              <a:rPr lang="en-US" altLang="en-US" sz="1100" dirty="0" err="1">
                <a:solidFill>
                  <a:srgbClr val="000000"/>
                </a:solidFill>
                <a:latin typeface="Courier New" panose="02070309020205020404" pitchFamily="49" charset="0"/>
              </a:rPr>
              <a:t>doSend</a:t>
            </a:r>
            <a:r>
              <a:rPr lang="en-US" altLang="en-US" sz="1100" dirty="0">
                <a:solidFill>
                  <a:srgbClr val="000000"/>
                </a:solidFill>
                <a:latin typeface="Courier New" panose="02070309020205020404" pitchFamily="49" charset="0"/>
              </a:rPr>
              <a:t>(form) {</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if (</a:t>
            </a:r>
            <a:r>
              <a:rPr lang="en-US" altLang="en-US" sz="1100" dirty="0" err="1">
                <a:solidFill>
                  <a:srgbClr val="000000"/>
                </a:solidFill>
                <a:latin typeface="Courier New" panose="02070309020205020404" pitchFamily="49" charset="0"/>
              </a:rPr>
              <a:t>form.textMessage.value</a:t>
            </a:r>
            <a:r>
              <a:rPr lang="en-US" altLang="en-US" sz="1100" dirty="0">
                <a:solidFill>
                  <a:srgbClr val="000000"/>
                </a:solidFill>
                <a:latin typeface="Courier New" panose="02070309020205020404" pitchFamily="49" charset="0"/>
              </a:rPr>
              <a:t> == "") {</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message = new </a:t>
            </a:r>
            <a:r>
              <a:rPr lang="en-US" altLang="en-US" sz="1100" dirty="0" err="1">
                <a:solidFill>
                  <a:srgbClr val="000000"/>
                </a:solidFill>
                <a:latin typeface="Courier New" panose="02070309020205020404" pitchFamily="49" charset="0"/>
              </a:rPr>
              <a:t>Messaging.Message</a:t>
            </a:r>
            <a:r>
              <a:rPr lang="en-US" altLang="en-US" sz="1100" dirty="0">
                <a:solidFill>
                  <a:srgbClr val="000000"/>
                </a:solidFill>
                <a:latin typeface="Courier New" panose="02070309020205020404" pitchFamily="49" charset="0"/>
              </a:rPr>
              <a:t>("");  </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 else {</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message = new </a:t>
            </a:r>
            <a:r>
              <a:rPr lang="en-US" altLang="en-US" sz="1100" dirty="0" err="1">
                <a:solidFill>
                  <a:srgbClr val="000000"/>
                </a:solidFill>
                <a:latin typeface="Courier New" panose="02070309020205020404" pitchFamily="49" charset="0"/>
              </a:rPr>
              <a:t>Messaging.Message</a:t>
            </a:r>
            <a:r>
              <a:rPr lang="en-US" altLang="en-US" sz="1100" dirty="0">
                <a:solidFill>
                  <a:srgbClr val="000000"/>
                </a:solidFill>
                <a:latin typeface="Courier New" panose="02070309020205020404" pitchFamily="49" charset="0"/>
              </a:rPr>
              <a:t>(</a:t>
            </a:r>
            <a:r>
              <a:rPr lang="en-US" altLang="en-US" sz="1100" dirty="0" err="1">
                <a:solidFill>
                  <a:srgbClr val="000000"/>
                </a:solidFill>
                <a:latin typeface="Courier New" panose="02070309020205020404" pitchFamily="49" charset="0"/>
              </a:rPr>
              <a:t>form.textMessage.value</a:t>
            </a:r>
            <a:r>
              <a:rPr lang="en-US" altLang="en-US" sz="1100" dirty="0">
                <a:solidFill>
                  <a:srgbClr val="000000"/>
                </a:solidFill>
                <a:latin typeface="Courier New" panose="02070309020205020404" pitchFamily="49" charset="0"/>
              </a:rPr>
              <a:t>);</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message.destinationName</a:t>
            </a:r>
            <a:r>
              <a:rPr lang="en-US" altLang="en-US" sz="1100" dirty="0">
                <a:solidFill>
                  <a:srgbClr val="000000"/>
                </a:solidFill>
                <a:latin typeface="Courier New" panose="02070309020205020404" pitchFamily="49" charset="0"/>
              </a:rPr>
              <a:t> = </a:t>
            </a:r>
            <a:r>
              <a:rPr lang="en-US" altLang="en-US" sz="1100" dirty="0" err="1">
                <a:solidFill>
                  <a:srgbClr val="000000"/>
                </a:solidFill>
                <a:latin typeface="Courier New" panose="02070309020205020404" pitchFamily="49" charset="0"/>
              </a:rPr>
              <a:t>form.topicName.value</a:t>
            </a:r>
            <a:r>
              <a:rPr lang="en-US" altLang="en-US" sz="1100" dirty="0">
                <a:solidFill>
                  <a:srgbClr val="000000"/>
                </a:solidFill>
                <a:latin typeface="Courier New" panose="02070309020205020404" pitchFamily="49" charset="0"/>
              </a:rPr>
              <a:t>;</a:t>
            </a:r>
          </a:p>
          <a:p>
            <a:pPr>
              <a:spcBef>
                <a:spcPct val="0"/>
              </a:spcBef>
              <a:buClr>
                <a:srgbClr val="000000"/>
              </a:buClr>
              <a:buSzTx/>
              <a:buFont typeface="Times New Roman" panose="02020603050405020304" pitchFamily="18" charset="0"/>
              <a:buNone/>
            </a:pPr>
            <a:endParaRPr lang="en-US" altLang="en-US" sz="1100" dirty="0">
              <a:solidFill>
                <a:srgbClr val="000000"/>
              </a:solidFill>
              <a:latin typeface="Courier New" panose="02070309020205020404" pitchFamily="49" charset="0"/>
            </a:endParaRP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client.send</a:t>
            </a:r>
            <a:r>
              <a:rPr lang="en-US" altLang="en-US" sz="1100" dirty="0">
                <a:solidFill>
                  <a:srgbClr val="000000"/>
                </a:solidFill>
                <a:latin typeface="Courier New" panose="02070309020205020404" pitchFamily="49" charset="0"/>
              </a:rPr>
              <a:t>(message);</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a:t>
            </a:r>
          </a:p>
        </p:txBody>
      </p:sp>
      <p:sp>
        <p:nvSpPr>
          <p:cNvPr id="55303" name="Text Box 4"/>
          <p:cNvSpPr txBox="1">
            <a:spLocks noChangeArrowheads="1"/>
          </p:cNvSpPr>
          <p:nvPr/>
        </p:nvSpPr>
        <p:spPr bwMode="auto">
          <a:xfrm>
            <a:off x="7639050" y="5010150"/>
            <a:ext cx="1219200" cy="4238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buClr>
                <a:srgbClr val="000000"/>
              </a:buClr>
              <a:buSzTx/>
              <a:buFont typeface="Times New Roman" panose="02020603050405020304" pitchFamily="18" charset="0"/>
              <a:buNone/>
            </a:pPr>
            <a:r>
              <a:rPr lang="en-US" altLang="en-US" sz="1200" b="1">
                <a:solidFill>
                  <a:srgbClr val="0070C0"/>
                </a:solidFill>
              </a:rPr>
              <a:t>Send the </a:t>
            </a:r>
          </a:p>
          <a:p>
            <a:pPr algn="ctr" eaLnBrk="1" hangingPunct="1">
              <a:spcBef>
                <a:spcPct val="0"/>
              </a:spcBef>
              <a:buClr>
                <a:srgbClr val="000000"/>
              </a:buClr>
              <a:buSzTx/>
              <a:buFont typeface="Times New Roman" panose="02020603050405020304" pitchFamily="18" charset="0"/>
              <a:buNone/>
            </a:pPr>
            <a:r>
              <a:rPr lang="en-US" altLang="en-US" sz="1200" b="1">
                <a:solidFill>
                  <a:srgbClr val="0070C0"/>
                </a:solidFill>
              </a:rPr>
              <a:t>message</a:t>
            </a:r>
          </a:p>
        </p:txBody>
      </p:sp>
      <p:sp>
        <p:nvSpPr>
          <p:cNvPr id="55304" name="Text Box 5"/>
          <p:cNvSpPr txBox="1">
            <a:spLocks noChangeArrowheads="1"/>
          </p:cNvSpPr>
          <p:nvPr/>
        </p:nvSpPr>
        <p:spPr bwMode="auto">
          <a:xfrm>
            <a:off x="7500938" y="3784600"/>
            <a:ext cx="1493837" cy="4222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buClr>
                <a:srgbClr val="000000"/>
              </a:buClr>
              <a:buSzTx/>
              <a:buFont typeface="Times New Roman" panose="02020603050405020304" pitchFamily="18" charset="0"/>
              <a:buNone/>
            </a:pPr>
            <a:r>
              <a:rPr lang="en-US" altLang="en-US" sz="1200" b="1">
                <a:solidFill>
                  <a:srgbClr val="0070C0"/>
                </a:solidFill>
              </a:rPr>
              <a:t>Create Message object</a:t>
            </a:r>
          </a:p>
        </p:txBody>
      </p:sp>
      <p:sp>
        <p:nvSpPr>
          <p:cNvPr id="55305" name="Text Box 6"/>
          <p:cNvSpPr txBox="1">
            <a:spLocks noChangeArrowheads="1"/>
          </p:cNvSpPr>
          <p:nvPr/>
        </p:nvSpPr>
        <p:spPr bwMode="auto">
          <a:xfrm>
            <a:off x="7815263" y="4584700"/>
            <a:ext cx="871537" cy="2571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Clr>
                <a:srgbClr val="000000"/>
              </a:buClr>
              <a:buSzTx/>
              <a:buFont typeface="Times New Roman" panose="02020603050405020304" pitchFamily="18" charset="0"/>
              <a:buNone/>
            </a:pPr>
            <a:r>
              <a:rPr lang="en-US" altLang="en-US" sz="1200" b="1">
                <a:solidFill>
                  <a:srgbClr val="0070C0"/>
                </a:solidFill>
              </a:rPr>
              <a:t>Set Topic</a:t>
            </a:r>
          </a:p>
        </p:txBody>
      </p:sp>
      <p:sp>
        <p:nvSpPr>
          <p:cNvPr id="55306" name="Rectangle 3"/>
          <p:cNvSpPr txBox="1">
            <a:spLocks noChangeArrowheads="1"/>
          </p:cNvSpPr>
          <p:nvPr/>
        </p:nvSpPr>
        <p:spPr bwMode="auto">
          <a:xfrm>
            <a:off x="1782763" y="5646738"/>
            <a:ext cx="5638800" cy="730250"/>
          </a:xfrm>
          <a:prstGeom prst="rect">
            <a:avLst/>
          </a:prstGeom>
          <a:gradFill rotWithShape="1">
            <a:gsLst>
              <a:gs pos="0">
                <a:srgbClr val="FFEFD1"/>
              </a:gs>
              <a:gs pos="64999">
                <a:srgbClr val="F0EBD5"/>
              </a:gs>
              <a:gs pos="100000">
                <a:srgbClr val="D1C39F"/>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function </a:t>
            </a:r>
            <a:r>
              <a:rPr lang="en-US" altLang="en-US" sz="1100" dirty="0" err="1">
                <a:solidFill>
                  <a:srgbClr val="000000"/>
                </a:solidFill>
                <a:latin typeface="Courier New" panose="02070309020205020404" pitchFamily="49" charset="0"/>
              </a:rPr>
              <a:t>onMessageArrived</a:t>
            </a:r>
            <a:r>
              <a:rPr lang="en-US" altLang="en-US" sz="1100" dirty="0">
                <a:solidFill>
                  <a:srgbClr val="000000"/>
                </a:solidFill>
                <a:latin typeface="Courier New" panose="02070309020205020404" pitchFamily="49" charset="0"/>
              </a:rPr>
              <a:t>(message) {</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var</a:t>
            </a:r>
            <a:r>
              <a:rPr lang="en-US" altLang="en-US" sz="1100" dirty="0">
                <a:solidFill>
                  <a:srgbClr val="000000"/>
                </a:solidFill>
                <a:latin typeface="Courier New" panose="02070309020205020404" pitchFamily="49" charset="0"/>
              </a:rPr>
              <a:t> form = </a:t>
            </a:r>
            <a:r>
              <a:rPr lang="en-US" altLang="en-US" sz="1100" dirty="0" err="1">
                <a:solidFill>
                  <a:srgbClr val="000000"/>
                </a:solidFill>
                <a:latin typeface="Courier New" panose="02070309020205020404" pitchFamily="49" charset="0"/>
              </a:rPr>
              <a:t>document.getElementById</a:t>
            </a:r>
            <a:r>
              <a:rPr lang="en-US" altLang="en-US" sz="1100" dirty="0">
                <a:solidFill>
                  <a:srgbClr val="000000"/>
                </a:solidFill>
                <a:latin typeface="Courier New" panose="02070309020205020404" pitchFamily="49" charset="0"/>
              </a:rPr>
              <a:t>("basic");</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form.receivedMessage.value</a:t>
            </a:r>
            <a:r>
              <a:rPr lang="en-US" altLang="en-US" sz="1100" dirty="0">
                <a:solidFill>
                  <a:srgbClr val="000000"/>
                </a:solidFill>
                <a:latin typeface="Courier New" panose="02070309020205020404" pitchFamily="49" charset="0"/>
              </a:rPr>
              <a:t> = </a:t>
            </a:r>
            <a:r>
              <a:rPr lang="en-US" altLang="en-US" sz="1100" dirty="0" err="1">
                <a:solidFill>
                  <a:srgbClr val="000000"/>
                </a:solidFill>
                <a:latin typeface="Courier New" panose="02070309020205020404" pitchFamily="49" charset="0"/>
              </a:rPr>
              <a:t>message.payloadString</a:t>
            </a:r>
            <a:r>
              <a:rPr lang="en-US" altLang="en-US" sz="1100" dirty="0">
                <a:solidFill>
                  <a:srgbClr val="000000"/>
                </a:solidFill>
                <a:latin typeface="Courier New" panose="02070309020205020404" pitchFamily="49" charset="0"/>
              </a:rPr>
              <a:t>;</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a:t>
            </a:r>
          </a:p>
        </p:txBody>
      </p:sp>
      <p:sp>
        <p:nvSpPr>
          <p:cNvPr id="55307" name="Text Box 4"/>
          <p:cNvSpPr txBox="1">
            <a:spLocks noChangeArrowheads="1"/>
          </p:cNvSpPr>
          <p:nvPr/>
        </p:nvSpPr>
        <p:spPr bwMode="auto">
          <a:xfrm>
            <a:off x="7500938" y="5643563"/>
            <a:ext cx="1493837" cy="4254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buClr>
                <a:srgbClr val="000000"/>
              </a:buClr>
              <a:buSzTx/>
              <a:buFont typeface="Times New Roman" panose="02020603050405020304" pitchFamily="18" charset="0"/>
              <a:buNone/>
            </a:pPr>
            <a:r>
              <a:rPr lang="en-US" altLang="en-US" sz="1200" b="1">
                <a:solidFill>
                  <a:srgbClr val="0070C0"/>
                </a:solidFill>
              </a:rPr>
              <a:t>Show the payload in a field</a:t>
            </a:r>
          </a:p>
        </p:txBody>
      </p:sp>
      <p:sp>
        <p:nvSpPr>
          <p:cNvPr id="55308" name="Text Box 5"/>
          <p:cNvSpPr txBox="1">
            <a:spLocks noChangeArrowheads="1"/>
          </p:cNvSpPr>
          <p:nvPr/>
        </p:nvSpPr>
        <p:spPr bwMode="auto">
          <a:xfrm>
            <a:off x="533400" y="1060450"/>
            <a:ext cx="892175" cy="284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Clr>
                <a:srgbClr val="000000"/>
              </a:buClr>
              <a:buSzTx/>
              <a:buFont typeface="Times New Roman" panose="02020603050405020304" pitchFamily="18" charset="0"/>
              <a:buNone/>
            </a:pPr>
            <a:r>
              <a:rPr lang="en-US" altLang="en-US" sz="1400" b="1">
                <a:solidFill>
                  <a:srgbClr val="0070C0"/>
                </a:solidFill>
              </a:rPr>
              <a:t>Connect</a:t>
            </a:r>
          </a:p>
        </p:txBody>
      </p:sp>
      <p:sp>
        <p:nvSpPr>
          <p:cNvPr id="55309" name="Text Box 5"/>
          <p:cNvSpPr txBox="1">
            <a:spLocks noChangeArrowheads="1"/>
          </p:cNvSpPr>
          <p:nvPr/>
        </p:nvSpPr>
        <p:spPr bwMode="auto">
          <a:xfrm>
            <a:off x="601663" y="4325938"/>
            <a:ext cx="823912" cy="2841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Clr>
                <a:srgbClr val="000000"/>
              </a:buClr>
              <a:buSzTx/>
              <a:buFont typeface="Times New Roman" panose="02020603050405020304" pitchFamily="18" charset="0"/>
              <a:buNone/>
            </a:pPr>
            <a:r>
              <a:rPr lang="en-US" altLang="en-US" sz="1400" b="1">
                <a:solidFill>
                  <a:srgbClr val="0070C0"/>
                </a:solidFill>
              </a:rPr>
              <a:t>Publish</a:t>
            </a:r>
          </a:p>
        </p:txBody>
      </p:sp>
      <p:sp>
        <p:nvSpPr>
          <p:cNvPr id="55310" name="Rectangle 3"/>
          <p:cNvSpPr txBox="1">
            <a:spLocks noChangeArrowheads="1"/>
          </p:cNvSpPr>
          <p:nvPr/>
        </p:nvSpPr>
        <p:spPr bwMode="auto">
          <a:xfrm>
            <a:off x="1782763" y="2863863"/>
            <a:ext cx="5595938" cy="609600"/>
          </a:xfrm>
          <a:prstGeom prst="rect">
            <a:avLst/>
          </a:prstGeom>
          <a:gradFill rotWithShape="1">
            <a:gsLst>
              <a:gs pos="0">
                <a:srgbClr val="FFEFD1"/>
              </a:gs>
              <a:gs pos="64999">
                <a:srgbClr val="F0EBD5"/>
              </a:gs>
              <a:gs pos="100000">
                <a:srgbClr val="D1C39F"/>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function subscribe(form) {</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client.subscribe</a:t>
            </a:r>
            <a:r>
              <a:rPr lang="en-US" altLang="en-US" sz="1100" dirty="0">
                <a:solidFill>
                  <a:srgbClr val="000000"/>
                </a:solidFill>
                <a:latin typeface="Courier New" panose="02070309020205020404" pitchFamily="49" charset="0"/>
              </a:rPr>
              <a:t>(</a:t>
            </a:r>
            <a:r>
              <a:rPr lang="en-US" altLang="en-US" sz="1100" dirty="0" err="1">
                <a:solidFill>
                  <a:srgbClr val="000000"/>
                </a:solidFill>
                <a:latin typeface="Courier New" panose="02070309020205020404" pitchFamily="49" charset="0"/>
              </a:rPr>
              <a:t>form.subscribeTopicName.value</a:t>
            </a:r>
            <a:r>
              <a:rPr lang="en-US" altLang="en-US" sz="1100" dirty="0">
                <a:solidFill>
                  <a:srgbClr val="000000"/>
                </a:solidFill>
                <a:latin typeface="Courier New" panose="02070309020205020404" pitchFamily="49" charset="0"/>
              </a:rPr>
              <a:t>);</a:t>
            </a:r>
          </a:p>
          <a:p>
            <a:pPr>
              <a:spcBef>
                <a:spcPct val="0"/>
              </a:spcBef>
              <a:buClr>
                <a:srgbClr val="000000"/>
              </a:buClr>
              <a:buSzTx/>
              <a:buFont typeface="Times New Roman" panose="02020603050405020304" pitchFamily="18" charset="0"/>
              <a:buNone/>
            </a:pPr>
            <a:r>
              <a:rPr lang="en-US" altLang="en-US" sz="1100" dirty="0">
                <a:solidFill>
                  <a:srgbClr val="000000"/>
                </a:solidFill>
                <a:latin typeface="Courier New" panose="02070309020205020404" pitchFamily="49" charset="0"/>
              </a:rPr>
              <a:t>}</a:t>
            </a:r>
          </a:p>
        </p:txBody>
      </p:sp>
      <p:sp>
        <p:nvSpPr>
          <p:cNvPr id="55311" name="Text Box 5"/>
          <p:cNvSpPr txBox="1">
            <a:spLocks noChangeArrowheads="1"/>
          </p:cNvSpPr>
          <p:nvPr/>
        </p:nvSpPr>
        <p:spPr bwMode="auto">
          <a:xfrm>
            <a:off x="7500938" y="2904685"/>
            <a:ext cx="1493837" cy="4238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buClr>
                <a:srgbClr val="000000"/>
              </a:buClr>
              <a:buSzTx/>
              <a:buFont typeface="Times New Roman" panose="02020603050405020304" pitchFamily="18" charset="0"/>
              <a:buNone/>
            </a:pPr>
            <a:r>
              <a:rPr lang="en-US" altLang="en-US" sz="1200" b="1" dirty="0">
                <a:solidFill>
                  <a:srgbClr val="0070C0"/>
                </a:solidFill>
              </a:rPr>
              <a:t>Subscribe to </a:t>
            </a:r>
          </a:p>
          <a:p>
            <a:pPr algn="ctr" eaLnBrk="1" hangingPunct="1">
              <a:spcBef>
                <a:spcPct val="0"/>
              </a:spcBef>
              <a:buClr>
                <a:srgbClr val="000000"/>
              </a:buClr>
              <a:buSzTx/>
              <a:buFont typeface="Times New Roman" panose="02020603050405020304" pitchFamily="18" charset="0"/>
              <a:buNone/>
            </a:pPr>
            <a:r>
              <a:rPr lang="en-US" altLang="en-US" sz="1200" b="1" dirty="0">
                <a:solidFill>
                  <a:srgbClr val="0070C0"/>
                </a:solidFill>
              </a:rPr>
              <a:t>A topic</a:t>
            </a:r>
          </a:p>
        </p:txBody>
      </p:sp>
      <p:sp>
        <p:nvSpPr>
          <p:cNvPr id="55312" name="Text Box 5"/>
          <p:cNvSpPr txBox="1">
            <a:spLocks noChangeArrowheads="1"/>
          </p:cNvSpPr>
          <p:nvPr/>
        </p:nvSpPr>
        <p:spPr bwMode="auto">
          <a:xfrm>
            <a:off x="384175" y="2822575"/>
            <a:ext cx="1041400" cy="284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Clr>
                <a:srgbClr val="000000"/>
              </a:buClr>
              <a:buSzTx/>
              <a:buFont typeface="Times New Roman" panose="02020603050405020304" pitchFamily="18" charset="0"/>
              <a:buNone/>
            </a:pPr>
            <a:r>
              <a:rPr lang="en-US" altLang="en-US" sz="1400" b="1">
                <a:solidFill>
                  <a:srgbClr val="0070C0"/>
                </a:solidFill>
              </a:rPr>
              <a:t>Subscribe</a:t>
            </a:r>
          </a:p>
        </p:txBody>
      </p:sp>
      <p:sp>
        <p:nvSpPr>
          <p:cNvPr id="55313" name="Text Box 5"/>
          <p:cNvSpPr txBox="1">
            <a:spLocks noChangeArrowheads="1"/>
          </p:cNvSpPr>
          <p:nvPr/>
        </p:nvSpPr>
        <p:spPr bwMode="auto">
          <a:xfrm>
            <a:off x="563563" y="5867400"/>
            <a:ext cx="854075" cy="284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Blip>
                <a:blip r:embed="rId3"/>
              </a:buBlip>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Font typeface="Lucida Grande"/>
              <a:buChar char="–"/>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Clr>
                <a:srgbClr val="000000"/>
              </a:buClr>
              <a:buSzTx/>
              <a:buFont typeface="Times New Roman" panose="02020603050405020304" pitchFamily="18" charset="0"/>
              <a:buNone/>
            </a:pPr>
            <a:r>
              <a:rPr lang="en-US" altLang="en-US" sz="1400" b="1">
                <a:solidFill>
                  <a:srgbClr val="0070C0"/>
                </a:solidFill>
              </a:rPr>
              <a:t>Receive</a:t>
            </a:r>
          </a:p>
        </p:txBody>
      </p:sp>
      <p:sp>
        <p:nvSpPr>
          <p:cNvPr id="55314" name="Text Box 1"/>
          <p:cNvSpPr txBox="1">
            <a:spLocks noChangeArrowheads="1"/>
          </p:cNvSpPr>
          <p:nvPr/>
        </p:nvSpPr>
        <p:spPr bwMode="auto">
          <a:xfrm>
            <a:off x="163513" y="6192838"/>
            <a:ext cx="366712"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spcBef>
                <a:spcPct val="20000"/>
              </a:spcBef>
              <a:buSzPct val="100000"/>
              <a:buBlip>
                <a:blip r:embed="rId3"/>
              </a:buBlip>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2pPr>
            <a:lvl3pPr marL="1143000" indent="-228600">
              <a:spcBef>
                <a:spcPct val="20000"/>
              </a:spcBef>
              <a:buFont typeface="Lucida Grande"/>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eaLnBrk="1" hangingPunct="1">
              <a:spcBef>
                <a:spcPct val="0"/>
              </a:spcBef>
              <a:buSzTx/>
              <a:buFontTx/>
              <a:buNone/>
            </a:pPr>
            <a:fld id="{21A5C030-9E61-462B-9FA7-DD6163E12E16}" type="slidenum">
              <a:rPr lang="en-US" altLang="en-US" sz="800" b="1">
                <a:solidFill>
                  <a:srgbClr val="000000"/>
                </a:solidFill>
                <a:ea typeface="Arial Unicode MS" panose="020B0604020202020204" pitchFamily="34" charset="-128"/>
                <a:cs typeface="Arial Unicode MS" panose="020B0604020202020204" pitchFamily="34" charset="-128"/>
              </a:rPr>
              <a:pPr eaLnBrk="1" hangingPunct="1">
                <a:spcBef>
                  <a:spcPct val="0"/>
                </a:spcBef>
                <a:buSzTx/>
                <a:buFontTx/>
                <a:buNone/>
              </a:pPr>
              <a:t>7</a:t>
            </a:fld>
            <a:endParaRPr lang="en-US" altLang="en-US" sz="800" b="1">
              <a:solidFill>
                <a:srgbClr val="000000"/>
              </a:solidFill>
              <a:ea typeface="Arial Unicode MS" panose="020B0604020202020204" pitchFamily="34" charset="-128"/>
              <a:cs typeface="Arial Unicode MS" panose="020B0604020202020204" pitchFamily="34" charset="-128"/>
            </a:endParaRPr>
          </a:p>
        </p:txBody>
      </p:sp>
      <p:sp>
        <p:nvSpPr>
          <p:cNvPr id="20" name="Title 1"/>
          <p:cNvSpPr txBox="1">
            <a:spLocks/>
          </p:cNvSpPr>
          <p:nvPr/>
        </p:nvSpPr>
        <p:spPr>
          <a:xfrm>
            <a:off x="390525" y="273050"/>
            <a:ext cx="8505825" cy="623888"/>
          </a:xfrm>
          <a:prstGeom prst="rect">
            <a:avLst/>
          </a:prstGeom>
        </p:spPr>
        <p:txBody>
          <a:bodyPr/>
          <a:lstStyle>
            <a:lvl1pPr algn="l" defTabSz="457200" rtl="0" eaLnBrk="0" fontAlgn="base" hangingPunct="0">
              <a:spcBef>
                <a:spcPct val="0"/>
              </a:spcBef>
              <a:spcAft>
                <a:spcPct val="0"/>
              </a:spcAft>
              <a:defRPr sz="2800" kern="1200">
                <a:solidFill>
                  <a:schemeClr val="accent1"/>
                </a:solidFill>
                <a:latin typeface="+mj-lt"/>
                <a:ea typeface="+mj-ea"/>
                <a:cs typeface="+mj-cs"/>
              </a:defRPr>
            </a:lvl1pPr>
            <a:lvl2pPr algn="l" defTabSz="457200" rtl="0" eaLnBrk="0" fontAlgn="base" hangingPunct="0">
              <a:spcBef>
                <a:spcPct val="0"/>
              </a:spcBef>
              <a:spcAft>
                <a:spcPct val="0"/>
              </a:spcAft>
              <a:defRPr sz="2800">
                <a:solidFill>
                  <a:schemeClr val="accent1"/>
                </a:solidFill>
                <a:latin typeface="Arial" pitchFamily="34" charset="0"/>
              </a:defRPr>
            </a:lvl2pPr>
            <a:lvl3pPr algn="l" defTabSz="457200" rtl="0" eaLnBrk="0" fontAlgn="base" hangingPunct="0">
              <a:spcBef>
                <a:spcPct val="0"/>
              </a:spcBef>
              <a:spcAft>
                <a:spcPct val="0"/>
              </a:spcAft>
              <a:defRPr sz="2800">
                <a:solidFill>
                  <a:schemeClr val="accent1"/>
                </a:solidFill>
                <a:latin typeface="Arial" pitchFamily="34" charset="0"/>
              </a:defRPr>
            </a:lvl3pPr>
            <a:lvl4pPr algn="l" defTabSz="457200" rtl="0" eaLnBrk="0" fontAlgn="base" hangingPunct="0">
              <a:spcBef>
                <a:spcPct val="0"/>
              </a:spcBef>
              <a:spcAft>
                <a:spcPct val="0"/>
              </a:spcAft>
              <a:defRPr sz="2800">
                <a:solidFill>
                  <a:schemeClr val="accent1"/>
                </a:solidFill>
                <a:latin typeface="Arial" pitchFamily="34" charset="0"/>
              </a:defRPr>
            </a:lvl4pPr>
            <a:lvl5pPr algn="l" defTabSz="457200" rtl="0" eaLnBrk="0" fontAlgn="base" hangingPunct="0">
              <a:spcBef>
                <a:spcPct val="0"/>
              </a:spcBef>
              <a:spcAft>
                <a:spcPct val="0"/>
              </a:spcAft>
              <a:defRPr sz="2800">
                <a:solidFill>
                  <a:schemeClr val="accent1"/>
                </a:solidFill>
                <a:latin typeface="Arial" pitchFamily="34" charset="0"/>
              </a:defRPr>
            </a:lvl5pPr>
            <a:lvl6pPr marL="457200" algn="l" defTabSz="457200" rtl="0" fontAlgn="base">
              <a:spcBef>
                <a:spcPct val="0"/>
              </a:spcBef>
              <a:spcAft>
                <a:spcPct val="0"/>
              </a:spcAft>
              <a:defRPr sz="2800">
                <a:solidFill>
                  <a:schemeClr val="accent1"/>
                </a:solidFill>
                <a:latin typeface="Arial" pitchFamily="34" charset="0"/>
              </a:defRPr>
            </a:lvl6pPr>
            <a:lvl7pPr marL="914400" algn="l" defTabSz="457200" rtl="0" fontAlgn="base">
              <a:spcBef>
                <a:spcPct val="0"/>
              </a:spcBef>
              <a:spcAft>
                <a:spcPct val="0"/>
              </a:spcAft>
              <a:defRPr sz="2800">
                <a:solidFill>
                  <a:schemeClr val="accent1"/>
                </a:solidFill>
                <a:latin typeface="Arial" pitchFamily="34" charset="0"/>
              </a:defRPr>
            </a:lvl7pPr>
            <a:lvl8pPr marL="1371600" algn="l" defTabSz="457200" rtl="0" fontAlgn="base">
              <a:spcBef>
                <a:spcPct val="0"/>
              </a:spcBef>
              <a:spcAft>
                <a:spcPct val="0"/>
              </a:spcAft>
              <a:defRPr sz="2800">
                <a:solidFill>
                  <a:schemeClr val="accent1"/>
                </a:solidFill>
                <a:latin typeface="Arial" pitchFamily="34" charset="0"/>
              </a:defRPr>
            </a:lvl8pPr>
            <a:lvl9pPr marL="1828800" algn="l" defTabSz="457200" rtl="0" fontAlgn="base">
              <a:spcBef>
                <a:spcPct val="0"/>
              </a:spcBef>
              <a:spcAft>
                <a:spcPct val="0"/>
              </a:spcAft>
              <a:defRPr sz="2800">
                <a:solidFill>
                  <a:schemeClr val="accent1"/>
                </a:solidFill>
                <a:latin typeface="Arial" pitchFamily="34" charset="0"/>
              </a:defRPr>
            </a:lvl9pPr>
          </a:lstStyle>
          <a:p>
            <a:pPr eaLnBrk="1" hangingPunct="1">
              <a:defRPr/>
            </a:pPr>
            <a:r>
              <a:rPr lang="en-US" altLang="en-US" dirty="0" smtClean="0"/>
              <a:t>Simple Client code to connect</a:t>
            </a:r>
          </a:p>
          <a:p>
            <a:pPr eaLnBrk="1" hangingPunct="1">
              <a:defRPr/>
            </a:pPr>
            <a:r>
              <a:rPr lang="en-US" altLang="en-US" sz="2000" i="1" dirty="0" smtClean="0">
                <a:solidFill>
                  <a:schemeClr val="bg1">
                    <a:lumMod val="50000"/>
                  </a:schemeClr>
                </a:solidFill>
              </a:rPr>
              <a:t>JavaScript API example</a:t>
            </a:r>
          </a:p>
        </p:txBody>
      </p:sp>
    </p:spTree>
    <p:extLst>
      <p:ext uri="{BB962C8B-B14F-4D97-AF65-F5344CB8AC3E}">
        <p14:creationId xmlns:p14="http://schemas.microsoft.com/office/powerpoint/2010/main" val="38625562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Demo Scenario</a:t>
            </a:r>
            <a:endParaRPr lang="en-GB"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8</a:t>
            </a:fld>
            <a:endParaRPr lang="en-US" dirty="0"/>
          </a:p>
        </p:txBody>
      </p:sp>
      <p:sp>
        <p:nvSpPr>
          <p:cNvPr id="4" name="TextBox 3"/>
          <p:cNvSpPr txBox="1"/>
          <p:nvPr/>
        </p:nvSpPr>
        <p:spPr>
          <a:xfrm>
            <a:off x="335450" y="5754255"/>
            <a:ext cx="6891630" cy="369332"/>
          </a:xfrm>
          <a:prstGeom prst="rect">
            <a:avLst/>
          </a:prstGeom>
          <a:noFill/>
        </p:spPr>
        <p:txBody>
          <a:bodyPr wrap="none" rtlCol="0">
            <a:spAutoFit/>
          </a:bodyPr>
          <a:lstStyle/>
          <a:p>
            <a:r>
              <a:rPr lang="en-GB" dirty="0" smtClean="0"/>
              <a:t>Optimising the utilisation of assets through predictive maintenance</a:t>
            </a:r>
            <a:endParaRPr lang="en-GB"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24796" y="1156519"/>
            <a:ext cx="8961617" cy="4425942"/>
          </a:xfrm>
          <a:prstGeom prst="rect">
            <a:avLst/>
          </a:prstGeom>
        </p:spPr>
      </p:pic>
    </p:spTree>
    <p:extLst>
      <p:ext uri="{BB962C8B-B14F-4D97-AF65-F5344CB8AC3E}">
        <p14:creationId xmlns:p14="http://schemas.microsoft.com/office/powerpoint/2010/main" val="1839063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00649D"/>
      </a:dk2>
      <a:lt2>
        <a:srgbClr val="9DD0F3"/>
      </a:lt2>
      <a:accent1>
        <a:srgbClr val="34B1EC"/>
      </a:accent1>
      <a:accent2>
        <a:srgbClr val="7F1C7D"/>
      </a:accent2>
      <a:accent3>
        <a:srgbClr val="F04E37"/>
      </a:accent3>
      <a:accent4>
        <a:srgbClr val="17AF4B"/>
      </a:accent4>
      <a:accent5>
        <a:srgbClr val="AB1A86"/>
      </a:accent5>
      <a:accent6>
        <a:srgbClr val="9DD0F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9384</TotalTime>
  <Words>2827</Words>
  <Application>Microsoft Office PowerPoint</Application>
  <PresentationFormat>On-screen Show (4:3)</PresentationFormat>
  <Paragraphs>427</Paragraphs>
  <Slides>26</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Arial Unicode MS</vt:lpstr>
      <vt:lpstr>Microsoft YaHei</vt:lpstr>
      <vt:lpstr>MS Gothic</vt:lpstr>
      <vt:lpstr>ＭＳ Ｐゴシック</vt:lpstr>
      <vt:lpstr>ＭＳ Ｐゴシック</vt:lpstr>
      <vt:lpstr>SimSun</vt:lpstr>
      <vt:lpstr>Arial</vt:lpstr>
      <vt:lpstr>Calibri</vt:lpstr>
      <vt:lpstr>Courier New</vt:lpstr>
      <vt:lpstr>Gill Sans</vt:lpstr>
      <vt:lpstr>IBM Helvetica Light</vt:lpstr>
      <vt:lpstr>Lucida Grande</vt:lpstr>
      <vt:lpstr>Times New Roman</vt:lpstr>
      <vt:lpstr>Wingdings</vt:lpstr>
      <vt:lpstr>Office Theme</vt:lpstr>
      <vt:lpstr>6462A  Integrating the Internet of Things with IBM Integration Bus</vt:lpstr>
      <vt:lpstr>Benefits of real-time data from Internet of Things</vt:lpstr>
      <vt:lpstr>PowerPoint Presentation</vt:lpstr>
      <vt:lpstr>PowerPoint Presentation</vt:lpstr>
      <vt:lpstr>Bluemix IoT Zone</vt:lpstr>
      <vt:lpstr>PowerPoint Presentation</vt:lpstr>
      <vt:lpstr>Reliably and quickly deliver IoT data with MQTT </vt:lpstr>
      <vt:lpstr>PowerPoint Presentation</vt:lpstr>
      <vt:lpstr>Demo Scenario</vt:lpstr>
      <vt:lpstr>Demo Scenario</vt:lpstr>
      <vt:lpstr>Demo Scenario</vt:lpstr>
      <vt:lpstr>Demo Scenario</vt:lpstr>
      <vt:lpstr>Demo Scenario</vt:lpstr>
      <vt:lpstr>Demo Scenario</vt:lpstr>
      <vt:lpstr>Demo Architecture</vt:lpstr>
      <vt:lpstr>Demo Architecture</vt:lpstr>
      <vt:lpstr>PowerPoint Presentation</vt:lpstr>
      <vt:lpstr>Demo Scenario – Data flow</vt:lpstr>
      <vt:lpstr>Where do I go to find out more?  </vt:lpstr>
      <vt:lpstr>Notices and Disclaimers</vt:lpstr>
      <vt:lpstr>Notices and Disclaimers (con’t)</vt:lpstr>
      <vt:lpstr>Thank You</vt:lpstr>
      <vt:lpstr>Background</vt:lpstr>
      <vt:lpstr>IBM MessageSight</vt:lpstr>
      <vt:lpstr>IoT drives Industry</vt:lpstr>
      <vt:lpstr>Internet of Things Ecosystem &amp; Partners are crucial</vt:lpstr>
    </vt:vector>
  </TitlesOfParts>
  <Company>Creative Concepts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Malcomb</dc:creator>
  <cp:lastModifiedBy>ADMINIBM</cp:lastModifiedBy>
  <cp:revision>124</cp:revision>
  <dcterms:created xsi:type="dcterms:W3CDTF">2014-02-28T14:55:07Z</dcterms:created>
  <dcterms:modified xsi:type="dcterms:W3CDTF">2015-02-26T15:33:57Z</dcterms:modified>
</cp:coreProperties>
</file>