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4" r:id="rId3"/>
    <p:sldId id="270" r:id="rId4"/>
    <p:sldId id="265" r:id="rId5"/>
    <p:sldId id="271" r:id="rId6"/>
    <p:sldId id="272" r:id="rId7"/>
    <p:sldId id="266" r:id="rId8"/>
    <p:sldId id="267" r:id="rId9"/>
    <p:sldId id="268" r:id="rId10"/>
    <p:sldId id="269" r:id="rId11"/>
    <p:sldId id="261" r:id="rId12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5" d="100"/>
          <a:sy n="95" d="100"/>
        </p:scale>
        <p:origin x="-35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66DF9B-C222-4B91-98E0-6DD86260291D}" type="datetimeFigureOut">
              <a:rPr lang="pl-PL" smtClean="0"/>
              <a:pPr/>
              <a:t>2013-08-05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CFD4C5-543A-4785-8094-221317A11F38}" type="slidenum">
              <a:rPr lang="pl-PL" smtClean="0"/>
              <a:pPr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FD4C5-543A-4785-8094-221317A11F38}" type="slidenum">
              <a:rPr lang="pl-PL" smtClean="0"/>
              <a:pPr/>
              <a:t>11</a:t>
            </a:fld>
            <a:endParaRPr lang="pl-P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38A80-43C8-47B5-9F29-4F2FB1D2EDDE}" type="datetimeFigureOut">
              <a:rPr lang="pl-PL" smtClean="0"/>
              <a:pPr/>
              <a:t>2013-08-05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482D8-5A98-4C1A-A64B-79FF18E46AF1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38A80-43C8-47B5-9F29-4F2FB1D2EDDE}" type="datetimeFigureOut">
              <a:rPr lang="pl-PL" smtClean="0"/>
              <a:pPr/>
              <a:t>2013-08-05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482D8-5A98-4C1A-A64B-79FF18E46AF1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38A80-43C8-47B5-9F29-4F2FB1D2EDDE}" type="datetimeFigureOut">
              <a:rPr lang="pl-PL" smtClean="0"/>
              <a:pPr/>
              <a:t>2013-08-05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482D8-5A98-4C1A-A64B-79FF18E46AF1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38A80-43C8-47B5-9F29-4F2FB1D2EDDE}" type="datetimeFigureOut">
              <a:rPr lang="pl-PL" smtClean="0"/>
              <a:pPr/>
              <a:t>2013-08-05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482D8-5A98-4C1A-A64B-79FF18E46AF1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38A80-43C8-47B5-9F29-4F2FB1D2EDDE}" type="datetimeFigureOut">
              <a:rPr lang="pl-PL" smtClean="0"/>
              <a:pPr/>
              <a:t>2013-08-05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482D8-5A98-4C1A-A64B-79FF18E46AF1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38A80-43C8-47B5-9F29-4F2FB1D2EDDE}" type="datetimeFigureOut">
              <a:rPr lang="pl-PL" smtClean="0"/>
              <a:pPr/>
              <a:t>2013-08-05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482D8-5A98-4C1A-A64B-79FF18E46AF1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38A80-43C8-47B5-9F29-4F2FB1D2EDDE}" type="datetimeFigureOut">
              <a:rPr lang="pl-PL" smtClean="0"/>
              <a:pPr/>
              <a:t>2013-08-05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482D8-5A98-4C1A-A64B-79FF18E46AF1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38A80-43C8-47B5-9F29-4F2FB1D2EDDE}" type="datetimeFigureOut">
              <a:rPr lang="pl-PL" smtClean="0"/>
              <a:pPr/>
              <a:t>2013-08-05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482D8-5A98-4C1A-A64B-79FF18E46AF1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38A80-43C8-47B5-9F29-4F2FB1D2EDDE}" type="datetimeFigureOut">
              <a:rPr lang="pl-PL" smtClean="0"/>
              <a:pPr/>
              <a:t>2013-08-05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482D8-5A98-4C1A-A64B-79FF18E46AF1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38A80-43C8-47B5-9F29-4F2FB1D2EDDE}" type="datetimeFigureOut">
              <a:rPr lang="pl-PL" smtClean="0"/>
              <a:pPr/>
              <a:t>2013-08-05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482D8-5A98-4C1A-A64B-79FF18E46AF1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38A80-43C8-47B5-9F29-4F2FB1D2EDDE}" type="datetimeFigureOut">
              <a:rPr lang="pl-PL" smtClean="0"/>
              <a:pPr/>
              <a:t>2013-08-05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482D8-5A98-4C1A-A64B-79FF18E46AF1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438A80-43C8-47B5-9F29-4F2FB1D2EDDE}" type="datetimeFigureOut">
              <a:rPr lang="pl-PL" smtClean="0"/>
              <a:pPr/>
              <a:t>2013-08-05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3482D8-5A98-4C1A-A64B-79FF18E46AF1}" type="slidenum">
              <a:rPr lang="pl-PL" smtClean="0"/>
              <a:pPr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://hyperphysics.phy-astr.gsu.edu/hbase/nuclear/nmr.html" TargetMode="External"/><Relationship Id="rId13" Type="http://schemas.openxmlformats.org/officeDocument/2006/relationships/hyperlink" Target="http://www.chem.chuo-u.ac.jp/~spec/research_e.html" TargetMode="External"/><Relationship Id="rId18" Type="http://schemas.openxmlformats.org/officeDocument/2006/relationships/image" Target="../media/image29.png"/><Relationship Id="rId3" Type="http://schemas.openxmlformats.org/officeDocument/2006/relationships/hyperlink" Target="http://daten.didaktikchemie.uni-bayreuth.de/umat/elektrophorese/elektrophorese.htm" TargetMode="External"/><Relationship Id="rId7" Type="http://schemas.openxmlformats.org/officeDocument/2006/relationships/hyperlink" Target="https://brain.fuw.edu.pl/edu/Fizyka:Metody_Biofizyki_Molekularnej" TargetMode="External"/><Relationship Id="rId12" Type="http://schemas.openxmlformats.org/officeDocument/2006/relationships/hyperlink" Target="http://www.chemistry.nmsu.edu/Instrumentation/HP8452.html" TargetMode="External"/><Relationship Id="rId17" Type="http://schemas.openxmlformats.org/officeDocument/2006/relationships/hyperlink" Target="http://e-biotechnologia.pl/elektroforeza.html" TargetMode="External"/><Relationship Id="rId2" Type="http://schemas.openxmlformats.org/officeDocument/2006/relationships/notesSlide" Target="../notesSlides/notesSlide1.xml"/><Relationship Id="rId16" Type="http://schemas.openxmlformats.org/officeDocument/2006/relationships/hyperlink" Target="http://www.ibmb.uni.wroc.pl/pcszeta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directindustry.com/prod/lauda-dr-r-wobser-gmbh-co-kg/capillary-viscometers-23650-501312.html" TargetMode="External"/><Relationship Id="rId11" Type="http://schemas.openxmlformats.org/officeDocument/2006/relationships/hyperlink" Target="http://www.thefullwiki.org/Mass_spectrometry" TargetMode="External"/><Relationship Id="rId5" Type="http://schemas.openxmlformats.org/officeDocument/2006/relationships/hyperlink" Target="http://www.emal.engin.umich.edu/courses/sem_lecturecw/SEM_microscopes.html" TargetMode="External"/><Relationship Id="rId15" Type="http://schemas.openxmlformats.org/officeDocument/2006/relationships/hyperlink" Target="http://pslc.ws/macrog/dsc.htm" TargetMode="External"/><Relationship Id="rId10" Type="http://schemas.openxmlformats.org/officeDocument/2006/relationships/hyperlink" Target="http://www.biogeo.uw.edu.pl/" TargetMode="External"/><Relationship Id="rId4" Type="http://schemas.openxmlformats.org/officeDocument/2006/relationships/hyperlink" Target="http://www.stanford.edu/group/blocklab/Optical%20Tweezers%20Introduction.htm" TargetMode="External"/><Relationship Id="rId9" Type="http://schemas.openxmlformats.org/officeDocument/2006/relationships/hyperlink" Target="http://www.files.chem.vt.edu/chem-ed/spec/uv-vis/singlebeam.html" TargetMode="External"/><Relationship Id="rId14" Type="http://schemas.openxmlformats.org/officeDocument/2006/relationships/hyperlink" Target="http://www.currentprotocols.com/protocol/et0501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 rot="1677217">
            <a:off x="261876" y="88325"/>
            <a:ext cx="1763688" cy="2633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Prostokąt 4"/>
          <p:cNvSpPr/>
          <p:nvPr/>
        </p:nvSpPr>
        <p:spPr>
          <a:xfrm rot="1986607">
            <a:off x="404353" y="2510735"/>
            <a:ext cx="10407380" cy="286232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pl-PL" sz="18000" b="1" cap="all" spc="-300" dirty="0" err="1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rPr>
              <a:t>iofizyka</a:t>
            </a:r>
            <a:endParaRPr lang="pl-PL" sz="18000" b="1" cap="all" spc="-30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\overline{A_t}=\langle A\rangle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3419872" y="5733256"/>
            <a:ext cx="1718920" cy="497582"/>
          </a:xfrm>
          <a:prstGeom prst="rect">
            <a:avLst/>
          </a:prstGeom>
          <a:noFill/>
        </p:spPr>
      </p:pic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Atomy!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65104"/>
          </a:xfrm>
        </p:spPr>
        <p:txBody>
          <a:bodyPr/>
          <a:lstStyle/>
          <a:p>
            <a:r>
              <a:rPr lang="pl-PL" dirty="0" smtClean="0"/>
              <a:t>Hipoteza ergodyczna – uśrednienie ruchów wielu cząstek daje ten sam wynik co średni ruch jednej cząstki (po dłuższym  czasie)</a:t>
            </a:r>
          </a:p>
          <a:p>
            <a:r>
              <a:rPr lang="pl-PL" dirty="0" smtClean="0"/>
              <a:t>Badanie pojedynczych cząstek/atomów jest  niepraktyczne, ale fajne</a:t>
            </a:r>
            <a:endParaRPr lang="pl-PL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467544" y="39661"/>
            <a:ext cx="7740352" cy="68183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pole tekstowe 5"/>
          <p:cNvSpPr txBox="1"/>
          <p:nvPr/>
        </p:nvSpPr>
        <p:spPr>
          <a:xfrm>
            <a:off x="1152128" y="6027003"/>
            <a:ext cx="68042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4800" dirty="0" smtClean="0">
                <a:latin typeface="Times New Roman" pitchFamily="18" charset="0"/>
                <a:cs typeface="Times New Roman" pitchFamily="18" charset="0"/>
              </a:rPr>
              <a:t>Mikroskop sił atomowych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pole tekstowe 6"/>
          <p:cNvSpPr txBox="1"/>
          <p:nvPr/>
        </p:nvSpPr>
        <p:spPr>
          <a:xfrm>
            <a:off x="1187624" y="2564904"/>
            <a:ext cx="68042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4800" dirty="0" smtClean="0">
                <a:latin typeface="Times New Roman" pitchFamily="18" charset="0"/>
                <a:cs typeface="Times New Roman" pitchFamily="18" charset="0"/>
              </a:rPr>
              <a:t>Szczypce optyczne</a:t>
            </a:r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 cstate="screen"/>
          <a:srcRect/>
          <a:stretch>
            <a:fillRect/>
          </a:stretch>
        </p:blipFill>
        <p:spPr bwMode="auto">
          <a:xfrm>
            <a:off x="0" y="0"/>
            <a:ext cx="9144000" cy="6885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Bibliografia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0" y="1124744"/>
            <a:ext cx="9144000" cy="5733256"/>
          </a:xfrm>
        </p:spPr>
        <p:txBody>
          <a:bodyPr>
            <a:normAutofit fontScale="62500" lnSpcReduction="20000"/>
          </a:bodyPr>
          <a:lstStyle/>
          <a:p>
            <a:r>
              <a:rPr lang="pl-PL" sz="2200" dirty="0" smtClean="0">
                <a:hlinkClick r:id="rId3"/>
              </a:rPr>
              <a:t>http://daten.didaktikchemie.uni-bayreuth.de/umat/elektrophorese/elektrophorese.htm</a:t>
            </a:r>
            <a:endParaRPr lang="pl-PL" sz="2200" dirty="0" smtClean="0"/>
          </a:p>
          <a:p>
            <a:r>
              <a:rPr lang="pl-PL" dirty="0" smtClean="0">
                <a:hlinkClick r:id="rId4"/>
              </a:rPr>
              <a:t>http://www.stanford.edu/group/blocklab/Optical%20Tweezers%20Introduction.htm</a:t>
            </a:r>
            <a:endParaRPr lang="pl-PL" dirty="0" smtClean="0"/>
          </a:p>
          <a:p>
            <a:r>
              <a:rPr lang="pl-PL" dirty="0" smtClean="0">
                <a:hlinkClick r:id="rId5"/>
              </a:rPr>
              <a:t>http://www.emal.engin.umich.edu/courses/sem_lecturecw/SEM_microscopes.html</a:t>
            </a:r>
            <a:endParaRPr lang="pl-PL" dirty="0" smtClean="0"/>
          </a:p>
          <a:p>
            <a:r>
              <a:rPr lang="pl-PL" sz="2200" dirty="0" smtClean="0">
                <a:hlinkClick r:id="rId6"/>
              </a:rPr>
              <a:t>http://www.directindustry.com/prod/lauda-dr-r-wobser-gmbh-co-kg/capillary-viscometers-23650-501312.html</a:t>
            </a:r>
            <a:endParaRPr lang="pl-PL" sz="2200" dirty="0" smtClean="0"/>
          </a:p>
          <a:p>
            <a:r>
              <a:rPr lang="pl-PL" sz="3800" dirty="0" smtClean="0">
                <a:hlinkClick r:id="rId7"/>
              </a:rPr>
              <a:t>https://brain.fuw.edu.pl/edu/Fizyka:Metody_Biofizyki_Molekularnej</a:t>
            </a:r>
            <a:endParaRPr lang="pl-PL" sz="3800" dirty="0" smtClean="0"/>
          </a:p>
          <a:p>
            <a:r>
              <a:rPr lang="pl-PL" dirty="0" smtClean="0">
                <a:hlinkClick r:id="rId8"/>
              </a:rPr>
              <a:t>http://hyperphysics.phy-astr.gsu.edu/hbase/nuclear/nmr.html</a:t>
            </a:r>
            <a:endParaRPr lang="pl-PL" dirty="0" smtClean="0"/>
          </a:p>
          <a:p>
            <a:r>
              <a:rPr lang="pl-PL" dirty="0" smtClean="0">
                <a:hlinkClick r:id="rId9"/>
              </a:rPr>
              <a:t>http://www.files.chem.vt.edu/chem-ed/spec/uv-vis/singlebeam.html</a:t>
            </a:r>
            <a:endParaRPr lang="pl-PL" dirty="0" smtClean="0"/>
          </a:p>
          <a:p>
            <a:r>
              <a:rPr lang="pl-PL" dirty="0" smtClean="0">
                <a:hlinkClick r:id="rId10"/>
              </a:rPr>
              <a:t>http://www.biogeo.uw.edu.pl/</a:t>
            </a:r>
            <a:endParaRPr lang="pl-PL" dirty="0" smtClean="0"/>
          </a:p>
          <a:p>
            <a:r>
              <a:rPr lang="pl-PL" dirty="0" smtClean="0">
                <a:hlinkClick r:id="rId11"/>
              </a:rPr>
              <a:t>http://www.thefullwiki.org/Mass_spectrometry</a:t>
            </a:r>
            <a:endParaRPr lang="pl-PL" dirty="0" smtClean="0"/>
          </a:p>
          <a:p>
            <a:r>
              <a:rPr lang="pl-PL" sz="2200" dirty="0" smtClean="0">
                <a:hlinkClick r:id="rId12"/>
              </a:rPr>
              <a:t>http://www.chemistry.nmsu.edu/Instrumentation/HP8452.html</a:t>
            </a:r>
            <a:endParaRPr lang="pl-PL" sz="2200" dirty="0" smtClean="0"/>
          </a:p>
          <a:p>
            <a:r>
              <a:rPr lang="pl-PL" dirty="0" smtClean="0">
                <a:hlinkClick r:id="rId13"/>
              </a:rPr>
              <a:t>http://www.chem.chuo-u.ac.jp/~spec/research_e.html</a:t>
            </a:r>
            <a:endParaRPr lang="pl-PL" dirty="0" smtClean="0"/>
          </a:p>
          <a:p>
            <a:r>
              <a:rPr lang="pl-PL" sz="1900" dirty="0" smtClean="0">
                <a:hlinkClick r:id="rId14"/>
              </a:rPr>
              <a:t>http://www.currentprotocols.com/protocol/et0501</a:t>
            </a:r>
            <a:endParaRPr lang="pl-PL" sz="1900" dirty="0" smtClean="0"/>
          </a:p>
          <a:p>
            <a:r>
              <a:rPr lang="pl-PL" dirty="0" smtClean="0">
                <a:hlinkClick r:id="rId15"/>
              </a:rPr>
              <a:t>http://pslc.ws/macrog/dsc.htm</a:t>
            </a:r>
            <a:endParaRPr lang="pl-PL" sz="4400" dirty="0" smtClean="0"/>
          </a:p>
          <a:p>
            <a:r>
              <a:rPr lang="pl-PL" dirty="0" smtClean="0">
                <a:hlinkClick r:id="rId16"/>
              </a:rPr>
              <a:t>http://www.ibmb.uni.wroc.pl/pcszeta.pdf</a:t>
            </a:r>
            <a:endParaRPr lang="pl-PL" dirty="0" smtClean="0"/>
          </a:p>
          <a:p>
            <a:r>
              <a:rPr lang="pl-PL" dirty="0" smtClean="0">
                <a:hlinkClick r:id="rId17"/>
              </a:rPr>
              <a:t>http://e-biotechnologia.pl/elektroforeza.html</a:t>
            </a:r>
            <a:endParaRPr lang="pl-PL" dirty="0" smtClean="0"/>
          </a:p>
          <a:p>
            <a:r>
              <a:rPr lang="pl-PL" dirty="0" err="1" smtClean="0"/>
              <a:t>Wikipedia</a:t>
            </a:r>
            <a:r>
              <a:rPr lang="pl-PL" dirty="0" smtClean="0"/>
              <a:t>, </a:t>
            </a:r>
            <a:r>
              <a:rPr lang="pl-PL" dirty="0" err="1" smtClean="0"/>
              <a:t>wikimedia</a:t>
            </a:r>
            <a:r>
              <a:rPr lang="pl-PL" dirty="0" smtClean="0"/>
              <a:t> itp.</a:t>
            </a:r>
            <a:br>
              <a:rPr lang="pl-PL" dirty="0" smtClean="0"/>
            </a:br>
            <a:r>
              <a:rPr lang="pl-PL" dirty="0" smtClean="0"/>
              <a:t>			Cała prezentacja na podstawie książki:</a:t>
            </a:r>
          </a:p>
          <a:p>
            <a:endParaRPr lang="pl-PL" dirty="0" smtClean="0"/>
          </a:p>
          <a:p>
            <a:endParaRPr lang="pl-PL" dirty="0" smtClean="0"/>
          </a:p>
          <a:p>
            <a:endParaRPr lang="pl-PL" dirty="0" smtClean="0"/>
          </a:p>
          <a:p>
            <a:endParaRPr lang="pl-PL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18" cstate="screen"/>
          <a:srcRect/>
          <a:stretch>
            <a:fillRect/>
          </a:stretch>
        </p:blipFill>
        <p:spPr bwMode="auto">
          <a:xfrm>
            <a:off x="6948264" y="3737157"/>
            <a:ext cx="2195736" cy="31208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3347864" y="1197107"/>
            <a:ext cx="5796136" cy="5660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Spektrometria mas</a:t>
            </a:r>
            <a:endParaRPr lang="pl-PL" dirty="0"/>
          </a:p>
        </p:txBody>
      </p:sp>
      <p:pic>
        <p:nvPicPr>
          <p:cNvPr id="9224" name="Picture 8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395536" y="1484784"/>
            <a:ext cx="2610290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27" name="Picture 11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351928" y="2348880"/>
            <a:ext cx="2420269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30" name="Picture 14"/>
          <p:cNvPicPr>
            <a:picLocks noChangeAspect="1" noChangeArrowheads="1"/>
          </p:cNvPicPr>
          <p:nvPr/>
        </p:nvPicPr>
        <p:blipFill>
          <a:blip r:embed="rId5" cstate="screen"/>
          <a:srcRect/>
          <a:stretch>
            <a:fillRect/>
          </a:stretch>
        </p:blipFill>
        <p:spPr bwMode="auto">
          <a:xfrm>
            <a:off x="323528" y="3284984"/>
            <a:ext cx="3280364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33" name="Picture 17"/>
          <p:cNvPicPr>
            <a:picLocks noChangeAspect="1" noChangeArrowheads="1"/>
          </p:cNvPicPr>
          <p:nvPr/>
        </p:nvPicPr>
        <p:blipFill>
          <a:blip r:embed="rId6" cstate="screen"/>
          <a:srcRect/>
          <a:stretch>
            <a:fillRect/>
          </a:stretch>
        </p:blipFill>
        <p:spPr bwMode="auto">
          <a:xfrm>
            <a:off x="323528" y="4293096"/>
            <a:ext cx="1458624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http://hyperphysics.phy-astr.gsu.edu/hbase/nuclear/imgnuc/nmr3.gif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0" y="1472709"/>
            <a:ext cx="9144000" cy="5385291"/>
          </a:xfrm>
          <a:prstGeom prst="rect">
            <a:avLst/>
          </a:prstGeom>
          <a:noFill/>
        </p:spPr>
      </p:pic>
      <p:sp>
        <p:nvSpPr>
          <p:cNvPr id="5" name="Tytuł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pl-PL" dirty="0" err="1" smtClean="0"/>
              <a:t>Nuclear</a:t>
            </a:r>
            <a:r>
              <a:rPr lang="pl-PL" dirty="0" smtClean="0"/>
              <a:t> </a:t>
            </a:r>
            <a:r>
              <a:rPr lang="pl-PL" dirty="0" err="1" smtClean="0"/>
              <a:t>Magnetic</a:t>
            </a:r>
            <a:r>
              <a:rPr lang="pl-PL" dirty="0" smtClean="0"/>
              <a:t> </a:t>
            </a:r>
            <a:r>
              <a:rPr lang="pl-PL" dirty="0" err="1" smtClean="0"/>
              <a:t>Resonance</a:t>
            </a: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Hydrodynamika!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/>
          <a:lstStyle/>
          <a:p>
            <a:r>
              <a:rPr lang="pl-PL" dirty="0" smtClean="0">
                <a:solidFill>
                  <a:srgbClr val="FF0000"/>
                </a:solidFill>
              </a:rPr>
              <a:t>Równowaga sedymentacyjna – po odwirowaniu</a:t>
            </a:r>
          </a:p>
          <a:p>
            <a:r>
              <a:rPr lang="pl-PL" dirty="0" smtClean="0">
                <a:solidFill>
                  <a:srgbClr val="FF0000"/>
                </a:solidFill>
              </a:rPr>
              <a:t>Szybkość sedymentacji – </a:t>
            </a:r>
            <a:r>
              <a:rPr lang="pl-PL" dirty="0" smtClean="0">
                <a:solidFill>
                  <a:srgbClr val="FF0000"/>
                </a:solidFill>
              </a:rPr>
              <a:t>podczas wirowania</a:t>
            </a:r>
            <a:endParaRPr lang="pl-PL" dirty="0" smtClean="0">
              <a:solidFill>
                <a:srgbClr val="FF0000"/>
              </a:solidFill>
            </a:endParaRPr>
          </a:p>
          <a:p>
            <a:r>
              <a:rPr lang="pl-PL" dirty="0" smtClean="0"/>
              <a:t>Wiskozymetr – pomiar lepkości</a:t>
            </a:r>
          </a:p>
          <a:p>
            <a:pPr>
              <a:tabLst>
                <a:tab pos="895350" algn="l"/>
              </a:tabLst>
            </a:pPr>
            <a:r>
              <a:rPr lang="pl-PL" dirty="0" smtClean="0"/>
              <a:t>Dynamiczne rozpraszanie światła – „migotanie”</a:t>
            </a:r>
            <a:endParaRPr lang="pl-PL" dirty="0"/>
          </a:p>
        </p:txBody>
      </p:sp>
      <p:pic>
        <p:nvPicPr>
          <p:cNvPr id="8194" name="Picture 2" descr="{v_t} = \frac{mr\omega^2}{6\pi \eta r_0}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323528" y="5157192"/>
            <a:ext cx="2655104" cy="1341826"/>
          </a:xfrm>
          <a:prstGeom prst="rect">
            <a:avLst/>
          </a:prstGeom>
          <a:noFill/>
        </p:spPr>
      </p:pic>
      <p:pic>
        <p:nvPicPr>
          <p:cNvPr id="8196" name="Picture 4" descr="s = \frac{v_t}{r\omega^2} = \frac{m}{6\pi \eta r_0} 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3419871" y="5301208"/>
            <a:ext cx="4544593" cy="1245097"/>
          </a:xfrm>
          <a:prstGeom prst="rect">
            <a:avLst/>
          </a:prstGeom>
          <a:noFill/>
        </p:spPr>
      </p:pic>
      <p:pic>
        <p:nvPicPr>
          <p:cNvPr id="8198" name="Picture 6" descr="s = \frac{v_t}{a}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3059832" y="4005064"/>
            <a:ext cx="1440160" cy="978225"/>
          </a:xfrm>
          <a:prstGeom prst="rect">
            <a:avLst/>
          </a:prstGeom>
          <a:noFill/>
        </p:spPr>
      </p:pic>
      <p:sp>
        <p:nvSpPr>
          <p:cNvPr id="11" name="pole tekstowe 10"/>
          <p:cNvSpPr txBox="1"/>
          <p:nvPr/>
        </p:nvSpPr>
        <p:spPr>
          <a:xfrm>
            <a:off x="3419872" y="4077072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err="1" smtClean="0"/>
              <a:t>def</a:t>
            </a:r>
            <a:endParaRPr lang="pl-PL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 cstate="screen"/>
          <a:srcRect/>
          <a:stretch>
            <a:fillRect/>
          </a:stretch>
        </p:blipFill>
        <p:spPr bwMode="auto">
          <a:xfrm>
            <a:off x="0" y="0"/>
            <a:ext cx="9108504" cy="69016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1" name="Picture 1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0" y="3878288"/>
            <a:ext cx="4536504" cy="2979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Hydrodynamika!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/>
          <a:lstStyle/>
          <a:p>
            <a:r>
              <a:rPr lang="pl-PL" dirty="0" smtClean="0"/>
              <a:t>Równowaga sedymentacyjna – po odwirowaniu</a:t>
            </a:r>
          </a:p>
          <a:p>
            <a:r>
              <a:rPr lang="pl-PL" dirty="0" smtClean="0"/>
              <a:t>Szybkość sedymentacji – podczas</a:t>
            </a:r>
          </a:p>
          <a:p>
            <a:r>
              <a:rPr lang="pl-PL" dirty="0" smtClean="0">
                <a:solidFill>
                  <a:srgbClr val="FF0000"/>
                </a:solidFill>
              </a:rPr>
              <a:t>Wiskozymetr – pomiar lepkości</a:t>
            </a:r>
          </a:p>
          <a:p>
            <a:r>
              <a:rPr lang="pl-PL" dirty="0" smtClean="0"/>
              <a:t>Dynamiczne rozpraszanie światła – „migotanie”</a:t>
            </a:r>
            <a:endParaRPr lang="pl-PL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0" y="0"/>
            <a:ext cx="9183629" cy="6885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7" name="Picture 1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0" y="3905672"/>
            <a:ext cx="2520280" cy="2952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Hydrodynamika!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/>
          <a:lstStyle/>
          <a:p>
            <a:r>
              <a:rPr lang="pl-PL" dirty="0" smtClean="0"/>
              <a:t>Równowaga sedymentacyjna – po odwirowaniu</a:t>
            </a:r>
          </a:p>
          <a:p>
            <a:r>
              <a:rPr lang="pl-PL" dirty="0" smtClean="0"/>
              <a:t>Szybkość sedymentacji – podczas</a:t>
            </a:r>
          </a:p>
          <a:p>
            <a:r>
              <a:rPr lang="pl-PL" dirty="0" smtClean="0"/>
              <a:t>Wiskozymetr – pomiar lepkości</a:t>
            </a:r>
          </a:p>
          <a:p>
            <a:r>
              <a:rPr lang="pl-PL" dirty="0" smtClean="0">
                <a:solidFill>
                  <a:srgbClr val="FF0000"/>
                </a:solidFill>
              </a:rPr>
              <a:t>Dynamiczne rozpraszanie światła – „migotanie”</a:t>
            </a:r>
            <a:endParaRPr lang="pl-PL" dirty="0">
              <a:solidFill>
                <a:srgbClr val="FF0000"/>
              </a:solidFill>
            </a:endParaRPr>
          </a:p>
        </p:txBody>
      </p:sp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0" y="0"/>
            <a:ext cx="9144000" cy="68035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20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Kalorymetria!</a:t>
            </a:r>
            <a:endParaRPr lang="pl-PL" dirty="0"/>
          </a:p>
        </p:txBody>
      </p:sp>
      <p:pic>
        <p:nvPicPr>
          <p:cNvPr id="24580" name="Picture 4" descr="http://pslc.ws/macrog/images/dsc01.gif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0" y="1140231"/>
            <a:ext cx="9144000" cy="5745153"/>
          </a:xfrm>
          <a:prstGeom prst="rect">
            <a:avLst/>
          </a:prstGeom>
          <a:noFill/>
        </p:spPr>
      </p:pic>
      <p:sp>
        <p:nvSpPr>
          <p:cNvPr id="8" name="Prostokąt 7"/>
          <p:cNvSpPr/>
          <p:nvPr/>
        </p:nvSpPr>
        <p:spPr>
          <a:xfrm>
            <a:off x="3995936" y="5589240"/>
            <a:ext cx="5148064" cy="12687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24582" name="Picture 6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5076056" y="1186160"/>
            <a:ext cx="4067944" cy="5671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0" name="Picture 2" descr="\operatorname c = {\frac{Q}{m \Delta T}}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0" y="5921132"/>
            <a:ext cx="1763688" cy="85072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45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45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Chromatografia!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257800"/>
          </a:xfrm>
        </p:spPr>
        <p:txBody>
          <a:bodyPr/>
          <a:lstStyle/>
          <a:p>
            <a:r>
              <a:rPr lang="pl-PL" dirty="0" smtClean="0"/>
              <a:t>Na bibułce/w kolumnie/cienkowarstwowa (TLC)</a:t>
            </a:r>
          </a:p>
          <a:p>
            <a:r>
              <a:rPr lang="pl-PL" dirty="0" smtClean="0"/>
              <a:t>Wykluczania (w żelu duże cząstki idą wolniej)</a:t>
            </a:r>
          </a:p>
          <a:p>
            <a:r>
              <a:rPr lang="pl-PL" dirty="0" smtClean="0"/>
              <a:t>Jonowymienna (faza stacjonarna zjonizowana)</a:t>
            </a:r>
          </a:p>
          <a:p>
            <a:r>
              <a:rPr lang="pl-PL" dirty="0" smtClean="0"/>
              <a:t>Powinowactwa (faza ruchoma ze znacznikiem, faza stacjonarna wiąże znacznik)</a:t>
            </a:r>
          </a:p>
          <a:p>
            <a:r>
              <a:rPr lang="pl-PL" dirty="0" smtClean="0"/>
              <a:t>W odwróconym układzie faz (faza stała niepolarna, np. łańcuchy CH2, ruchoma polarna)</a:t>
            </a:r>
          </a:p>
          <a:p>
            <a:r>
              <a:rPr lang="pl-PL" dirty="0" smtClean="0"/>
              <a:t>Gazowa (faza ruchoma to gaz)</a:t>
            </a:r>
          </a:p>
          <a:p>
            <a:r>
              <a:rPr lang="pl-PL" dirty="0" smtClean="0"/>
              <a:t>Elektrochromatografia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107504" y="44624"/>
            <a:ext cx="8892480" cy="67967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7714308" y="18778"/>
            <a:ext cx="1429692" cy="7459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Elektroforeza!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r>
              <a:rPr lang="pl-PL" dirty="0" smtClean="0"/>
              <a:t>Kapilarna</a:t>
            </a:r>
          </a:p>
          <a:p>
            <a:r>
              <a:rPr lang="pl-PL" dirty="0" smtClean="0"/>
              <a:t>Żelowa (PAGE)</a:t>
            </a:r>
          </a:p>
          <a:p>
            <a:r>
              <a:rPr lang="pl-PL" dirty="0" err="1" smtClean="0"/>
              <a:t>SDS-PAGE</a:t>
            </a:r>
            <a:r>
              <a:rPr lang="pl-PL" dirty="0" smtClean="0"/>
              <a:t> (SDS jest detergentem i denaturatem)</a:t>
            </a:r>
          </a:p>
          <a:p>
            <a:r>
              <a:rPr lang="pl-PL" dirty="0" smtClean="0"/>
              <a:t>Ogniskowanie izoelektryczne (mierzy </a:t>
            </a:r>
            <a:r>
              <a:rPr lang="pl-PL" dirty="0" err="1" smtClean="0"/>
              <a:t>pI</a:t>
            </a:r>
            <a:r>
              <a:rPr lang="pl-PL" dirty="0" smtClean="0"/>
              <a:t>)</a:t>
            </a:r>
          </a:p>
          <a:p>
            <a:r>
              <a:rPr lang="pl-PL" dirty="0" smtClean="0"/>
              <a:t>Elektroforeza żelowa 2D </a:t>
            </a:r>
            <a:r>
              <a:rPr lang="pl-PL" dirty="0" err="1" smtClean="0"/>
              <a:t>(p</a:t>
            </a:r>
            <a:r>
              <a:rPr lang="pl-PL" dirty="0" smtClean="0"/>
              <a:t>I, a potem SDS)</a:t>
            </a:r>
            <a:endParaRPr lang="pl-PL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5220072" y="4653136"/>
            <a:ext cx="3743325" cy="2088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screen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95536" y="4672526"/>
            <a:ext cx="4536504" cy="19484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 cstate="screen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 cstate="screen"/>
          <a:srcRect/>
          <a:stretch>
            <a:fillRect/>
          </a:stretch>
        </p:blipFill>
        <p:spPr bwMode="auto">
          <a:xfrm>
            <a:off x="0" y="27384"/>
            <a:ext cx="9159658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4" name="Grupa 13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Gwiazda 4-ramienna 8"/>
            <p:cNvSpPr/>
            <p:nvPr/>
          </p:nvSpPr>
          <p:spPr>
            <a:xfrm>
              <a:off x="1763688" y="908720"/>
              <a:ext cx="5616624" cy="5040560"/>
            </a:xfrm>
            <a:prstGeom prst="star4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0" name="pole tekstowe 9"/>
            <p:cNvSpPr txBox="1"/>
            <p:nvPr/>
          </p:nvSpPr>
          <p:spPr>
            <a:xfrm>
              <a:off x="3707904" y="6027003"/>
              <a:ext cx="1728192" cy="830997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pl-PL" sz="2400" dirty="0" smtClean="0"/>
                <a:t>Southern </a:t>
              </a:r>
              <a:r>
                <a:rPr lang="pl-PL" sz="2400" dirty="0" err="1" smtClean="0"/>
                <a:t>blot</a:t>
              </a:r>
              <a:r>
                <a:rPr lang="pl-PL" sz="2400" dirty="0" smtClean="0"/>
                <a:t> (DNA)</a:t>
              </a:r>
              <a:endParaRPr lang="pl-PL" sz="2400" dirty="0"/>
            </a:p>
          </p:txBody>
        </p:sp>
        <p:sp>
          <p:nvSpPr>
            <p:cNvPr id="11" name="pole tekstowe 10"/>
            <p:cNvSpPr txBox="1"/>
            <p:nvPr/>
          </p:nvSpPr>
          <p:spPr>
            <a:xfrm>
              <a:off x="0" y="2996952"/>
              <a:ext cx="1728192" cy="830997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pl-PL" sz="2400" dirty="0" smtClean="0"/>
                <a:t>Western </a:t>
              </a:r>
              <a:r>
                <a:rPr lang="pl-PL" sz="2400" dirty="0" err="1" smtClean="0"/>
                <a:t>blot</a:t>
              </a:r>
              <a:r>
                <a:rPr lang="pl-PL" sz="2400" smtClean="0"/>
                <a:t> (białka)</a:t>
              </a:r>
              <a:endParaRPr lang="pl-PL" sz="2400" dirty="0"/>
            </a:p>
          </p:txBody>
        </p:sp>
        <p:sp>
          <p:nvSpPr>
            <p:cNvPr id="12" name="pole tekstowe 11"/>
            <p:cNvSpPr txBox="1"/>
            <p:nvPr/>
          </p:nvSpPr>
          <p:spPr>
            <a:xfrm>
              <a:off x="3707904" y="0"/>
              <a:ext cx="1728192" cy="830997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pl-PL" sz="2400" dirty="0" smtClean="0"/>
                <a:t>Northern </a:t>
              </a:r>
              <a:r>
                <a:rPr lang="pl-PL" sz="2400" dirty="0" err="1" smtClean="0"/>
                <a:t>blot</a:t>
              </a:r>
              <a:r>
                <a:rPr lang="pl-PL" sz="2400" dirty="0" smtClean="0"/>
                <a:t> (RNA)</a:t>
              </a:r>
              <a:endParaRPr lang="pl-PL" sz="2400" dirty="0"/>
            </a:p>
          </p:txBody>
        </p:sp>
        <p:sp>
          <p:nvSpPr>
            <p:cNvPr id="13" name="pole tekstowe 12"/>
            <p:cNvSpPr txBox="1"/>
            <p:nvPr/>
          </p:nvSpPr>
          <p:spPr>
            <a:xfrm>
              <a:off x="7415808" y="2996952"/>
              <a:ext cx="1728192" cy="830997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pl-PL" sz="2400" dirty="0" err="1" smtClean="0"/>
                <a:t>Eastern</a:t>
              </a:r>
              <a:r>
                <a:rPr lang="pl-PL" sz="2400" dirty="0" smtClean="0"/>
                <a:t> </a:t>
              </a:r>
              <a:r>
                <a:rPr lang="pl-PL" sz="2400" dirty="0" err="1" smtClean="0"/>
                <a:t>blot</a:t>
              </a:r>
              <a:r>
                <a:rPr lang="pl-PL" sz="2400" dirty="0" smtClean="0"/>
                <a:t> (reszta)</a:t>
              </a:r>
              <a:endParaRPr lang="pl-PL" sz="24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12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out)">
                                      <p:cBhvr>
                                        <p:cTn id="16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1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1228</TotalTime>
  <Words>278</Words>
  <Application>Microsoft Office PowerPoint</Application>
  <PresentationFormat>Pokaz na ekranie (4:3)</PresentationFormat>
  <Paragraphs>63</Paragraphs>
  <Slides>11</Slides>
  <Notes>1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11</vt:i4>
      </vt:variant>
    </vt:vector>
  </HeadingPairs>
  <TitlesOfParts>
    <vt:vector size="12" baseType="lpstr">
      <vt:lpstr>Motyw pakietu Office</vt:lpstr>
      <vt:lpstr>Slajd 1</vt:lpstr>
      <vt:lpstr>Spektrometria mas</vt:lpstr>
      <vt:lpstr>Nuclear Magnetic Resonance</vt:lpstr>
      <vt:lpstr>Hydrodynamika!</vt:lpstr>
      <vt:lpstr>Hydrodynamika!</vt:lpstr>
      <vt:lpstr>Hydrodynamika!</vt:lpstr>
      <vt:lpstr>Kalorymetria!</vt:lpstr>
      <vt:lpstr>Chromatografia!</vt:lpstr>
      <vt:lpstr>Elektroforeza!</vt:lpstr>
      <vt:lpstr>Atomy!</vt:lpstr>
      <vt:lpstr>Bibliografia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Slajd 1</dc:title>
  <dc:creator>user</dc:creator>
  <cp:lastModifiedBy>user</cp:lastModifiedBy>
  <cp:revision>112</cp:revision>
  <dcterms:created xsi:type="dcterms:W3CDTF">2011-06-22T19:38:06Z</dcterms:created>
  <dcterms:modified xsi:type="dcterms:W3CDTF">2013-08-05T21:36:16Z</dcterms:modified>
</cp:coreProperties>
</file>