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5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F9A67A8-5831-4869-81E8-D656161392AB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78050" cy="3082925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885120" y="8684640"/>
            <a:ext cx="29685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26329C-DE90-4129-987B-91F8D7476FFC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/>
          <p:cNvPicPr/>
          <p:nvPr/>
        </p:nvPicPr>
        <p:blipFill>
          <a:blip r:embed="rId3"/>
          <a:srcRect l="2420" r="2899"/>
          <a:stretch/>
        </p:blipFill>
        <p:spPr>
          <a:xfrm>
            <a:off x="8661600" y="21924000"/>
            <a:ext cx="5054400" cy="406800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1051560" y="16380000"/>
            <a:ext cx="13708080" cy="25668000"/>
          </a:xfrm>
          <a:prstGeom prst="roundRect">
            <a:avLst>
              <a:gd name="adj" fmla="val 2658"/>
            </a:avLst>
          </a:prstGeom>
          <a:noFill/>
          <a:ln w="108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pic>
        <p:nvPicPr>
          <p:cNvPr id="47" name="図 46"/>
          <p:cNvPicPr/>
          <p:nvPr/>
        </p:nvPicPr>
        <p:blipFill>
          <a:blip r:embed="rId4"/>
          <a:stretch/>
        </p:blipFill>
        <p:spPr>
          <a:xfrm rot="20856600">
            <a:off x="613440" y="14369760"/>
            <a:ext cx="9061920" cy="560952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2212200" y="15764760"/>
            <a:ext cx="4590720" cy="111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6000" b="0" strike="noStrike" spc="-1">
                <a:solidFill>
                  <a:srgbClr val="FFFFFF"/>
                </a:solidFill>
                <a:latin typeface="MS PGothic"/>
                <a:ea typeface="MS PGothic"/>
              </a:rPr>
              <a:t>デバイス概要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 rot="19712400">
            <a:off x="7291080" y="17782200"/>
            <a:ext cx="1438560" cy="934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50" name="CustomShape 4"/>
          <p:cNvSpPr/>
          <p:nvPr/>
        </p:nvSpPr>
        <p:spPr>
          <a:xfrm>
            <a:off x="1076040" y="791640"/>
            <a:ext cx="28121400" cy="2878200"/>
          </a:xfrm>
          <a:prstGeom prst="roundRect">
            <a:avLst>
              <a:gd name="adj" fmla="val 0"/>
            </a:avLst>
          </a:prstGeom>
          <a:solidFill>
            <a:srgbClr val="1C1C1C"/>
          </a:solidFill>
          <a:ln w="36000">
            <a:solidFill>
              <a:srgbClr val="666666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51" name="CustomShape 5"/>
          <p:cNvSpPr/>
          <p:nvPr/>
        </p:nvSpPr>
        <p:spPr>
          <a:xfrm>
            <a:off x="1058400" y="1230005"/>
            <a:ext cx="28150560" cy="14929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11769"/>
              </a:lnSpc>
            </a:pPr>
            <a:r>
              <a:rPr lang="ja-JP" sz="9600" b="0" strike="noStrike" spc="-1" dirty="0">
                <a:solidFill>
                  <a:srgbClr val="FFFF00"/>
                </a:solidFill>
                <a:latin typeface="Arial"/>
                <a:ea typeface="ＭＳ Ｐゴシック"/>
              </a:rPr>
              <a:t>銃が弾かれる体験</a:t>
            </a:r>
            <a:r>
              <a:rPr lang="ja-JP" sz="9600" b="0" strike="noStrike" spc="-1" dirty="0">
                <a:solidFill>
                  <a:srgbClr val="FFFFFF"/>
                </a:solidFill>
                <a:latin typeface="Arial"/>
                <a:ea typeface="ＭＳ Ｐゴシック"/>
              </a:rPr>
              <a:t>を可能とする</a:t>
            </a:r>
            <a:r>
              <a:rPr lang="en-GB" sz="9600" b="0" strike="noStrike" spc="-1" dirty="0">
                <a:solidFill>
                  <a:srgbClr val="FFFF00"/>
                </a:solidFill>
                <a:latin typeface="Arial"/>
                <a:ea typeface="ＭＳ Ｐゴシック"/>
              </a:rPr>
              <a:t>VR</a:t>
            </a:r>
            <a:r>
              <a:rPr lang="ja-JP" sz="9600" b="0" strike="noStrike" spc="-1" dirty="0">
                <a:solidFill>
                  <a:srgbClr val="FFFF00"/>
                </a:solidFill>
                <a:latin typeface="Arial"/>
                <a:ea typeface="ＭＳ Ｐゴシック"/>
              </a:rPr>
              <a:t>決闘システム</a:t>
            </a:r>
            <a:endParaRPr lang="en-GB" sz="9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1929960" y="2612382"/>
            <a:ext cx="264070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sz="5400" b="0" strike="noStrike" spc="-1" dirty="0">
                <a:solidFill>
                  <a:srgbClr val="FFFFFF"/>
                </a:solidFill>
                <a:latin typeface="MS PGothic"/>
                <a:ea typeface="MS PGothic"/>
              </a:rPr>
              <a:t>和田 壱成   松浦 昭洋</a:t>
            </a:r>
            <a:r>
              <a:rPr lang="en-US" altLang="ja-JP" sz="5400" b="0" strike="noStrike" spc="-1" dirty="0">
                <a:solidFill>
                  <a:srgbClr val="FFFFFF"/>
                </a:solidFill>
                <a:latin typeface="MS PGothic"/>
                <a:ea typeface="MS PGothic"/>
              </a:rPr>
              <a:t> (</a:t>
            </a:r>
            <a:r>
              <a:rPr lang="ja-JP" altLang="en-US" sz="5400" b="0" strike="noStrike" spc="-1" dirty="0">
                <a:solidFill>
                  <a:srgbClr val="FFFFFF"/>
                </a:solidFill>
                <a:latin typeface="MS PGothic"/>
                <a:ea typeface="MS PGothic"/>
              </a:rPr>
              <a:t>東京電機大学</a:t>
            </a:r>
            <a:r>
              <a:rPr lang="en-US" altLang="ja-JP" sz="5400" b="0" strike="noStrike" spc="-1" dirty="0">
                <a:solidFill>
                  <a:srgbClr val="FFFFFF"/>
                </a:solidFill>
                <a:latin typeface="MS PGothic"/>
                <a:ea typeface="MS PGothic"/>
              </a:rPr>
              <a:t>)</a:t>
            </a:r>
            <a:endParaRPr lang="en-GB" sz="5400" b="0" strike="noStrike" spc="-1" dirty="0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058400" y="4756680"/>
            <a:ext cx="28170720" cy="10219320"/>
          </a:xfrm>
          <a:prstGeom prst="roundRect">
            <a:avLst>
              <a:gd name="adj" fmla="val 3818"/>
            </a:avLst>
          </a:prstGeom>
          <a:noFill/>
          <a:ln w="108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54" name="CustomShape 8"/>
          <p:cNvSpPr/>
          <p:nvPr/>
        </p:nvSpPr>
        <p:spPr>
          <a:xfrm>
            <a:off x="1865520" y="7499880"/>
            <a:ext cx="12534480" cy="30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616320" indent="-56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ja-JP" sz="4600" b="0" strike="noStrike" spc="-1" dirty="0">
                <a:latin typeface="MS PGothic"/>
                <a:ea typeface="MS PGothic"/>
              </a:rPr>
              <a:t>仮想空間上のシューティング体験が可能な銃型デバイスやアプリケーションは多く存在</a:t>
            </a:r>
            <a:endParaRPr lang="en-GB" sz="4600" b="0" strike="noStrike" spc="-1" dirty="0">
              <a:latin typeface="Arial"/>
            </a:endParaRPr>
          </a:p>
          <a:p>
            <a:pPr marL="616320" indent="-56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しかし、</a:t>
            </a:r>
            <a:r>
              <a:rPr lang="ja-JP" sz="4600" b="1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手に持つ銃が弾かれる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という非現実的事象を体感できるデバイスは</a:t>
            </a:r>
            <a:r>
              <a:rPr lang="ja-JP" sz="4600" b="1" strike="noStrike" spc="-1" dirty="0">
                <a:solidFill>
                  <a:srgbClr val="0066FF"/>
                </a:solidFill>
                <a:latin typeface="MS PGothic"/>
                <a:ea typeface="MS PGothic"/>
              </a:rPr>
              <a:t>知られていない</a:t>
            </a:r>
            <a:endParaRPr lang="en-GB" sz="4600" b="0" strike="noStrike" spc="-1" dirty="0">
              <a:solidFill>
                <a:srgbClr val="0066FF"/>
              </a:solid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660680" y="11828880"/>
            <a:ext cx="13031280" cy="2497680"/>
          </a:xfrm>
          <a:prstGeom prst="roundRect">
            <a:avLst>
              <a:gd name="adj" fmla="val 8564"/>
            </a:avLst>
          </a:prstGeom>
          <a:noFill/>
          <a:ln w="72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56" name="CustomShape 10"/>
          <p:cNvSpPr/>
          <p:nvPr/>
        </p:nvSpPr>
        <p:spPr>
          <a:xfrm>
            <a:off x="1944360" y="12564000"/>
            <a:ext cx="12778200" cy="14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000">
              <a:lnSpc>
                <a:spcPct val="100000"/>
              </a:lnSpc>
            </a:pPr>
            <a:r>
              <a:rPr lang="ja-JP" sz="46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仮想空間の決闘で，</a:t>
            </a:r>
            <a:r>
              <a:rPr lang="ja-JP" sz="4600" b="0" strike="noStrike" spc="-1">
                <a:solidFill>
                  <a:srgbClr val="FF0000"/>
                </a:solidFill>
                <a:latin typeface="MS PGothic"/>
                <a:ea typeface="MS PGothic"/>
              </a:rPr>
              <a:t>把持する銃が弾かれる</a:t>
            </a:r>
            <a:r>
              <a:rPr lang="ja-JP" sz="46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感覚を提示する</a:t>
            </a:r>
            <a:r>
              <a:rPr lang="ja-JP" sz="4600" b="0" strike="noStrike" spc="-1">
                <a:solidFill>
                  <a:srgbClr val="FF0000"/>
                </a:solidFill>
                <a:latin typeface="MS PGothic"/>
                <a:ea typeface="MS PGothic"/>
              </a:rPr>
              <a:t>銃型デバイス</a:t>
            </a:r>
            <a:r>
              <a:rPr lang="ja-JP" sz="46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と</a:t>
            </a:r>
            <a:r>
              <a:rPr lang="en-GB" sz="4600" b="0" strike="noStrike" spc="-1">
                <a:solidFill>
                  <a:srgbClr val="FF0000"/>
                </a:solidFill>
                <a:latin typeface="MS PGothic"/>
                <a:ea typeface="MS PGothic"/>
              </a:rPr>
              <a:t>VR</a:t>
            </a:r>
            <a:r>
              <a:rPr lang="ja-JP" sz="4600" b="0" strike="noStrike" spc="-1">
                <a:solidFill>
                  <a:srgbClr val="FF0000"/>
                </a:solidFill>
                <a:latin typeface="MS PGothic"/>
                <a:ea typeface="MS PGothic"/>
              </a:rPr>
              <a:t>システム</a:t>
            </a:r>
            <a:r>
              <a:rPr lang="ja-JP" sz="46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を開発</a:t>
            </a:r>
            <a:endParaRPr lang="en-GB" sz="46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5461640" y="34694028"/>
            <a:ext cx="13734360" cy="7334748"/>
          </a:xfrm>
          <a:prstGeom prst="roundRect">
            <a:avLst>
              <a:gd name="adj" fmla="val 6348"/>
            </a:avLst>
          </a:prstGeom>
          <a:noFill/>
          <a:ln w="108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58" name="CustomShape 12"/>
          <p:cNvSpPr/>
          <p:nvPr/>
        </p:nvSpPr>
        <p:spPr>
          <a:xfrm>
            <a:off x="15797880" y="37872000"/>
            <a:ext cx="13062600" cy="3604320"/>
          </a:xfrm>
          <a:prstGeom prst="roundRect">
            <a:avLst>
              <a:gd name="adj" fmla="val 5734"/>
            </a:avLst>
          </a:prstGeom>
          <a:noFill/>
          <a:ln w="72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59" name="CustomShape 13"/>
          <p:cNvSpPr/>
          <p:nvPr/>
        </p:nvSpPr>
        <p:spPr>
          <a:xfrm>
            <a:off x="1905840" y="18836280"/>
            <a:ext cx="12560760" cy="29224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11538" indent="-3367088">
              <a:lnSpc>
                <a:spcPct val="100000"/>
              </a:lnSpc>
              <a:tabLst>
                <a:tab pos="87313" algn="l"/>
                <a:tab pos="3411538" algn="l"/>
              </a:tabLst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主構成要素：</a:t>
            </a:r>
            <a:r>
              <a:rPr lang="en-US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	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</a:t>
            </a:r>
            <a:r>
              <a:rPr lang="en-US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 </a:t>
            </a:r>
            <a:r>
              <a:rPr lang="en-GB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3D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プリンタで作成した</a:t>
            </a:r>
            <a:r>
              <a:rPr lang="ja-JP" sz="4600" b="0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銃本体</a:t>
            </a:r>
            <a:endParaRPr lang="en-US" altLang="ja-JP" sz="4600" b="0" strike="noStrike" spc="-1" dirty="0">
              <a:solidFill>
                <a:srgbClr val="FF0000"/>
              </a:solidFill>
              <a:latin typeface="MS PGothic"/>
              <a:ea typeface="MS PGothic"/>
            </a:endParaRPr>
          </a:p>
          <a:p>
            <a:pPr marL="3411538" indent="-3367088">
              <a:lnSpc>
                <a:spcPct val="100000"/>
              </a:lnSpc>
              <a:tabLst>
                <a:tab pos="87313" algn="l"/>
                <a:tab pos="3411538" algn="l"/>
              </a:tabLst>
            </a:pPr>
            <a:r>
              <a:rPr lang="en-US" altLang="ja-JP" sz="4600" spc="-1" dirty="0">
                <a:solidFill>
                  <a:srgbClr val="000000"/>
                </a:solidFill>
                <a:latin typeface="MS PGothic"/>
                <a:ea typeface="MS PGothic"/>
              </a:rPr>
              <a:t>		</a:t>
            </a:r>
            <a:r>
              <a:rPr lang="ja-JP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</a:t>
            </a:r>
            <a:r>
              <a:rPr lang="en-US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 </a:t>
            </a:r>
            <a:r>
              <a:rPr lang="ja-JP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サーボモータをもつ</a:t>
            </a:r>
            <a:r>
              <a:rPr lang="ja-JP" altLang="ja-JP" sz="4600" b="0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空気噴射部</a:t>
            </a:r>
            <a:endParaRPr lang="en-US" altLang="ja-JP" sz="4600" spc="-1" dirty="0">
              <a:solidFill>
                <a:srgbClr val="FF0000"/>
              </a:solidFill>
              <a:latin typeface="MS PGothic"/>
              <a:ea typeface="MS PGothic"/>
            </a:endParaRPr>
          </a:p>
          <a:p>
            <a:pPr marL="3411538" indent="-3367088">
              <a:lnSpc>
                <a:spcPct val="100000"/>
              </a:lnSpc>
              <a:tabLst>
                <a:tab pos="87313" algn="l"/>
                <a:tab pos="3411538" algn="l"/>
              </a:tabLst>
            </a:pPr>
            <a:r>
              <a:rPr lang="en-US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		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</a:t>
            </a:r>
            <a:r>
              <a:rPr lang="en-US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 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ソレノイドをもつ</a:t>
            </a:r>
            <a:r>
              <a:rPr lang="ja-JP" sz="4600" b="0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着弾刺激提示部</a:t>
            </a:r>
            <a:r>
              <a:rPr lang="en-US" altLang="ja-JP" sz="4600" b="0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	</a:t>
            </a:r>
          </a:p>
          <a:p>
            <a:pPr marL="3411538" indent="-3367088">
              <a:lnSpc>
                <a:spcPct val="100000"/>
              </a:lnSpc>
              <a:tabLst>
                <a:tab pos="87313" algn="l"/>
                <a:tab pos="3411538" algn="l"/>
              </a:tabLst>
            </a:pPr>
            <a:r>
              <a:rPr lang="en-US" altLang="ja-JP" sz="4600" spc="-1" dirty="0">
                <a:solidFill>
                  <a:srgbClr val="000000"/>
                </a:solidFill>
                <a:latin typeface="MS PGothic"/>
                <a:ea typeface="MS PGothic"/>
              </a:rPr>
              <a:t>		</a:t>
            </a:r>
            <a:endParaRPr lang="en-GB" sz="4600" b="0" strike="noStrike" spc="-1" dirty="0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15532920" y="16452000"/>
            <a:ext cx="13734360" cy="16452000"/>
          </a:xfrm>
          <a:prstGeom prst="roundRect">
            <a:avLst>
              <a:gd name="adj" fmla="val 2932"/>
            </a:avLst>
          </a:prstGeom>
          <a:noFill/>
          <a:ln w="108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61" name="CustomShape 15"/>
          <p:cNvSpPr/>
          <p:nvPr/>
        </p:nvSpPr>
        <p:spPr>
          <a:xfrm>
            <a:off x="15866280" y="28440000"/>
            <a:ext cx="13545000" cy="40406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04920" indent="-257040">
              <a:lnSpc>
                <a:spcPct val="100000"/>
              </a:lnSpc>
              <a:spcAft>
                <a:spcPts val="567"/>
              </a:spcAft>
              <a:tabLst>
                <a:tab pos="0" algn="l"/>
              </a:tabLst>
            </a:pPr>
            <a:r>
              <a:rPr lang="ja-JP" sz="4600" b="0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利点：</a:t>
            </a:r>
            <a:endParaRPr lang="en-GB" sz="4600" b="0" strike="noStrike" spc="-1" dirty="0">
              <a:latin typeface="Arial"/>
            </a:endParaRPr>
          </a:p>
          <a:p>
            <a:pPr marL="304920" indent="-257040">
              <a:lnSpc>
                <a:spcPct val="100000"/>
              </a:lnSpc>
              <a:spcAft>
                <a:spcPts val="1417"/>
              </a:spcAft>
              <a:tabLst>
                <a:tab pos="0" algn="l"/>
              </a:tabLst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</a:t>
            </a:r>
            <a:r>
              <a:rPr lang="ja-JP" sz="4600" b="0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弾かれる感覚は強く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得られる（エアジェットの出力大）</a:t>
            </a:r>
            <a:endParaRPr lang="en-GB" sz="4600" b="0" strike="noStrike" spc="-1" dirty="0">
              <a:latin typeface="Arial"/>
            </a:endParaRPr>
          </a:p>
          <a:p>
            <a:pPr marL="304920" indent="-257040">
              <a:lnSpc>
                <a:spcPct val="100000"/>
              </a:lnSpc>
              <a:spcAft>
                <a:spcPts val="567"/>
              </a:spcAft>
              <a:tabLst>
                <a:tab pos="0" algn="l"/>
              </a:tabLst>
            </a:pPr>
            <a:r>
              <a:rPr lang="ja-JP" sz="4600" b="0" strike="noStrike" spc="-1" dirty="0">
                <a:solidFill>
                  <a:srgbClr val="0066FF"/>
                </a:solidFill>
                <a:latin typeface="MS PGothic"/>
                <a:ea typeface="MS PGothic"/>
              </a:rPr>
              <a:t>課題</a:t>
            </a:r>
            <a:r>
              <a:rPr lang="ja-JP" sz="4600" b="0" strike="noStrike" spc="-1" dirty="0">
                <a:solidFill>
                  <a:srgbClr val="0000FF"/>
                </a:solidFill>
                <a:latin typeface="MS PGothic"/>
                <a:ea typeface="MS PGothic"/>
              </a:rPr>
              <a:t>：</a:t>
            </a:r>
            <a:endParaRPr lang="en-GB" sz="4600" b="0" strike="noStrike" spc="-1" dirty="0">
              <a:latin typeface="Arial"/>
            </a:endParaRPr>
          </a:p>
          <a:p>
            <a:pPr marL="304920" indent="-257040">
              <a:lnSpc>
                <a:spcPct val="100000"/>
              </a:lnSpc>
              <a:spcAft>
                <a:spcPts val="567"/>
              </a:spcAft>
              <a:tabLst>
                <a:tab pos="0" algn="l"/>
              </a:tabLst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・銃弾を受ける感覚は、</a:t>
            </a:r>
            <a:r>
              <a:rPr lang="ja-JP" sz="4600" b="0" strike="noStrike" spc="-1" dirty="0">
                <a:solidFill>
                  <a:srgbClr val="0066FF"/>
                </a:solidFill>
                <a:latin typeface="MS PGothic"/>
                <a:ea typeface="MS PGothic"/>
              </a:rPr>
              <a:t>ソレノイドの衝撃が弱く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要改善</a:t>
            </a:r>
            <a:endParaRPr lang="en-GB" sz="4600" b="0" strike="noStrike" spc="-1" dirty="0">
              <a:latin typeface="Arial"/>
            </a:endParaRPr>
          </a:p>
          <a:p>
            <a:pPr marL="304920" indent="-257040">
              <a:lnSpc>
                <a:spcPct val="100000"/>
              </a:lnSpc>
              <a:spcAft>
                <a:spcPts val="850"/>
              </a:spcAft>
              <a:tabLst>
                <a:tab pos="0" algn="l"/>
              </a:tabLst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・エアタンク等の使用：</a:t>
            </a:r>
            <a:r>
              <a:rPr lang="ja-JP" sz="4600" b="0" strike="noStrike" spc="-1" dirty="0">
                <a:solidFill>
                  <a:srgbClr val="0066FF"/>
                </a:solidFill>
                <a:latin typeface="MS PGothic"/>
                <a:ea typeface="MS PGothic"/>
              </a:rPr>
              <a:t>装置サイズ・持続時間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に課題</a:t>
            </a:r>
            <a:endParaRPr lang="en-GB" sz="4600" b="0" strike="noStrike" spc="-1" dirty="0">
              <a:latin typeface="Arial"/>
            </a:endParaRPr>
          </a:p>
        </p:txBody>
      </p:sp>
      <p:grpSp>
        <p:nvGrpSpPr>
          <p:cNvPr id="62" name="Group 16"/>
          <p:cNvGrpSpPr/>
          <p:nvPr/>
        </p:nvGrpSpPr>
        <p:grpSpPr>
          <a:xfrm>
            <a:off x="2106000" y="11376000"/>
            <a:ext cx="2518200" cy="1067400"/>
            <a:chOff x="2106000" y="11376000"/>
            <a:chExt cx="2518200" cy="1067400"/>
          </a:xfrm>
        </p:grpSpPr>
        <p:sp>
          <p:nvSpPr>
            <p:cNvPr id="63" name="CustomShape 17"/>
            <p:cNvSpPr/>
            <p:nvPr/>
          </p:nvSpPr>
          <p:spPr>
            <a:xfrm>
              <a:off x="2106000" y="11376000"/>
              <a:ext cx="2518200" cy="1067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38100">
              <a:solidFill>
                <a:srgbClr val="CCCCCC"/>
              </a:solidFill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64" name="CustomShape 18"/>
            <p:cNvSpPr/>
            <p:nvPr/>
          </p:nvSpPr>
          <p:spPr>
            <a:xfrm>
              <a:off x="2106000" y="11449440"/>
              <a:ext cx="2518200" cy="912240"/>
            </a:xfrm>
            <a:prstGeom prst="rect">
              <a:avLst/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sz="5400" b="0" strike="noStrike" spc="-1">
                  <a:solidFill>
                    <a:srgbClr val="000000"/>
                  </a:solidFill>
                  <a:latin typeface="MS PGothic"/>
                  <a:ea typeface="MS PGothic"/>
                </a:rPr>
                <a:t>目的</a:t>
              </a:r>
              <a:endParaRPr lang="en-GB" sz="5400" b="0" strike="noStrike" spc="-1">
                <a:latin typeface="Arial"/>
              </a:endParaRPr>
            </a:p>
          </p:txBody>
        </p:sp>
      </p:grpSp>
      <p:sp>
        <p:nvSpPr>
          <p:cNvPr id="65" name="CustomShape 19"/>
          <p:cNvSpPr/>
          <p:nvPr/>
        </p:nvSpPr>
        <p:spPr>
          <a:xfrm>
            <a:off x="1656000" y="18100800"/>
            <a:ext cx="12527640" cy="15019200"/>
          </a:xfrm>
          <a:prstGeom prst="roundRect">
            <a:avLst>
              <a:gd name="adj" fmla="val 2402"/>
            </a:avLst>
          </a:prstGeom>
          <a:noFill/>
          <a:ln w="72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grpSp>
        <p:nvGrpSpPr>
          <p:cNvPr id="66" name="Group 20"/>
          <p:cNvGrpSpPr/>
          <p:nvPr/>
        </p:nvGrpSpPr>
        <p:grpSpPr>
          <a:xfrm>
            <a:off x="2142000" y="17532000"/>
            <a:ext cx="4696920" cy="1067400"/>
            <a:chOff x="2142000" y="17532000"/>
            <a:chExt cx="4696920" cy="1067400"/>
          </a:xfrm>
        </p:grpSpPr>
        <p:sp>
          <p:nvSpPr>
            <p:cNvPr id="67" name="CustomShape 21"/>
            <p:cNvSpPr/>
            <p:nvPr/>
          </p:nvSpPr>
          <p:spPr>
            <a:xfrm>
              <a:off x="2142000" y="17532000"/>
              <a:ext cx="4696920" cy="1067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38100">
              <a:solidFill>
                <a:srgbClr val="CCCCCC"/>
              </a:solidFill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68" name="CustomShape 22"/>
            <p:cNvSpPr/>
            <p:nvPr/>
          </p:nvSpPr>
          <p:spPr>
            <a:xfrm>
              <a:off x="2142000" y="17604720"/>
              <a:ext cx="4696920" cy="912240"/>
            </a:xfrm>
            <a:prstGeom prst="rect">
              <a:avLst/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sz="5400" b="0" strike="noStrike" spc="-1">
                  <a:solidFill>
                    <a:srgbClr val="000000"/>
                  </a:solidFill>
                  <a:latin typeface="MS PGothic"/>
                  <a:ea typeface="MS PGothic"/>
                </a:rPr>
                <a:t>銃型デバイス</a:t>
              </a:r>
              <a:endParaRPr lang="en-GB" sz="5400" b="0" strike="noStrike" spc="-1">
                <a:latin typeface="Arial"/>
              </a:endParaRPr>
            </a:p>
          </p:txBody>
        </p:sp>
      </p:grpSp>
      <p:sp>
        <p:nvSpPr>
          <p:cNvPr id="69" name="CustomShape 23"/>
          <p:cNvSpPr/>
          <p:nvPr/>
        </p:nvSpPr>
        <p:spPr>
          <a:xfrm>
            <a:off x="1656000" y="34272000"/>
            <a:ext cx="12527640" cy="7199280"/>
          </a:xfrm>
          <a:prstGeom prst="roundRect">
            <a:avLst>
              <a:gd name="adj" fmla="val 4686"/>
            </a:avLst>
          </a:prstGeom>
          <a:noFill/>
          <a:ln w="72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grpSp>
        <p:nvGrpSpPr>
          <p:cNvPr id="70" name="Group 24"/>
          <p:cNvGrpSpPr/>
          <p:nvPr/>
        </p:nvGrpSpPr>
        <p:grpSpPr>
          <a:xfrm>
            <a:off x="-12076920" y="52489080"/>
            <a:ext cx="4732200" cy="1067400"/>
            <a:chOff x="-12076920" y="52489080"/>
            <a:chExt cx="4732200" cy="1067400"/>
          </a:xfrm>
        </p:grpSpPr>
        <p:sp>
          <p:nvSpPr>
            <p:cNvPr id="71" name="CustomShape 25"/>
            <p:cNvSpPr/>
            <p:nvPr/>
          </p:nvSpPr>
          <p:spPr>
            <a:xfrm>
              <a:off x="-12076920" y="52489080"/>
              <a:ext cx="4732200" cy="1067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38100">
              <a:solidFill>
                <a:srgbClr val="CCCCCC"/>
              </a:solidFill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72" name="CustomShape 26"/>
            <p:cNvSpPr/>
            <p:nvPr/>
          </p:nvSpPr>
          <p:spPr>
            <a:xfrm>
              <a:off x="-12076920" y="52561800"/>
              <a:ext cx="4732200" cy="912240"/>
            </a:xfrm>
            <a:prstGeom prst="rect">
              <a:avLst/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sz="5400" b="0" strike="noStrike" spc="-1">
                  <a:solidFill>
                    <a:srgbClr val="000000"/>
                  </a:solidFill>
                  <a:latin typeface="MS PGothic"/>
                  <a:ea typeface="MS PGothic"/>
                </a:rPr>
                <a:t>制御回路</a:t>
              </a:r>
              <a:endParaRPr lang="en-GB" sz="5400" b="0" strike="noStrike" spc="-1">
                <a:latin typeface="Arial"/>
              </a:endParaRPr>
            </a:p>
          </p:txBody>
        </p:sp>
      </p:grpSp>
      <p:sp>
        <p:nvSpPr>
          <p:cNvPr id="73" name="CustomShape 27"/>
          <p:cNvSpPr/>
          <p:nvPr/>
        </p:nvSpPr>
        <p:spPr>
          <a:xfrm>
            <a:off x="2232000" y="34904520"/>
            <a:ext cx="12094920" cy="22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4400">
              <a:lnSpc>
                <a:spcPct val="100000"/>
              </a:lnSpc>
            </a:pPr>
            <a:r>
              <a:rPr lang="ja-JP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回路は</a:t>
            </a:r>
            <a:r>
              <a:rPr lang="en-GB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MOSFET</a:t>
            </a:r>
            <a:r>
              <a:rPr lang="ja-JP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、抵抗、ダイオードを使用</a:t>
            </a:r>
            <a:endParaRPr lang="en-GB" sz="4800" b="0" strike="noStrike" spc="-1">
              <a:latin typeface="Arial"/>
            </a:endParaRPr>
          </a:p>
          <a:p>
            <a:pPr marL="14400">
              <a:lnSpc>
                <a:spcPct val="100000"/>
              </a:lnSpc>
            </a:pPr>
            <a:r>
              <a:rPr lang="ja-JP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・ ソレノイド、電磁弁をスイッチング制御</a:t>
            </a:r>
            <a:endParaRPr lang="en-GB" sz="4800" b="0" strike="noStrike" spc="-1">
              <a:latin typeface="Arial"/>
            </a:endParaRPr>
          </a:p>
          <a:p>
            <a:pPr marL="14400">
              <a:lnSpc>
                <a:spcPct val="100000"/>
              </a:lnSpc>
            </a:pPr>
            <a:r>
              <a:rPr lang="ja-JP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・ サーボモータは</a:t>
            </a:r>
            <a:r>
              <a:rPr lang="en-GB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Arduino</a:t>
            </a:r>
            <a:r>
              <a:rPr lang="ja-JP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により</a:t>
            </a:r>
            <a:r>
              <a:rPr lang="en-GB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PWM</a:t>
            </a:r>
            <a:r>
              <a:rPr lang="ja-JP" sz="4800" b="0" strike="noStrike" spc="-1">
                <a:solidFill>
                  <a:srgbClr val="000000"/>
                </a:solidFill>
                <a:latin typeface="MS PGothic"/>
                <a:ea typeface="MS PGothic"/>
              </a:rPr>
              <a:t>制御 </a:t>
            </a:r>
            <a:endParaRPr lang="en-GB" sz="4800" b="0" strike="noStrike" spc="-1">
              <a:latin typeface="Arial"/>
            </a:endParaRPr>
          </a:p>
        </p:txBody>
      </p:sp>
      <p:grpSp>
        <p:nvGrpSpPr>
          <p:cNvPr id="74" name="Group 28"/>
          <p:cNvGrpSpPr/>
          <p:nvPr/>
        </p:nvGrpSpPr>
        <p:grpSpPr>
          <a:xfrm>
            <a:off x="16326000" y="37361520"/>
            <a:ext cx="4265640" cy="1067400"/>
            <a:chOff x="16326000" y="37361520"/>
            <a:chExt cx="4265640" cy="1067400"/>
          </a:xfrm>
        </p:grpSpPr>
        <p:sp>
          <p:nvSpPr>
            <p:cNvPr id="75" name="CustomShape 29"/>
            <p:cNvSpPr/>
            <p:nvPr/>
          </p:nvSpPr>
          <p:spPr>
            <a:xfrm>
              <a:off x="16326000" y="37361520"/>
              <a:ext cx="4265640" cy="1067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38100">
              <a:solidFill>
                <a:srgbClr val="CCCCCC"/>
              </a:solidFill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76" name="CustomShape 30"/>
            <p:cNvSpPr/>
            <p:nvPr/>
          </p:nvSpPr>
          <p:spPr>
            <a:xfrm>
              <a:off x="16326000" y="37434240"/>
              <a:ext cx="4265640" cy="912240"/>
            </a:xfrm>
            <a:prstGeom prst="rect">
              <a:avLst/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sz="5400" b="0" strike="noStrike" spc="-1">
                  <a:solidFill>
                    <a:srgbClr val="000000"/>
                  </a:solidFill>
                  <a:latin typeface="MS PGothic"/>
                  <a:ea typeface="MS PGothic"/>
                </a:rPr>
                <a:t>今後の課題</a:t>
              </a:r>
              <a:endParaRPr lang="en-GB" sz="5400" b="0" strike="noStrike" spc="-1">
                <a:latin typeface="Arial"/>
              </a:endParaRPr>
            </a:p>
          </p:txBody>
        </p:sp>
      </p:grpSp>
      <p:grpSp>
        <p:nvGrpSpPr>
          <p:cNvPr id="77" name="Group 31"/>
          <p:cNvGrpSpPr/>
          <p:nvPr/>
        </p:nvGrpSpPr>
        <p:grpSpPr>
          <a:xfrm>
            <a:off x="107640" y="1944000"/>
            <a:ext cx="9682200" cy="7563240"/>
            <a:chOff x="107640" y="1944000"/>
            <a:chExt cx="9682200" cy="7563240"/>
          </a:xfrm>
        </p:grpSpPr>
        <p:pic>
          <p:nvPicPr>
            <p:cNvPr id="78" name="図 77"/>
            <p:cNvPicPr/>
            <p:nvPr/>
          </p:nvPicPr>
          <p:blipFill>
            <a:blip r:embed="rId4"/>
            <a:stretch/>
          </p:blipFill>
          <p:spPr>
            <a:xfrm rot="20794800">
              <a:off x="654840" y="2862000"/>
              <a:ext cx="8587800" cy="5726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9" name="Group 32"/>
            <p:cNvGrpSpPr/>
            <p:nvPr/>
          </p:nvGrpSpPr>
          <p:grpSpPr>
            <a:xfrm>
              <a:off x="2319840" y="4321080"/>
              <a:ext cx="6296040" cy="3259080"/>
              <a:chOff x="2319840" y="4321080"/>
              <a:chExt cx="6296040" cy="3259080"/>
            </a:xfrm>
          </p:grpSpPr>
          <p:sp>
            <p:nvSpPr>
              <p:cNvPr id="80" name="CustomShape 33"/>
              <p:cNvSpPr/>
              <p:nvPr/>
            </p:nvSpPr>
            <p:spPr>
              <a:xfrm>
                <a:off x="2319840" y="4321080"/>
                <a:ext cx="3870360" cy="111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sz="6000" b="0" strike="noStrike" spc="-1">
                    <a:solidFill>
                      <a:srgbClr val="FFFFFF"/>
                    </a:solidFill>
                    <a:latin typeface="MS PGothic"/>
                    <a:ea typeface="MS PGothic"/>
                  </a:rPr>
                  <a:t>背景と目的</a:t>
                </a:r>
                <a:endParaRPr lang="en-GB" sz="6000" b="0" strike="noStrike" spc="-1">
                  <a:latin typeface="Arial"/>
                </a:endParaRPr>
              </a:p>
            </p:txBody>
          </p:sp>
          <p:sp>
            <p:nvSpPr>
              <p:cNvPr id="81" name="CustomShape 34"/>
              <p:cNvSpPr/>
              <p:nvPr/>
            </p:nvSpPr>
            <p:spPr>
              <a:xfrm rot="19712400">
                <a:off x="7038720" y="6338520"/>
                <a:ext cx="1438560" cy="934920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82" name="CustomShape 35"/>
          <p:cNvSpPr/>
          <p:nvPr/>
        </p:nvSpPr>
        <p:spPr>
          <a:xfrm>
            <a:off x="1660680" y="6716880"/>
            <a:ext cx="13032000" cy="4140000"/>
          </a:xfrm>
          <a:prstGeom prst="roundRect">
            <a:avLst>
              <a:gd name="adj" fmla="val 2804"/>
            </a:avLst>
          </a:prstGeom>
          <a:noFill/>
          <a:ln w="72000">
            <a:solidFill>
              <a:srgbClr val="CCCCCC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grpSp>
        <p:nvGrpSpPr>
          <p:cNvPr id="83" name="Group 36"/>
          <p:cNvGrpSpPr/>
          <p:nvPr/>
        </p:nvGrpSpPr>
        <p:grpSpPr>
          <a:xfrm>
            <a:off x="2105640" y="6141240"/>
            <a:ext cx="2518200" cy="1067400"/>
            <a:chOff x="2105640" y="6141240"/>
            <a:chExt cx="2518200" cy="1067400"/>
          </a:xfrm>
        </p:grpSpPr>
        <p:sp>
          <p:nvSpPr>
            <p:cNvPr id="84" name="CustomShape 37"/>
            <p:cNvSpPr/>
            <p:nvPr/>
          </p:nvSpPr>
          <p:spPr>
            <a:xfrm>
              <a:off x="2105640" y="6141240"/>
              <a:ext cx="2518200" cy="1067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38100">
              <a:solidFill>
                <a:srgbClr val="CCCCCC"/>
              </a:solidFill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85" name="CustomShape 38"/>
            <p:cNvSpPr/>
            <p:nvPr/>
          </p:nvSpPr>
          <p:spPr>
            <a:xfrm>
              <a:off x="2105640" y="6214680"/>
              <a:ext cx="2518200" cy="912240"/>
            </a:xfrm>
            <a:prstGeom prst="rect">
              <a:avLst/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sz="5400" b="0" strike="noStrike" spc="-1">
                  <a:solidFill>
                    <a:srgbClr val="000000"/>
                  </a:solidFill>
                  <a:latin typeface="MS PGothic"/>
                  <a:ea typeface="MS PGothic"/>
                </a:rPr>
                <a:t>背景</a:t>
              </a:r>
              <a:endParaRPr lang="en-GB" sz="5400" b="0" strike="noStrike" spc="-1">
                <a:latin typeface="Arial"/>
              </a:endParaRPr>
            </a:p>
          </p:txBody>
        </p:sp>
      </p:grpSp>
      <p:pic>
        <p:nvPicPr>
          <p:cNvPr id="86" name="図 8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r="4108"/>
          <a:stretch/>
        </p:blipFill>
        <p:spPr>
          <a:xfrm>
            <a:off x="16309113" y="5724000"/>
            <a:ext cx="5171040" cy="862560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9"/>
          <p:cNvSpPr/>
          <p:nvPr/>
        </p:nvSpPr>
        <p:spPr>
          <a:xfrm rot="897600">
            <a:off x="27221760" y="24308640"/>
            <a:ext cx="980640" cy="1087920"/>
          </a:xfrm>
          <a:custGeom>
            <a:avLst/>
            <a:gdLst/>
            <a:ahLst/>
            <a:cxnLst/>
            <a:rect l="l" t="t" r="r" b="b"/>
            <a:pathLst>
              <a:path w="1452" h="2451">
                <a:moveTo>
                  <a:pt x="1451" y="2450"/>
                </a:moveTo>
                <a:cubicBezTo>
                  <a:pt x="1209" y="942"/>
                  <a:pt x="0" y="0"/>
                  <a:pt x="0" y="0"/>
                </a:cubicBezTo>
              </a:path>
            </a:pathLst>
          </a:custGeom>
          <a:noFill/>
          <a:ln w="144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89" name="CustomShape 40"/>
          <p:cNvSpPr/>
          <p:nvPr/>
        </p:nvSpPr>
        <p:spPr>
          <a:xfrm>
            <a:off x="1044000" y="20936880"/>
            <a:ext cx="53445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sz="4000" b="0" strike="noStrike" spc="-1" dirty="0">
                <a:solidFill>
                  <a:srgbClr val="FF0000"/>
                </a:solidFill>
                <a:latin typeface="ＭＳ ゴシック"/>
                <a:ea typeface="ＭＳ ゴシック"/>
              </a:rPr>
              <a:t>サーボモータ</a:t>
            </a:r>
            <a:endParaRPr lang="en-GB" sz="4000" b="0" strike="noStrike" spc="-1" dirty="0">
              <a:latin typeface="Arial"/>
            </a:endParaRPr>
          </a:p>
        </p:txBody>
      </p:sp>
      <p:pic>
        <p:nvPicPr>
          <p:cNvPr id="90" name="図 89"/>
          <p:cNvPicPr/>
          <p:nvPr/>
        </p:nvPicPr>
        <p:blipFill>
          <a:blip r:embed="rId6"/>
          <a:stretch/>
        </p:blipFill>
        <p:spPr>
          <a:xfrm>
            <a:off x="2224120" y="28394920"/>
            <a:ext cx="3832560" cy="4060800"/>
          </a:xfrm>
          <a:prstGeom prst="rect">
            <a:avLst/>
          </a:prstGeom>
          <a:ln w="0">
            <a:noFill/>
          </a:ln>
        </p:spPr>
      </p:pic>
      <p:sp>
        <p:nvSpPr>
          <p:cNvPr id="91" name="Line 41"/>
          <p:cNvSpPr/>
          <p:nvPr/>
        </p:nvSpPr>
        <p:spPr>
          <a:xfrm>
            <a:off x="4135600" y="30576160"/>
            <a:ext cx="0" cy="1180800"/>
          </a:xfrm>
          <a:prstGeom prst="line">
            <a:avLst/>
          </a:prstGeom>
          <a:ln w="126000">
            <a:solidFill>
              <a:srgbClr val="66FF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92" name="Line 42"/>
          <p:cNvSpPr/>
          <p:nvPr/>
        </p:nvSpPr>
        <p:spPr>
          <a:xfrm>
            <a:off x="4315600" y="30576160"/>
            <a:ext cx="648000" cy="1109880"/>
          </a:xfrm>
          <a:prstGeom prst="line">
            <a:avLst/>
          </a:prstGeom>
          <a:ln w="126000">
            <a:solidFill>
              <a:srgbClr val="66FF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93" name="Line 43"/>
          <p:cNvSpPr/>
          <p:nvPr/>
        </p:nvSpPr>
        <p:spPr>
          <a:xfrm flipH="1">
            <a:off x="3334600" y="30567520"/>
            <a:ext cx="648000" cy="1109880"/>
          </a:xfrm>
          <a:prstGeom prst="line">
            <a:avLst/>
          </a:prstGeom>
          <a:ln w="126000">
            <a:solidFill>
              <a:srgbClr val="66FF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94" name="CustomShape 44"/>
          <p:cNvSpPr/>
          <p:nvPr/>
        </p:nvSpPr>
        <p:spPr>
          <a:xfrm>
            <a:off x="7884000" y="26422920"/>
            <a:ext cx="46789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ja-JP" sz="4000" b="0" strike="noStrike" spc="-1">
                <a:solidFill>
                  <a:srgbClr val="FF0000"/>
                </a:solidFill>
                <a:latin typeface="ＭＳ ゴシック"/>
                <a:ea typeface="ＭＳ ゴシック"/>
              </a:rPr>
              <a:t>電動空気入れ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95" name="CustomShape 45"/>
          <p:cNvSpPr/>
          <p:nvPr/>
        </p:nvSpPr>
        <p:spPr>
          <a:xfrm>
            <a:off x="11448000" y="26422920"/>
            <a:ext cx="27565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ja-JP" sz="4000" b="0" strike="noStrike" spc="-1">
                <a:solidFill>
                  <a:srgbClr val="FF0000"/>
                </a:solidFill>
                <a:latin typeface="ＭＳ ゴシック"/>
                <a:ea typeface="ＭＳ ゴシック"/>
              </a:rPr>
              <a:t>エアタンク</a:t>
            </a:r>
            <a:endParaRPr lang="en-GB" sz="4000" b="0" strike="noStrike" spc="-1">
              <a:latin typeface="Arial"/>
            </a:endParaRPr>
          </a:p>
        </p:txBody>
      </p:sp>
      <p:pic>
        <p:nvPicPr>
          <p:cNvPr id="96" name="図 95"/>
          <p:cNvPicPr/>
          <p:nvPr/>
        </p:nvPicPr>
        <p:blipFill>
          <a:blip r:embed="rId4"/>
          <a:stretch/>
        </p:blipFill>
        <p:spPr>
          <a:xfrm rot="20794800">
            <a:off x="14997960" y="14427360"/>
            <a:ext cx="8341920" cy="55620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6"/>
          <p:cNvSpPr/>
          <p:nvPr/>
        </p:nvSpPr>
        <p:spPr>
          <a:xfrm>
            <a:off x="16883280" y="15766920"/>
            <a:ext cx="4590720" cy="111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6000" b="0" strike="noStrike" spc="-1">
                <a:solidFill>
                  <a:srgbClr val="FFFFFF"/>
                </a:solidFill>
                <a:latin typeface="MS PGothic"/>
                <a:ea typeface="MS PGothic"/>
              </a:rPr>
              <a:t>動作結果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98" name="CustomShape 47"/>
          <p:cNvSpPr/>
          <p:nvPr/>
        </p:nvSpPr>
        <p:spPr>
          <a:xfrm rot="19712400">
            <a:off x="20764800" y="17710560"/>
            <a:ext cx="1438560" cy="934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99" name="CustomShape 48"/>
          <p:cNvSpPr/>
          <p:nvPr/>
        </p:nvSpPr>
        <p:spPr>
          <a:xfrm>
            <a:off x="16163280" y="17951400"/>
            <a:ext cx="13428000" cy="130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仮想空間での敵キャラクタとの決闘で、映像と同期し</a:t>
            </a:r>
            <a:r>
              <a:rPr lang="ja-JP" sz="4600" b="0" strike="noStrike" spc="-1" dirty="0">
                <a:solidFill>
                  <a:srgbClr val="FF0000"/>
                </a:solidFill>
                <a:latin typeface="MS PGothic"/>
                <a:ea typeface="MS PGothic"/>
              </a:rPr>
              <a:t>銃を弾かれる体験が可能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なことを確認</a:t>
            </a:r>
            <a:endParaRPr lang="en-GB" sz="4600" b="0" strike="noStrike" spc="-1" dirty="0">
              <a:latin typeface="Arial"/>
            </a:endParaRPr>
          </a:p>
        </p:txBody>
      </p:sp>
      <p:pic>
        <p:nvPicPr>
          <p:cNvPr id="100" name="図 99"/>
          <p:cNvPicPr/>
          <p:nvPr/>
        </p:nvPicPr>
        <p:blipFill>
          <a:blip r:embed="rId7"/>
          <a:stretch/>
        </p:blipFill>
        <p:spPr>
          <a:xfrm>
            <a:off x="16019280" y="19767960"/>
            <a:ext cx="3959280" cy="3959280"/>
          </a:xfrm>
          <a:prstGeom prst="rect">
            <a:avLst/>
          </a:prstGeom>
          <a:ln w="0">
            <a:noFill/>
          </a:ln>
        </p:spPr>
      </p:pic>
      <p:pic>
        <p:nvPicPr>
          <p:cNvPr id="101" name="図 100"/>
          <p:cNvPicPr/>
          <p:nvPr/>
        </p:nvPicPr>
        <p:blipFill>
          <a:blip r:embed="rId8"/>
          <a:stretch/>
        </p:blipFill>
        <p:spPr>
          <a:xfrm>
            <a:off x="20411280" y="19767960"/>
            <a:ext cx="3959280" cy="3959280"/>
          </a:xfrm>
          <a:prstGeom prst="rect">
            <a:avLst/>
          </a:prstGeom>
          <a:ln w="0">
            <a:noFill/>
          </a:ln>
        </p:spPr>
      </p:pic>
      <p:pic>
        <p:nvPicPr>
          <p:cNvPr id="102" name="図 101"/>
          <p:cNvPicPr/>
          <p:nvPr/>
        </p:nvPicPr>
        <p:blipFill>
          <a:blip r:embed="rId9"/>
          <a:stretch/>
        </p:blipFill>
        <p:spPr>
          <a:xfrm>
            <a:off x="24879240" y="19767960"/>
            <a:ext cx="3959280" cy="3959280"/>
          </a:xfrm>
          <a:prstGeom prst="rect">
            <a:avLst/>
          </a:prstGeom>
          <a:ln w="0">
            <a:noFill/>
          </a:ln>
        </p:spPr>
      </p:pic>
      <p:grpSp>
        <p:nvGrpSpPr>
          <p:cNvPr id="105" name="Group 49"/>
          <p:cNvGrpSpPr/>
          <p:nvPr/>
        </p:nvGrpSpPr>
        <p:grpSpPr>
          <a:xfrm>
            <a:off x="2106000" y="33635880"/>
            <a:ext cx="3653280" cy="1067400"/>
            <a:chOff x="2106000" y="33635880"/>
            <a:chExt cx="3653280" cy="1067400"/>
          </a:xfrm>
        </p:grpSpPr>
        <p:sp>
          <p:nvSpPr>
            <p:cNvPr id="106" name="CustomShape 50"/>
            <p:cNvSpPr/>
            <p:nvPr/>
          </p:nvSpPr>
          <p:spPr>
            <a:xfrm>
              <a:off x="2106000" y="33635880"/>
              <a:ext cx="3653280" cy="1067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38100">
              <a:solidFill>
                <a:srgbClr val="CCCCCC"/>
              </a:solidFill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07" name="CustomShape 51"/>
            <p:cNvSpPr/>
            <p:nvPr/>
          </p:nvSpPr>
          <p:spPr>
            <a:xfrm>
              <a:off x="2106000" y="33708240"/>
              <a:ext cx="3653280" cy="912960"/>
            </a:xfrm>
            <a:prstGeom prst="rect">
              <a:avLst/>
            </a:prstGeom>
            <a:gradFill rotWithShape="0">
              <a:gsLst>
                <a:gs pos="0">
                  <a:srgbClr val="EEEEEE"/>
                </a:gs>
                <a:gs pos="100000">
                  <a:srgbClr val="CCCCCC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sz="5400" b="0" strike="noStrike" spc="-1">
                  <a:solidFill>
                    <a:srgbClr val="000000"/>
                  </a:solidFill>
                  <a:latin typeface="MS PGothic"/>
                  <a:ea typeface="MS PGothic"/>
                </a:rPr>
                <a:t>制御回路</a:t>
              </a:r>
              <a:endParaRPr lang="en-GB" sz="5400" b="0" strike="noStrike" spc="-1">
                <a:latin typeface="Arial"/>
              </a:endParaRPr>
            </a:p>
          </p:txBody>
        </p:sp>
      </p:grpSp>
      <p:pic>
        <p:nvPicPr>
          <p:cNvPr id="108" name="図 107"/>
          <p:cNvPicPr/>
          <p:nvPr/>
        </p:nvPicPr>
        <p:blipFill>
          <a:blip r:embed="rId10"/>
          <a:stretch/>
        </p:blipFill>
        <p:spPr>
          <a:xfrm>
            <a:off x="5554080" y="37516680"/>
            <a:ext cx="5245200" cy="3643560"/>
          </a:xfrm>
          <a:prstGeom prst="rect">
            <a:avLst/>
          </a:prstGeom>
          <a:ln w="0">
            <a:noFill/>
          </a:ln>
        </p:spPr>
      </p:pic>
      <p:pic>
        <p:nvPicPr>
          <p:cNvPr id="109" name="図 108"/>
          <p:cNvPicPr/>
          <p:nvPr/>
        </p:nvPicPr>
        <p:blipFill>
          <a:blip r:embed="rId4"/>
          <a:stretch/>
        </p:blipFill>
        <p:spPr>
          <a:xfrm rot="20794800">
            <a:off x="14956920" y="32453388"/>
            <a:ext cx="8341920" cy="556200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52"/>
          <p:cNvSpPr/>
          <p:nvPr/>
        </p:nvSpPr>
        <p:spPr>
          <a:xfrm>
            <a:off x="17238240" y="33828948"/>
            <a:ext cx="4590720" cy="111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6000" b="0" strike="noStrike" spc="-1" dirty="0">
                <a:solidFill>
                  <a:srgbClr val="FFFFFF"/>
                </a:solidFill>
                <a:latin typeface="MS PGothic"/>
                <a:ea typeface="MS PGothic"/>
              </a:rPr>
              <a:t>まとめ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111" name="CustomShape 53"/>
          <p:cNvSpPr/>
          <p:nvPr/>
        </p:nvSpPr>
        <p:spPr>
          <a:xfrm rot="19712400">
            <a:off x="20729877" y="35598339"/>
            <a:ext cx="1438560" cy="934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112" name="CustomShape 54"/>
          <p:cNvSpPr/>
          <p:nvPr/>
        </p:nvSpPr>
        <p:spPr>
          <a:xfrm>
            <a:off x="15660000" y="36135690"/>
            <a:ext cx="1382364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000">
              <a:lnSpc>
                <a:spcPct val="100000"/>
              </a:lnSpc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銃を弾かれる感覚を提示する</a:t>
            </a:r>
            <a:r>
              <a:rPr lang="en-GB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VR</a:t>
            </a: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決闘システムの開発</a:t>
            </a:r>
            <a:endParaRPr lang="en-GB" sz="4600" b="0" strike="noStrike" spc="-1" dirty="0">
              <a:latin typeface="Arial"/>
            </a:endParaRPr>
          </a:p>
        </p:txBody>
      </p:sp>
      <p:sp>
        <p:nvSpPr>
          <p:cNvPr id="113" name="CustomShape 55"/>
          <p:cNvSpPr/>
          <p:nvPr/>
        </p:nvSpPr>
        <p:spPr>
          <a:xfrm>
            <a:off x="16020000" y="38664000"/>
            <a:ext cx="13355640" cy="31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5000"/>
              </a:lnSpc>
              <a:spcAft>
                <a:spcPts val="1417"/>
              </a:spcAft>
            </a:pPr>
            <a:r>
              <a:rPr lang="ja-JP" sz="44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・着弾時の衝撃の強化</a:t>
            </a:r>
            <a:endParaRPr lang="en-GB" sz="4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</a:pPr>
            <a:r>
              <a:rPr lang="ja-JP" sz="44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・弾かれる感覚の評価</a:t>
            </a:r>
            <a:endParaRPr lang="en-GB" sz="4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</a:pPr>
            <a:r>
              <a:rPr lang="ja-JP" sz="44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・撃つ</a:t>
            </a:r>
            <a:r>
              <a:rPr lang="en-GB" sz="44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/</a:t>
            </a:r>
            <a:r>
              <a:rPr lang="ja-JP" sz="44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撃たれる両機能のある触覚デバイスの開発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14" name="図 113"/>
          <p:cNvPicPr/>
          <p:nvPr/>
        </p:nvPicPr>
        <p:blipFill>
          <a:blip r:embed="rId11"/>
          <a:stretch/>
        </p:blipFill>
        <p:spPr>
          <a:xfrm>
            <a:off x="2181600" y="21924000"/>
            <a:ext cx="5958000" cy="406800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56"/>
          <p:cNvSpPr/>
          <p:nvPr/>
        </p:nvSpPr>
        <p:spPr>
          <a:xfrm flipH="1">
            <a:off x="2915640" y="21636000"/>
            <a:ext cx="360" cy="153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2000"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116" name="CustomShape 57"/>
          <p:cNvSpPr/>
          <p:nvPr/>
        </p:nvSpPr>
        <p:spPr>
          <a:xfrm flipV="1">
            <a:off x="4644000" y="23724000"/>
            <a:ext cx="360" cy="90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2000"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117" name="CustomShape 58"/>
          <p:cNvSpPr/>
          <p:nvPr/>
        </p:nvSpPr>
        <p:spPr>
          <a:xfrm flipH="1">
            <a:off x="2627640" y="24012000"/>
            <a:ext cx="36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0">
            <a:solidFill>
              <a:srgbClr val="66FFFF"/>
            </a:solidFill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endParaRPr lang="ja-JP" altLang="en-US" dirty="0"/>
          </a:p>
        </p:txBody>
      </p:sp>
      <p:sp>
        <p:nvSpPr>
          <p:cNvPr id="118" name="CustomShape 59"/>
          <p:cNvSpPr/>
          <p:nvPr/>
        </p:nvSpPr>
        <p:spPr>
          <a:xfrm>
            <a:off x="1182240" y="25224840"/>
            <a:ext cx="3713760" cy="148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ja-JP" sz="4000" b="1" strike="noStrike" spc="-1" dirty="0">
                <a:solidFill>
                  <a:srgbClr val="66FFFF"/>
                </a:solidFill>
                <a:latin typeface="ＭＳ Ｐゴシック"/>
                <a:ea typeface="ＭＳ Ｐゴシック"/>
              </a:rPr>
              <a:t>エアジェット</a:t>
            </a:r>
            <a:endParaRPr lang="en-GB" sz="4000" b="1" strike="noStrike" spc="-1" dirty="0">
              <a:solidFill>
                <a:srgbClr val="66FFFF"/>
              </a:solidFill>
              <a:latin typeface="ＭＳ Ｐゴシック"/>
              <a:ea typeface="ＭＳ Ｐゴシック"/>
            </a:endParaRPr>
          </a:p>
        </p:txBody>
      </p:sp>
      <p:sp>
        <p:nvSpPr>
          <p:cNvPr id="119" name="CustomShape 60"/>
          <p:cNvSpPr/>
          <p:nvPr/>
        </p:nvSpPr>
        <p:spPr>
          <a:xfrm>
            <a:off x="2340000" y="24552000"/>
            <a:ext cx="46789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sz="4000" b="0" strike="noStrike" spc="-1" dirty="0">
                <a:solidFill>
                  <a:srgbClr val="FF0000"/>
                </a:solidFill>
                <a:latin typeface="ＭＳ ゴシック"/>
                <a:ea typeface="ＭＳ ゴシック"/>
              </a:rPr>
              <a:t>ソレノイド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120" name="TextShape 61"/>
          <p:cNvSpPr txBox="1"/>
          <p:nvPr/>
        </p:nvSpPr>
        <p:spPr>
          <a:xfrm>
            <a:off x="1956540" y="27135440"/>
            <a:ext cx="12670920" cy="24035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029200" indent="-5029200">
              <a:tabLst>
                <a:tab pos="5029200" algn="l"/>
              </a:tabLst>
            </a:pPr>
            <a:r>
              <a:rPr 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  <a:t>空気噴射部の機能：</a:t>
            </a:r>
            <a:br>
              <a:rPr lang="en-US" altLang="ja-JP" sz="4600" b="0" strike="noStrike" spc="-1" dirty="0">
                <a:solidFill>
                  <a:srgbClr val="000000"/>
                </a:solidFill>
                <a:latin typeface="MS PGothic"/>
                <a:ea typeface="MS PGothic"/>
              </a:rPr>
            </a:br>
            <a:endParaRPr lang="en-US" altLang="ja-JP" sz="4600" b="0" strike="noStrike" spc="-1" dirty="0">
              <a:solidFill>
                <a:srgbClr val="000000"/>
              </a:solidFill>
              <a:latin typeface="MS PGothic"/>
              <a:ea typeface="MS PGothic"/>
            </a:endParaRPr>
          </a:p>
          <a:p>
            <a:pPr marL="5029200" indent="-5029200">
              <a:tabLst>
                <a:tab pos="5029200" algn="l"/>
              </a:tabLst>
            </a:pPr>
            <a:r>
              <a:rPr lang="en-US" altLang="ja-JP" sz="4600" spc="-1" dirty="0">
                <a:solidFill>
                  <a:srgbClr val="000000"/>
                </a:solidFill>
                <a:latin typeface="MS PGothic"/>
                <a:ea typeface="MS PGothic"/>
              </a:rPr>
              <a:t>	</a:t>
            </a:r>
            <a:endParaRPr lang="en-GB" sz="4600" b="0" strike="noStrike" spc="-1" dirty="0">
              <a:latin typeface="Arial"/>
            </a:endParaRPr>
          </a:p>
        </p:txBody>
      </p:sp>
      <p:sp>
        <p:nvSpPr>
          <p:cNvPr id="121" name="CustomShape 62"/>
          <p:cNvSpPr/>
          <p:nvPr/>
        </p:nvSpPr>
        <p:spPr>
          <a:xfrm flipH="1">
            <a:off x="8928000" y="23328000"/>
            <a:ext cx="1152000" cy="291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2000"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sp>
        <p:nvSpPr>
          <p:cNvPr id="122" name="CustomShape 63"/>
          <p:cNvSpPr/>
          <p:nvPr/>
        </p:nvSpPr>
        <p:spPr>
          <a:xfrm flipV="1">
            <a:off x="12060000" y="23795640"/>
            <a:ext cx="1008000" cy="251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2000"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  <p:txBody>
          <a:bodyPr/>
          <a:lstStyle/>
          <a:p>
            <a:endParaRPr lang="ja-JP" altLang="en-US"/>
          </a:p>
        </p:txBody>
      </p:sp>
      <p:pic>
        <p:nvPicPr>
          <p:cNvPr id="3" name="図 2" descr="屋内, 男, 人, 立つ が含まれている画像&#10;&#10;自動的に生成された説明">
            <a:extLst>
              <a:ext uri="{FF2B5EF4-FFF2-40B4-BE49-F238E27FC236}">
                <a16:creationId xmlns:a16="http://schemas.microsoft.com/office/drawing/2014/main" id="{02705913-9E24-CE04-F96F-38A52CBBF0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0" t="4465" r="25026" b="14294"/>
          <a:stretch/>
        </p:blipFill>
        <p:spPr>
          <a:xfrm>
            <a:off x="15997872" y="23795640"/>
            <a:ext cx="3959280" cy="4390560"/>
          </a:xfrm>
          <a:prstGeom prst="rect">
            <a:avLst/>
          </a:prstGeom>
        </p:spPr>
      </p:pic>
      <p:pic>
        <p:nvPicPr>
          <p:cNvPr id="5" name="図 4" descr="Wiiで遊ぶ男性&#10;&#10;低い精度で自動的に生成された説明">
            <a:extLst>
              <a:ext uri="{FF2B5EF4-FFF2-40B4-BE49-F238E27FC236}">
                <a16:creationId xmlns:a16="http://schemas.microsoft.com/office/drawing/2014/main" id="{81A2C5CC-F427-3F51-CA8A-519486116E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t="4646" r="23678" b="14752"/>
          <a:stretch/>
        </p:blipFill>
        <p:spPr>
          <a:xfrm>
            <a:off x="20414127" y="23807457"/>
            <a:ext cx="3971946" cy="4390560"/>
          </a:xfrm>
          <a:prstGeom prst="rect">
            <a:avLst/>
          </a:prstGeom>
        </p:spPr>
      </p:pic>
      <p:pic>
        <p:nvPicPr>
          <p:cNvPr id="7" name="図 6" descr="男, 立つ, 人, 屋内 が含まれている画像&#10;&#10;自動的に生成された説明">
            <a:extLst>
              <a:ext uri="{FF2B5EF4-FFF2-40B4-BE49-F238E27FC236}">
                <a16:creationId xmlns:a16="http://schemas.microsoft.com/office/drawing/2014/main" id="{F3846768-41AC-C08F-1F89-35339670D1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2" t="3293" r="24862" b="12576"/>
          <a:stretch/>
        </p:blipFill>
        <p:spPr>
          <a:xfrm>
            <a:off x="24879240" y="23807457"/>
            <a:ext cx="3959280" cy="4385947"/>
          </a:xfrm>
          <a:prstGeom prst="rect">
            <a:avLst/>
          </a:prstGeom>
        </p:spPr>
      </p:pic>
      <p:pic>
        <p:nvPicPr>
          <p:cNvPr id="8" name="図 7" descr="男, 立つ, 人, 屋内 が含まれている画像&#10;&#10;自動的に生成された説明">
            <a:extLst>
              <a:ext uri="{FF2B5EF4-FFF2-40B4-BE49-F238E27FC236}">
                <a16:creationId xmlns:a16="http://schemas.microsoft.com/office/drawing/2014/main" id="{8EA5DC1A-226D-FD87-9CAA-F0BCFABD65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9" t="3293" r="28569" b="12576"/>
          <a:stretch/>
        </p:blipFill>
        <p:spPr>
          <a:xfrm>
            <a:off x="22068393" y="5724000"/>
            <a:ext cx="5677200" cy="860256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3CE453-3334-9A7B-9718-FB82D91FBC3E}"/>
              </a:ext>
            </a:extLst>
          </p:cNvPr>
          <p:cNvSpPr txBox="1"/>
          <p:nvPr/>
        </p:nvSpPr>
        <p:spPr>
          <a:xfrm>
            <a:off x="6388560" y="28892535"/>
            <a:ext cx="771281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0" marR="0" lvl="0" indent="-5029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29200" algn="l"/>
              </a:tabLst>
              <a:defRPr/>
            </a:pPr>
            <a:r>
              <a:rPr kumimoji="1" lang="ja-JP" altLang="en-US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・銃の角度と連動して、</a:t>
            </a:r>
            <a:endParaRPr kumimoji="1" lang="en-US" altLang="ja-JP" sz="4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/>
              <a:ea typeface="MS PGothic"/>
            </a:endParaRPr>
          </a:p>
          <a:p>
            <a:pPr marL="5029200" marR="0" lvl="0" indent="-5029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>
                <a:tab pos="5029200" algn="l"/>
              </a:tabLst>
              <a:defRPr/>
            </a:pPr>
            <a:r>
              <a:rPr kumimoji="1" lang="ja-JP" altLang="en-US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　サーボモータが動作</a:t>
            </a:r>
            <a:endParaRPr kumimoji="1" lang="en-US" altLang="ja-JP" sz="4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/>
              <a:ea typeface="MS PGothic"/>
            </a:endParaRPr>
          </a:p>
          <a:p>
            <a:pPr marL="5029200" marR="0" lvl="0" indent="-5029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29200" algn="l"/>
              </a:tabLst>
              <a:defRPr/>
            </a:pPr>
            <a:r>
              <a:rPr kumimoji="1" lang="ja-JP" altLang="en-US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・鉛直下向きを</a:t>
            </a:r>
            <a:r>
              <a:rPr kumimoji="1" lang="en-US" altLang="ja-JP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0</a:t>
            </a:r>
            <a:r>
              <a:rPr kumimoji="1" lang="ja-JP" altLang="en-US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度とすると</a:t>
            </a:r>
            <a:endParaRPr kumimoji="1" lang="en-US" altLang="ja-JP" sz="4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/>
              <a:ea typeface="MS PGothic"/>
            </a:endParaRPr>
          </a:p>
          <a:p>
            <a:pPr marL="5029200" marR="0" lvl="0" indent="-5029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29200" algn="l"/>
              </a:tabLst>
              <a:defRPr/>
            </a:pPr>
            <a:r>
              <a:rPr kumimoji="1" lang="ja-JP" altLang="en-US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　左右に</a:t>
            </a:r>
            <a:r>
              <a:rPr kumimoji="1" lang="en-US" altLang="ja-JP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90</a:t>
            </a:r>
            <a:r>
              <a:rPr kumimoji="1" lang="ja-JP" altLang="en-US" sz="4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/>
                <a:ea typeface="MS PGothic"/>
              </a:rPr>
              <a:t>度まで設定が可能</a:t>
            </a:r>
            <a:endParaRPr kumimoji="1" lang="en-GB" altLang="ja-JP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6FC403D-5874-8E15-4434-EB821E85923E}"/>
              </a:ext>
            </a:extLst>
          </p:cNvPr>
          <p:cNvSpPr/>
          <p:nvPr/>
        </p:nvSpPr>
        <p:spPr>
          <a:xfrm rot="15907665">
            <a:off x="25325097" y="24126968"/>
            <a:ext cx="2457201" cy="2668109"/>
          </a:xfrm>
          <a:prstGeom prst="arc">
            <a:avLst>
              <a:gd name="adj1" fmla="val 16800958"/>
              <a:gd name="adj2" fmla="val 19258271"/>
            </a:avLst>
          </a:prstGeom>
          <a:ln w="88900">
            <a:solidFill>
              <a:srgbClr val="FF000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6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11928</TotalTime>
  <Words>301</Words>
  <Application>Microsoft Office PowerPoint</Application>
  <PresentationFormat>ユーザー設定</PresentationFormat>
  <Paragraphs>44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ＭＳ 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HORIKOSHI RYOTA</dc:creator>
  <dc:description/>
  <cp:lastModifiedBy>WADA ISSEI</cp:lastModifiedBy>
  <cp:revision>394</cp:revision>
  <dcterms:created xsi:type="dcterms:W3CDTF">2022-06-20T07:18:46Z</dcterms:created>
  <dcterms:modified xsi:type="dcterms:W3CDTF">2024-11-28T02:14:03Z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ユーザー設定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