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4" r:id="rId3"/>
    <p:sldId id="257" r:id="rId4"/>
    <p:sldId id="258" r:id="rId5"/>
    <p:sldId id="259" r:id="rId6"/>
    <p:sldId id="260" r:id="rId7"/>
    <p:sldId id="261" r:id="rId8"/>
    <p:sldId id="264" r:id="rId9"/>
    <p:sldId id="265" r:id="rId10"/>
    <p:sldId id="267" r:id="rId11"/>
    <p:sldId id="268" r:id="rId12"/>
    <p:sldId id="269" r:id="rId13"/>
    <p:sldId id="271" r:id="rId14"/>
    <p:sldId id="305" r:id="rId15"/>
    <p:sldId id="272" r:id="rId16"/>
    <p:sldId id="273" r:id="rId17"/>
    <p:sldId id="274" r:id="rId18"/>
    <p:sldId id="277" r:id="rId19"/>
    <p:sldId id="278" r:id="rId20"/>
    <p:sldId id="306" r:id="rId21"/>
    <p:sldId id="302" r:id="rId22"/>
    <p:sldId id="307" r:id="rId23"/>
    <p:sldId id="308" r:id="rId24"/>
    <p:sldId id="290" r:id="rId25"/>
    <p:sldId id="283" r:id="rId26"/>
    <p:sldId id="292" r:id="rId27"/>
    <p:sldId id="293" r:id="rId28"/>
    <p:sldId id="298" r:id="rId29"/>
    <p:sldId id="299" r:id="rId30"/>
    <p:sldId id="300" r:id="rId31"/>
  </p:sldIdLst>
  <p:sldSz cx="9144000" cy="5143500" type="screen16x9"/>
  <p:notesSz cx="9144000" cy="5143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Yahya Fatima Zahra" initials="BYFZ" lastIdx="12" clrIdx="0">
    <p:extLst>
      <p:ext uri="{19B8F6BF-5375-455C-9EA6-DF929625EA0E}">
        <p15:presenceInfo xmlns:p15="http://schemas.microsoft.com/office/powerpoint/2012/main" userId="S::fzbenyahya@sqli.com::f786f0df-5c36-4e94-a7ae-6b01e58713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123" d="100"/>
          <a:sy n="123" d="100"/>
        </p:scale>
        <p:origin x="96"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9T15:13:30.333" idx="1">
    <p:pos x="10" y="10"/>
    <p:text>Bonjour, Avant toute chose je tiens à vous remercier d'avoir bien voulu participer à l'évaluation de ce travail, et d’avoir 
accepté d’être membres de mon jury. j'en profite pour remercier particulièrement mon encadrant Mr.Dehbi de m'avoir guidé au long de ces 4mois , en fin
je remercie les personnes du public pour leur présence
//Je remercie également ma famille, mes amis et mes collègues dont certains viennent de loin, pour leur présence aujourd’hui.</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9T15:13:45.691" idx="2">
    <p:pos x="10" y="10"/>
    <p:text>je vais donc  vous présenter la construction de mon travail que j'ai intitulé : ""</p:text>
    <p:extLst>
      <p:ext uri="{C676402C-5697-4E1C-873F-D02D1690AC5C}">
        <p15:threadingInfo xmlns:p15="http://schemas.microsoft.com/office/powerpoint/2012/main" timeZoneBias="-60"/>
      </p:ext>
    </p:extLst>
  </p:cm>
  <p:cm authorId="1" dt="2021-06-09T15:14:37.374" idx="4">
    <p:pos x="106" y="106"/>
    <p:text>Je me suis intéressé à ce thème à la suite d'un constat personnel qui s'est vu confirmé durant ma
formation et par mes expériences de stage</p:text>
    <p:extLst>
      <p:ext uri="{C676402C-5697-4E1C-873F-D02D1690AC5C}">
        <p15:threadingInfo xmlns:p15="http://schemas.microsoft.com/office/powerpoint/2012/main" timeZoneBias="-60"/>
      </p:ext>
    </p:extLst>
  </p:cm>
  <p:cm authorId="1" dt="2021-06-09T15:24:40.929" idx="5">
    <p:pos x="202" y="202"/>
    <p:text>Parmi les pratiques les plus répandues de DevOps, on trouve la livraison continue et la gestion de configuration. La livraison continue est une stratégie logicielle qui permet aux organisations d’offrir de nouvelles fonctionnalités aux utilisateurs rapidement et efficacement. L’idée de base de livraison continue est de créer un processus reproductible et fiable d’amélioration progressive pour amener le logiciel du concept au client. L’objectif de la livraison continue est de permettre un flux constant de changements vers la production via une ligne de production automatisée de logiciels. Le pipeline de livraison continue est ce qui rend tout cela possible.
C’est dans ce cadre s’inscrit le présent projet, qui vise à améliorer un pipeline de livraison continue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6-09T15:13:54.803" idx="3">
    <p:pos x="10" y="10"/>
    <p:text>au cours de cet présentation ,je vous présenterai d'abord le contexte génerale 
cheminement qui est à la base de la construction du sujet . 
Je présenterai ensuite les points forts de cette recherche, son intérêt professionnel dans la partie conduite des projet.
et par la suite je vais vous parler de l'analyse et la conception du projet
et je terminerai mon exposé par une démonstration de la réalisation de mon travail.</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6-09T15:28:56.352" idx="6">
    <p:pos x="10" y="10"/>
    <p:text>Créé en 1990, SQLI est le partenaire de référence des entreprises et des marques dans la
transformation digitale de leur parcours client et de tous les services internes impactés par
cette évolution.
Son positionnement unique au confluent du marketing et de la technologie lui permet de
répondre de façon globale aux enjeux de développement des ventes et de notoriété
Ses 2200 collaborateurs sont répartis en France (Paris, Lyon, Toulouse, Bordeaux, Rouen, Nantes et Lille), 
en Suisse (Lausanne et Genève), au Luxembourg, en Belgique (Bruxelles et Gand), au Royaume-Uni (Londres), 
au Maroc (Rabat et Oujda) et en Afrique du Sud (Cape Town). 
il est dévisé en 35 agence ,SQLI prône un chiffre d’affaires atteignant les 239 Millions d’Euros [1].</p:text>
    <p:extLst>
      <p:ext uri="{C676402C-5697-4E1C-873F-D02D1690AC5C}">
        <p15:threadingInfo xmlns:p15="http://schemas.microsoft.com/office/powerpoint/2012/main" timeZoneBias="-60"/>
      </p:ext>
    </p:extLst>
  </p:cm>
  <p:cm authorId="1" dt="2021-06-09T15:29:28.211" idx="7">
    <p:pos x="106" y="106"/>
    <p:text>ISC Maroc est composée de 5 centres de compétences (Skills Centers) :
E-Commerce/Java
Microsoft (.NET &amp; SharePoint)
CMS/Front/Mobile
Business Solutions (CRM &amp; BI)
TMA (Tests et Maintenance Applicative)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6-09T15:44:15.903" idx="8">
    <p:pos x="10" y="10"/>
    <p:text>Ces outils interne de SQLI sont déployés chacun sur un server diffèrent alors que le but est de déployer ses derniers et les centralisées dans un seul environnement pour faciliter la maintenance, le monitoring, le login, la surveillance etc.</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6-09T15:45:32.073" idx="9">
    <p:pos x="10" y="10"/>
    <p:text>Afin d’assurer le bon déroulement de notre projet, nous avons opté pour la méthode agile Scrum, pour pouvoir répondre au mieux au besoin exprimé par l’entreprise en minimisant les risques de dépassement des délais dans le but d’arriver à une satisfaction partagée en préservant une bonne conduite du projet.</p:text>
    <p:extLst>
      <p:ext uri="{C676402C-5697-4E1C-873F-D02D1690AC5C}">
        <p15:threadingInfo xmlns:p15="http://schemas.microsoft.com/office/powerpoint/2012/main" timeZoneBias="-60"/>
      </p:ext>
    </p:extLst>
  </p:cm>
  <p:cm authorId="1" dt="2021-06-09T15:45:37.630" idx="10">
    <p:pos x="106" y="106"/>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6-09T15:49:47.241" idx="11">
    <p:pos x="10" y="10"/>
    <p:text>La planification du projet est une phase inéluctable pour le management de projet. 
pr  définir les travaux à réaliser, fixer les objectifs, coordonner les actions, maitriser les moyens, 
diminuer les risques. 
Nous avons établi en premier lieu un découpage de projet en tâches
Le projet s’étale sur 6 sprints, le titre de chaque sprint est une fonctionnalité de notre backlog du projet.
à citer qu’avant l’initiation de projet, nous avons effectué une formation d’une plus d’un mois sur les outils DevOps
en suite nous avons fait une etude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6-09T15:50:59.164" idx="12">
    <p:pos x="10" y="10"/>
    <p:text>pour ce projet on a 4 acteurs</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0" y="381000"/>
            <a:ext cx="9144000" cy="7715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9700"/>
                </a:solidFill>
                <a:latin typeface="Roboto Condensed"/>
                <a:cs typeface="Roboto Condensed"/>
              </a:defRPr>
            </a:lvl1pPr>
          </a:lstStyle>
          <a:p>
            <a:endParaRPr/>
          </a:p>
        </p:txBody>
      </p:sp>
      <p:sp>
        <p:nvSpPr>
          <p:cNvPr id="3" name="Holder 3"/>
          <p:cNvSpPr>
            <a:spLocks noGrp="1"/>
          </p:cNvSpPr>
          <p:nvPr>
            <p:ph type="body" idx="1"/>
          </p:nvPr>
        </p:nvSpPr>
        <p:spPr/>
        <p:txBody>
          <a:bodyPr lIns="0" tIns="0" rIns="0" bIns="0"/>
          <a:lstStyle>
            <a:lvl1pPr>
              <a:defRPr sz="2400" b="0" i="0">
                <a:solidFill>
                  <a:srgbClr val="253147"/>
                </a:solidFill>
                <a:latin typeface="Roboto Condensed"/>
                <a:cs typeface="Roboto Condensed"/>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9700"/>
                </a:solidFill>
                <a:latin typeface="Roboto Condensed"/>
                <a:cs typeface="Roboto Condensed"/>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9700"/>
                </a:solidFill>
                <a:latin typeface="Roboto Condensed"/>
                <a:cs typeface="Roboto Condense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4" name="Holder 4"/>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a:endParaRPr/>
          </a:p>
        </p:txBody>
      </p:sp>
      <p:sp>
        <p:nvSpPr>
          <p:cNvPr id="17" name="bg object 17"/>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a:endParaRPr/>
          </a:p>
        </p:txBody>
      </p:sp>
      <p:sp>
        <p:nvSpPr>
          <p:cNvPr id="18" name="bg object 18"/>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a:endParaRPr/>
          </a:p>
        </p:txBody>
      </p:sp>
      <p:sp>
        <p:nvSpPr>
          <p:cNvPr id="19" name="bg object 19"/>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20" name="bg object 20"/>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21" name="bg object 21"/>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sp>
        <p:nvSpPr>
          <p:cNvPr id="2" name="Holder 2"/>
          <p:cNvSpPr>
            <a:spLocks noGrp="1"/>
          </p:cNvSpPr>
          <p:nvPr>
            <p:ph type="title"/>
          </p:nvPr>
        </p:nvSpPr>
        <p:spPr>
          <a:xfrm>
            <a:off x="2034032" y="1798777"/>
            <a:ext cx="5075935" cy="2306954"/>
          </a:xfrm>
          <a:prstGeom prst="rect">
            <a:avLst/>
          </a:prstGeom>
        </p:spPr>
        <p:txBody>
          <a:bodyPr wrap="square" lIns="0" tIns="0" rIns="0" bIns="0">
            <a:spAutoFit/>
          </a:bodyPr>
          <a:lstStyle>
            <a:lvl1pPr>
              <a:defRPr sz="6000" b="1" i="0">
                <a:solidFill>
                  <a:srgbClr val="FF9700"/>
                </a:solidFill>
                <a:latin typeface="Roboto Condensed"/>
                <a:cs typeface="Roboto Condensed"/>
              </a:defRPr>
            </a:lvl1pPr>
          </a:lstStyle>
          <a:p>
            <a:endParaRPr/>
          </a:p>
        </p:txBody>
      </p:sp>
      <p:sp>
        <p:nvSpPr>
          <p:cNvPr id="3" name="Holder 3"/>
          <p:cNvSpPr>
            <a:spLocks noGrp="1"/>
          </p:cNvSpPr>
          <p:nvPr>
            <p:ph type="body" idx="1"/>
          </p:nvPr>
        </p:nvSpPr>
        <p:spPr>
          <a:xfrm>
            <a:off x="809904" y="1767967"/>
            <a:ext cx="7524191" cy="2312035"/>
          </a:xfrm>
          <a:prstGeom prst="rect">
            <a:avLst/>
          </a:prstGeom>
        </p:spPr>
        <p:txBody>
          <a:bodyPr wrap="square" lIns="0" tIns="0" rIns="0" bIns="0">
            <a:spAutoFit/>
          </a:bodyPr>
          <a:lstStyle>
            <a:lvl1pPr>
              <a:defRPr sz="2400" b="0" i="0">
                <a:solidFill>
                  <a:srgbClr val="253147"/>
                </a:solidFill>
                <a:latin typeface="Roboto Condensed"/>
                <a:cs typeface="Roboto Condensed"/>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a:xfrm>
            <a:off x="8820277" y="4694976"/>
            <a:ext cx="231775" cy="204470"/>
          </a:xfrm>
          <a:prstGeom prst="rect">
            <a:avLst/>
          </a:prstGeom>
        </p:spPr>
        <p:txBody>
          <a:bodyPr wrap="square" lIns="0" tIns="0" rIns="0" bIns="0">
            <a:spAutoFit/>
          </a:bodyPr>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comments" Target="../comments/comment1.xml"/><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0.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jpeg"/><Relationship Id="rId5" Type="http://schemas.openxmlformats.org/officeDocument/2006/relationships/image" Target="../media/image44.png"/><Relationship Id="rId10" Type="http://schemas.openxmlformats.org/officeDocument/2006/relationships/image" Target="../media/image49.jpeg"/><Relationship Id="rId4" Type="http://schemas.openxmlformats.org/officeDocument/2006/relationships/image" Target="../media/image43.jpeg"/><Relationship Id="rId9" Type="http://schemas.openxmlformats.org/officeDocument/2006/relationships/image" Target="../media/image4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jpg"/><Relationship Id="rId2" Type="http://schemas.openxmlformats.org/officeDocument/2006/relationships/image" Target="../media/image21.jpe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jpeg"/><Relationship Id="rId10" Type="http://schemas.openxmlformats.org/officeDocument/2006/relationships/comments" Target="../comments/comment5.xml"/><Relationship Id="rId4" Type="http://schemas.openxmlformats.org/officeDocument/2006/relationships/image" Target="../media/image23.jpe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2559" y="1656355"/>
            <a:ext cx="7547609" cy="843821"/>
          </a:xfrm>
          <a:prstGeom prst="rect">
            <a:avLst/>
          </a:prstGeom>
        </p:spPr>
        <p:txBody>
          <a:bodyPr vert="horz" wrap="square" lIns="0" tIns="12700" rIns="0" bIns="0" rtlCol="0">
            <a:spAutoFit/>
          </a:bodyPr>
          <a:lstStyle/>
          <a:p>
            <a:pPr marL="12700" marR="5080" algn="ctr">
              <a:spcBef>
                <a:spcPts val="100"/>
              </a:spcBef>
            </a:pPr>
            <a:r>
              <a:rPr lang="fr-FR" b="1" dirty="0"/>
              <a:t/>
            </a:r>
            <a:br>
              <a:rPr lang="fr-FR" b="1" dirty="0"/>
            </a:br>
            <a:r>
              <a:rPr lang="fr-FR" b="1" dirty="0"/>
              <a:t>Solution Centralisée de Gestion Client : Développement d'un Tableau de Bord Intégré pour une Gestion Efficace des Réclamations et des Notifications</a:t>
            </a:r>
            <a:endParaRPr lang="fr-FR" sz="1800" b="1"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p:txBody>
      </p:sp>
      <p:sp>
        <p:nvSpPr>
          <p:cNvPr id="3" name="object 3"/>
          <p:cNvSpPr txBox="1">
            <a:spLocks noGrp="1"/>
          </p:cNvSpPr>
          <p:nvPr>
            <p:ph type="title"/>
          </p:nvPr>
        </p:nvSpPr>
        <p:spPr>
          <a:xfrm>
            <a:off x="3330702" y="148209"/>
            <a:ext cx="221361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D405D"/>
                </a:solidFill>
                <a:latin typeface="Arial"/>
                <a:cs typeface="Arial"/>
              </a:rPr>
              <a:t>Projet de fin</a:t>
            </a:r>
            <a:r>
              <a:rPr sz="1800" spc="-180" dirty="0">
                <a:solidFill>
                  <a:srgbClr val="1D405D"/>
                </a:solidFill>
                <a:latin typeface="Arial"/>
                <a:cs typeface="Arial"/>
              </a:rPr>
              <a:t> </a:t>
            </a:r>
            <a:r>
              <a:rPr sz="1800" dirty="0">
                <a:solidFill>
                  <a:srgbClr val="1D405D"/>
                </a:solidFill>
                <a:latin typeface="Arial"/>
                <a:cs typeface="Arial"/>
              </a:rPr>
              <a:t>d’étude</a:t>
            </a:r>
            <a:endParaRPr sz="1800">
              <a:latin typeface="Arial"/>
              <a:cs typeface="Arial"/>
            </a:endParaRPr>
          </a:p>
        </p:txBody>
      </p:sp>
      <p:sp>
        <p:nvSpPr>
          <p:cNvPr id="4" name="object 4"/>
          <p:cNvSpPr txBox="1"/>
          <p:nvPr/>
        </p:nvSpPr>
        <p:spPr>
          <a:xfrm>
            <a:off x="2206879" y="474514"/>
            <a:ext cx="4458970" cy="770890"/>
          </a:xfrm>
          <a:prstGeom prst="rect">
            <a:avLst/>
          </a:prstGeom>
        </p:spPr>
        <p:txBody>
          <a:bodyPr vert="horz" wrap="square" lIns="0" tIns="27305" rIns="0" bIns="0" rtlCol="0">
            <a:spAutoFit/>
          </a:bodyPr>
          <a:lstStyle/>
          <a:p>
            <a:pPr algn="ctr">
              <a:lnSpc>
                <a:spcPct val="100000"/>
              </a:lnSpc>
              <a:spcBef>
                <a:spcPts val="215"/>
              </a:spcBef>
            </a:pPr>
            <a:r>
              <a:rPr sz="1200" b="1" dirty="0">
                <a:solidFill>
                  <a:srgbClr val="3D5278"/>
                </a:solidFill>
                <a:latin typeface="Arial"/>
                <a:cs typeface="Arial"/>
              </a:rPr>
              <a:t>En </a:t>
            </a:r>
            <a:r>
              <a:rPr sz="1200" b="1" spc="-10" dirty="0">
                <a:solidFill>
                  <a:srgbClr val="3D5278"/>
                </a:solidFill>
                <a:latin typeface="Arial"/>
                <a:cs typeface="Arial"/>
              </a:rPr>
              <a:t>vue </a:t>
            </a:r>
            <a:r>
              <a:rPr sz="1200" b="1" dirty="0">
                <a:solidFill>
                  <a:srgbClr val="3D5278"/>
                </a:solidFill>
                <a:latin typeface="Arial"/>
                <a:cs typeface="Arial"/>
              </a:rPr>
              <a:t>de </a:t>
            </a:r>
            <a:r>
              <a:rPr sz="1200" b="1" spc="-5" dirty="0">
                <a:solidFill>
                  <a:srgbClr val="3D5278"/>
                </a:solidFill>
                <a:latin typeface="Arial"/>
                <a:cs typeface="Arial"/>
              </a:rPr>
              <a:t>l’obtention </a:t>
            </a:r>
            <a:r>
              <a:rPr sz="1200" b="1" dirty="0">
                <a:solidFill>
                  <a:srgbClr val="3D5278"/>
                </a:solidFill>
                <a:latin typeface="Arial"/>
                <a:cs typeface="Arial"/>
              </a:rPr>
              <a:t>du</a:t>
            </a:r>
            <a:r>
              <a:rPr sz="1200" b="1" spc="-40" dirty="0">
                <a:solidFill>
                  <a:srgbClr val="3D5278"/>
                </a:solidFill>
                <a:latin typeface="Arial"/>
                <a:cs typeface="Arial"/>
              </a:rPr>
              <a:t> </a:t>
            </a:r>
            <a:r>
              <a:rPr sz="1200" b="1" spc="-5" dirty="0">
                <a:solidFill>
                  <a:srgbClr val="3D5278"/>
                </a:solidFill>
                <a:latin typeface="Arial"/>
                <a:cs typeface="Arial"/>
              </a:rPr>
              <a:t>titre</a:t>
            </a:r>
            <a:endParaRPr sz="1200" dirty="0">
              <a:latin typeface="Arial"/>
              <a:cs typeface="Arial"/>
            </a:endParaRPr>
          </a:p>
          <a:p>
            <a:pPr algn="ctr">
              <a:lnSpc>
                <a:spcPct val="100000"/>
              </a:lnSpc>
              <a:spcBef>
                <a:spcPts val="175"/>
              </a:spcBef>
            </a:pPr>
            <a:r>
              <a:rPr sz="1800" b="1" spc="-5" dirty="0">
                <a:solidFill>
                  <a:srgbClr val="1D405D"/>
                </a:solidFill>
                <a:latin typeface="Arial"/>
                <a:cs typeface="Arial"/>
              </a:rPr>
              <a:t>D’Ingénieur </a:t>
            </a:r>
            <a:r>
              <a:rPr sz="1800" b="1" dirty="0">
                <a:solidFill>
                  <a:srgbClr val="1D405D"/>
                </a:solidFill>
                <a:latin typeface="Arial"/>
                <a:cs typeface="Arial"/>
              </a:rPr>
              <a:t>d’État </a:t>
            </a:r>
            <a:r>
              <a:rPr sz="1800" b="1" spc="-5" dirty="0" err="1">
                <a:solidFill>
                  <a:srgbClr val="1D405D"/>
                </a:solidFill>
                <a:latin typeface="Arial"/>
                <a:cs typeface="Arial"/>
              </a:rPr>
              <a:t>en</a:t>
            </a:r>
            <a:r>
              <a:rPr sz="1800" b="1" spc="-5" dirty="0">
                <a:solidFill>
                  <a:srgbClr val="1D405D"/>
                </a:solidFill>
                <a:latin typeface="Arial"/>
                <a:cs typeface="Arial"/>
              </a:rPr>
              <a:t> </a:t>
            </a:r>
            <a:r>
              <a:rPr lang="fr-MA" sz="1800" b="1" spc="-5" dirty="0" smtClean="0">
                <a:solidFill>
                  <a:srgbClr val="1D405D"/>
                </a:solidFill>
                <a:latin typeface="Arial"/>
                <a:cs typeface="Arial"/>
              </a:rPr>
              <a:t>Informatique</a:t>
            </a:r>
            <a:endParaRPr sz="1800" dirty="0">
              <a:latin typeface="Arial"/>
              <a:cs typeface="Arial"/>
            </a:endParaRPr>
          </a:p>
          <a:p>
            <a:pPr algn="ctr">
              <a:lnSpc>
                <a:spcPct val="100000"/>
              </a:lnSpc>
              <a:spcBef>
                <a:spcPts val="535"/>
              </a:spcBef>
            </a:pPr>
            <a:r>
              <a:rPr sz="1200" b="1" spc="-10" dirty="0">
                <a:solidFill>
                  <a:srgbClr val="3D5278"/>
                </a:solidFill>
                <a:latin typeface="Arial"/>
                <a:cs typeface="Arial"/>
              </a:rPr>
              <a:t>Année </a:t>
            </a:r>
            <a:r>
              <a:rPr sz="1200" b="1" spc="-5" dirty="0" err="1">
                <a:solidFill>
                  <a:srgbClr val="3D5278"/>
                </a:solidFill>
                <a:latin typeface="Arial"/>
                <a:cs typeface="Arial"/>
              </a:rPr>
              <a:t>Universitaire</a:t>
            </a:r>
            <a:r>
              <a:rPr sz="1200" b="1" spc="-35" dirty="0">
                <a:solidFill>
                  <a:srgbClr val="3D5278"/>
                </a:solidFill>
                <a:latin typeface="Arial"/>
                <a:cs typeface="Arial"/>
              </a:rPr>
              <a:t> </a:t>
            </a:r>
            <a:r>
              <a:rPr lang="fr-MA" sz="1200" b="1" spc="-10" dirty="0" smtClean="0">
                <a:solidFill>
                  <a:srgbClr val="3D5278"/>
                </a:solidFill>
                <a:latin typeface="Arial"/>
                <a:cs typeface="Arial"/>
              </a:rPr>
              <a:t>2023-2024</a:t>
            </a:r>
            <a:endParaRPr sz="1200" dirty="0">
              <a:latin typeface="Arial"/>
              <a:cs typeface="Arial"/>
            </a:endParaRPr>
          </a:p>
        </p:txBody>
      </p:sp>
      <p:sp>
        <p:nvSpPr>
          <p:cNvPr id="7" name="object 7"/>
          <p:cNvSpPr/>
          <p:nvPr/>
        </p:nvSpPr>
        <p:spPr>
          <a:xfrm>
            <a:off x="0" y="3724910"/>
            <a:ext cx="9144000" cy="1418590"/>
          </a:xfrm>
          <a:custGeom>
            <a:avLst/>
            <a:gdLst/>
            <a:ahLst/>
            <a:cxnLst/>
            <a:rect l="l" t="t" r="r" b="b"/>
            <a:pathLst>
              <a:path w="9144000" h="1418589">
                <a:moveTo>
                  <a:pt x="9143492" y="0"/>
                </a:moveTo>
                <a:lnTo>
                  <a:pt x="0" y="0"/>
                </a:lnTo>
                <a:lnTo>
                  <a:pt x="0" y="1418590"/>
                </a:lnTo>
                <a:lnTo>
                  <a:pt x="9143492" y="1418590"/>
                </a:lnTo>
                <a:lnTo>
                  <a:pt x="9143492" y="0"/>
                </a:lnTo>
                <a:close/>
              </a:path>
            </a:pathLst>
          </a:custGeom>
          <a:solidFill>
            <a:srgbClr val="C5D2E6"/>
          </a:solidFill>
        </p:spPr>
        <p:txBody>
          <a:bodyPr wrap="square" lIns="0" tIns="0" rIns="0" bIns="0" rtlCol="0"/>
          <a:lstStyle/>
          <a:p>
            <a:endParaRPr/>
          </a:p>
        </p:txBody>
      </p:sp>
      <p:sp>
        <p:nvSpPr>
          <p:cNvPr id="8" name="object 8"/>
          <p:cNvSpPr txBox="1"/>
          <p:nvPr/>
        </p:nvSpPr>
        <p:spPr>
          <a:xfrm>
            <a:off x="656031" y="4231335"/>
            <a:ext cx="1811655" cy="212238"/>
          </a:xfrm>
          <a:prstGeom prst="rect">
            <a:avLst/>
          </a:prstGeom>
        </p:spPr>
        <p:txBody>
          <a:bodyPr vert="horz" wrap="square" lIns="0" tIns="12065" rIns="0" bIns="0" rtlCol="0">
            <a:spAutoFit/>
          </a:bodyPr>
          <a:lstStyle/>
          <a:p>
            <a:pPr marL="12700">
              <a:lnSpc>
                <a:spcPct val="100000"/>
              </a:lnSpc>
              <a:spcBef>
                <a:spcPts val="95"/>
              </a:spcBef>
            </a:pPr>
            <a:r>
              <a:rPr lang="fr-MA" sz="1300" spc="-10" dirty="0" smtClean="0">
                <a:latin typeface="Arial"/>
                <a:cs typeface="Arial"/>
              </a:rPr>
              <a:t>Hosni Tarik</a:t>
            </a:r>
            <a:endParaRPr sz="1300" dirty="0">
              <a:latin typeface="Arial"/>
              <a:cs typeface="Arial"/>
            </a:endParaRPr>
          </a:p>
        </p:txBody>
      </p:sp>
      <p:sp>
        <p:nvSpPr>
          <p:cNvPr id="9" name="object 9"/>
          <p:cNvSpPr txBox="1"/>
          <p:nvPr/>
        </p:nvSpPr>
        <p:spPr>
          <a:xfrm>
            <a:off x="3659884" y="4249366"/>
            <a:ext cx="2588515" cy="425116"/>
          </a:xfrm>
          <a:prstGeom prst="rect">
            <a:avLst/>
          </a:prstGeom>
        </p:spPr>
        <p:txBody>
          <a:bodyPr vert="horz" wrap="square" lIns="0" tIns="12065" rIns="0" bIns="0" rtlCol="0">
            <a:spAutoFit/>
          </a:bodyPr>
          <a:lstStyle/>
          <a:p>
            <a:pPr marL="12700">
              <a:spcBef>
                <a:spcPts val="95"/>
              </a:spcBef>
            </a:pPr>
            <a:r>
              <a:rPr lang="fr-FR" sz="1300" spc="-10" dirty="0">
                <a:latin typeface="Arial"/>
                <a:cs typeface="Arial"/>
              </a:rPr>
              <a:t>M. Rachid Dehbi</a:t>
            </a:r>
            <a:r>
              <a:rPr lang="fr-FR" sz="1300" spc="-5" dirty="0">
                <a:latin typeface="Arial"/>
                <a:cs typeface="Arial"/>
              </a:rPr>
              <a:t>(EMSI)</a:t>
            </a:r>
            <a:endParaRPr lang="fr-FR" sz="1300" dirty="0">
              <a:latin typeface="Arial"/>
              <a:cs typeface="Arial"/>
            </a:endParaRPr>
          </a:p>
          <a:p>
            <a:pPr marL="12700">
              <a:lnSpc>
                <a:spcPct val="100000"/>
              </a:lnSpc>
              <a:spcBef>
                <a:spcPts val="95"/>
              </a:spcBef>
            </a:pPr>
            <a:r>
              <a:rPr sz="1300" spc="-5" dirty="0">
                <a:latin typeface="Arial"/>
                <a:cs typeface="Arial"/>
              </a:rPr>
              <a:t>M. </a:t>
            </a:r>
            <a:r>
              <a:rPr lang="fr-MA" sz="1300" spc="-5" dirty="0" smtClean="0">
                <a:latin typeface="Arial"/>
                <a:cs typeface="Arial"/>
              </a:rPr>
              <a:t>NASSIM KHALIL(</a:t>
            </a:r>
            <a:r>
              <a:rPr lang="fr-FR" sz="1300" spc="-5" dirty="0" smtClean="0">
                <a:latin typeface="Arial"/>
                <a:cs typeface="Arial"/>
              </a:rPr>
              <a:t>SOGERTEL</a:t>
            </a:r>
            <a:r>
              <a:rPr sz="1300" spc="-5" dirty="0" smtClean="0">
                <a:latin typeface="Arial"/>
                <a:cs typeface="Arial"/>
              </a:rPr>
              <a:t>)</a:t>
            </a:r>
            <a:endParaRPr sz="1300" dirty="0">
              <a:latin typeface="Arial"/>
              <a:cs typeface="Arial"/>
            </a:endParaRPr>
          </a:p>
        </p:txBody>
      </p:sp>
      <p:sp>
        <p:nvSpPr>
          <p:cNvPr id="10" name="object 10"/>
          <p:cNvSpPr txBox="1"/>
          <p:nvPr/>
        </p:nvSpPr>
        <p:spPr>
          <a:xfrm>
            <a:off x="6867525" y="4229201"/>
            <a:ext cx="1699260" cy="850874"/>
          </a:xfrm>
          <a:prstGeom prst="rect">
            <a:avLst/>
          </a:prstGeom>
        </p:spPr>
        <p:txBody>
          <a:bodyPr vert="horz" wrap="square" lIns="0" tIns="12065" rIns="0" bIns="0" rtlCol="0">
            <a:spAutoFit/>
          </a:bodyPr>
          <a:lstStyle/>
          <a:p>
            <a:pPr marL="12700" marR="5080">
              <a:spcBef>
                <a:spcPts val="95"/>
              </a:spcBef>
            </a:pPr>
            <a:r>
              <a:rPr sz="1300" spc="-5" dirty="0">
                <a:latin typeface="Arial"/>
                <a:cs typeface="Arial"/>
              </a:rPr>
              <a:t>Pr. </a:t>
            </a:r>
            <a:r>
              <a:rPr lang="fr-FR" sz="1300" spc="-10" dirty="0" err="1">
                <a:latin typeface="Arial"/>
                <a:cs typeface="Arial"/>
              </a:rPr>
              <a:t>M.Dehbi</a:t>
            </a:r>
            <a:r>
              <a:rPr lang="fr-FR" sz="1300" spc="-5" dirty="0">
                <a:latin typeface="Arial"/>
                <a:cs typeface="Arial"/>
              </a:rPr>
              <a:t>(EMSI)</a:t>
            </a:r>
            <a:endParaRPr lang="fr-MA" sz="1300" spc="-5" dirty="0">
              <a:latin typeface="Arial"/>
              <a:cs typeface="Arial"/>
            </a:endParaRPr>
          </a:p>
          <a:p>
            <a:pPr marL="12700" marR="5080">
              <a:lnSpc>
                <a:spcPct val="100000"/>
              </a:lnSpc>
              <a:spcBef>
                <a:spcPts val="95"/>
              </a:spcBef>
            </a:pPr>
            <a:r>
              <a:rPr sz="1300" spc="-5" dirty="0">
                <a:latin typeface="Arial"/>
                <a:cs typeface="Arial"/>
              </a:rPr>
              <a:t>Pr. </a:t>
            </a:r>
            <a:endParaRPr lang="fr-MA" sz="1300" spc="-5" dirty="0">
              <a:latin typeface="Arial"/>
              <a:cs typeface="Arial"/>
            </a:endParaRPr>
          </a:p>
          <a:p>
            <a:pPr marL="12700" marR="5080">
              <a:lnSpc>
                <a:spcPct val="100000"/>
              </a:lnSpc>
              <a:spcBef>
                <a:spcPts val="95"/>
              </a:spcBef>
            </a:pPr>
            <a:r>
              <a:rPr sz="1300" spc="-5" dirty="0">
                <a:latin typeface="Arial"/>
                <a:cs typeface="Arial"/>
              </a:rPr>
              <a:t>Pr. </a:t>
            </a:r>
            <a:endParaRPr lang="fr-MA" sz="1300" spc="-5" dirty="0">
              <a:latin typeface="Arial"/>
              <a:cs typeface="Arial"/>
            </a:endParaRPr>
          </a:p>
          <a:p>
            <a:pPr marL="12700" marR="5080">
              <a:lnSpc>
                <a:spcPct val="100000"/>
              </a:lnSpc>
              <a:spcBef>
                <a:spcPts val="95"/>
              </a:spcBef>
            </a:pPr>
            <a:endParaRPr sz="1300" dirty="0">
              <a:latin typeface="Arial"/>
              <a:cs typeface="Arial"/>
            </a:endParaRPr>
          </a:p>
        </p:txBody>
      </p:sp>
      <p:grpSp>
        <p:nvGrpSpPr>
          <p:cNvPr id="11" name="object 11"/>
          <p:cNvGrpSpPr/>
          <p:nvPr/>
        </p:nvGrpSpPr>
        <p:grpSpPr>
          <a:xfrm>
            <a:off x="332231" y="3837432"/>
            <a:ext cx="1809114" cy="317500"/>
            <a:chOff x="332231" y="3837432"/>
            <a:chExt cx="1809114" cy="317500"/>
          </a:xfrm>
        </p:grpSpPr>
        <p:sp>
          <p:nvSpPr>
            <p:cNvPr id="12" name="object 12"/>
            <p:cNvSpPr/>
            <p:nvPr/>
          </p:nvSpPr>
          <p:spPr>
            <a:xfrm>
              <a:off x="1908048" y="3837432"/>
              <a:ext cx="233044" cy="27111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332231" y="3881628"/>
              <a:ext cx="246722" cy="272745"/>
            </a:xfrm>
            <a:prstGeom prst="rect">
              <a:avLst/>
            </a:prstGeom>
            <a:blipFill>
              <a:blip r:embed="rId3" cstate="print"/>
              <a:stretch>
                <a:fillRect/>
              </a:stretch>
            </a:blipFill>
          </p:spPr>
          <p:txBody>
            <a:bodyPr wrap="square" lIns="0" tIns="0" rIns="0" bIns="0" rtlCol="0"/>
            <a:lstStyle/>
            <a:p>
              <a:endParaRPr/>
            </a:p>
          </p:txBody>
        </p:sp>
      </p:grpSp>
      <p:sp>
        <p:nvSpPr>
          <p:cNvPr id="14" name="object 14"/>
          <p:cNvSpPr txBox="1"/>
          <p:nvPr/>
        </p:nvSpPr>
        <p:spPr>
          <a:xfrm>
            <a:off x="577595" y="3883152"/>
            <a:ext cx="1341120" cy="227329"/>
          </a:xfrm>
          <a:prstGeom prst="rect">
            <a:avLst/>
          </a:prstGeom>
          <a:solidFill>
            <a:srgbClr val="FF9600"/>
          </a:solidFill>
        </p:spPr>
        <p:txBody>
          <a:bodyPr vert="horz" wrap="square" lIns="0" tIns="38735" rIns="0" bIns="0" rtlCol="0">
            <a:spAutoFit/>
          </a:bodyPr>
          <a:lstStyle/>
          <a:p>
            <a:pPr marL="203835">
              <a:lnSpc>
                <a:spcPct val="100000"/>
              </a:lnSpc>
              <a:spcBef>
                <a:spcPts val="305"/>
              </a:spcBef>
            </a:pPr>
            <a:r>
              <a:rPr sz="1200" b="1" spc="-10" dirty="0">
                <a:solidFill>
                  <a:srgbClr val="FFFFFF"/>
                </a:solidFill>
                <a:latin typeface="Arial"/>
                <a:cs typeface="Arial"/>
              </a:rPr>
              <a:t>Présenté </a:t>
            </a:r>
            <a:r>
              <a:rPr sz="1200" b="1" spc="-5" dirty="0">
                <a:solidFill>
                  <a:srgbClr val="FFFFFF"/>
                </a:solidFill>
                <a:latin typeface="Arial"/>
                <a:cs typeface="Arial"/>
              </a:rPr>
              <a:t>Par</a:t>
            </a:r>
            <a:r>
              <a:rPr sz="1200" b="1" spc="-90" dirty="0">
                <a:solidFill>
                  <a:srgbClr val="FFFFFF"/>
                </a:solidFill>
                <a:latin typeface="Arial"/>
                <a:cs typeface="Arial"/>
              </a:rPr>
              <a:t> </a:t>
            </a:r>
            <a:r>
              <a:rPr sz="1200" b="1" dirty="0">
                <a:solidFill>
                  <a:srgbClr val="FFFFFF"/>
                </a:solidFill>
                <a:latin typeface="Arial"/>
                <a:cs typeface="Arial"/>
              </a:rPr>
              <a:t>:</a:t>
            </a:r>
            <a:endParaRPr sz="1200">
              <a:latin typeface="Arial"/>
              <a:cs typeface="Arial"/>
            </a:endParaRPr>
          </a:p>
        </p:txBody>
      </p:sp>
      <p:grpSp>
        <p:nvGrpSpPr>
          <p:cNvPr id="15" name="object 15"/>
          <p:cNvGrpSpPr/>
          <p:nvPr/>
        </p:nvGrpSpPr>
        <p:grpSpPr>
          <a:xfrm>
            <a:off x="3451859" y="3842003"/>
            <a:ext cx="1778635" cy="317500"/>
            <a:chOff x="3451859" y="3842003"/>
            <a:chExt cx="1778635" cy="317500"/>
          </a:xfrm>
        </p:grpSpPr>
        <p:sp>
          <p:nvSpPr>
            <p:cNvPr id="16" name="object 16"/>
            <p:cNvSpPr/>
            <p:nvPr/>
          </p:nvSpPr>
          <p:spPr>
            <a:xfrm>
              <a:off x="5013959" y="3842003"/>
              <a:ext cx="216280" cy="26959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451859" y="3881627"/>
              <a:ext cx="237616" cy="277317"/>
            </a:xfrm>
            <a:prstGeom prst="rect">
              <a:avLst/>
            </a:prstGeom>
            <a:blipFill>
              <a:blip r:embed="rId5" cstate="print"/>
              <a:stretch>
                <a:fillRect/>
              </a:stretch>
            </a:blipFill>
          </p:spPr>
          <p:txBody>
            <a:bodyPr wrap="square" lIns="0" tIns="0" rIns="0" bIns="0" rtlCol="0"/>
            <a:lstStyle/>
            <a:p>
              <a:endParaRPr/>
            </a:p>
          </p:txBody>
        </p:sp>
      </p:grpSp>
      <p:sp>
        <p:nvSpPr>
          <p:cNvPr id="18" name="object 18"/>
          <p:cNvSpPr txBox="1"/>
          <p:nvPr/>
        </p:nvSpPr>
        <p:spPr>
          <a:xfrm>
            <a:off x="3678935" y="3886200"/>
            <a:ext cx="1341120" cy="227329"/>
          </a:xfrm>
          <a:prstGeom prst="rect">
            <a:avLst/>
          </a:prstGeom>
          <a:solidFill>
            <a:srgbClr val="FF9600"/>
          </a:solidFill>
        </p:spPr>
        <p:txBody>
          <a:bodyPr vert="horz" wrap="square" lIns="0" tIns="38100" rIns="0" bIns="0" rtlCol="0">
            <a:spAutoFit/>
          </a:bodyPr>
          <a:lstStyle/>
          <a:p>
            <a:pPr marL="226060">
              <a:lnSpc>
                <a:spcPct val="100000"/>
              </a:lnSpc>
              <a:spcBef>
                <a:spcPts val="300"/>
              </a:spcBef>
            </a:pPr>
            <a:r>
              <a:rPr sz="1200" b="1" spc="-5" dirty="0">
                <a:solidFill>
                  <a:srgbClr val="FFFFFF"/>
                </a:solidFill>
                <a:latin typeface="Arial"/>
                <a:cs typeface="Arial"/>
              </a:rPr>
              <a:t>Encadré Par</a:t>
            </a:r>
            <a:r>
              <a:rPr sz="1200" b="1" spc="-110" dirty="0">
                <a:solidFill>
                  <a:srgbClr val="FFFFFF"/>
                </a:solidFill>
                <a:latin typeface="Arial"/>
                <a:cs typeface="Arial"/>
              </a:rPr>
              <a:t> </a:t>
            </a:r>
            <a:r>
              <a:rPr sz="1200" b="1" dirty="0">
                <a:solidFill>
                  <a:srgbClr val="FFFFFF"/>
                </a:solidFill>
                <a:latin typeface="Arial"/>
                <a:cs typeface="Arial"/>
              </a:rPr>
              <a:t>:</a:t>
            </a:r>
            <a:endParaRPr sz="1200">
              <a:latin typeface="Arial"/>
              <a:cs typeface="Arial"/>
            </a:endParaRPr>
          </a:p>
        </p:txBody>
      </p:sp>
      <p:grpSp>
        <p:nvGrpSpPr>
          <p:cNvPr id="19" name="object 19"/>
          <p:cNvGrpSpPr/>
          <p:nvPr/>
        </p:nvGrpSpPr>
        <p:grpSpPr>
          <a:xfrm>
            <a:off x="6560819" y="3840479"/>
            <a:ext cx="1798320" cy="318770"/>
            <a:chOff x="6560819" y="3840479"/>
            <a:chExt cx="1798320" cy="318770"/>
          </a:xfrm>
        </p:grpSpPr>
        <p:sp>
          <p:nvSpPr>
            <p:cNvPr id="20" name="object 20"/>
            <p:cNvSpPr/>
            <p:nvPr/>
          </p:nvSpPr>
          <p:spPr>
            <a:xfrm>
              <a:off x="8125967" y="3840479"/>
              <a:ext cx="233045" cy="274167"/>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560819" y="3884675"/>
              <a:ext cx="237616" cy="274269"/>
            </a:xfrm>
            <a:prstGeom prst="rect">
              <a:avLst/>
            </a:prstGeom>
            <a:blipFill>
              <a:blip r:embed="rId7" cstate="print"/>
              <a:stretch>
                <a:fillRect/>
              </a:stretch>
            </a:blipFill>
          </p:spPr>
          <p:txBody>
            <a:bodyPr wrap="square" lIns="0" tIns="0" rIns="0" bIns="0" rtlCol="0"/>
            <a:lstStyle/>
            <a:p>
              <a:endParaRPr/>
            </a:p>
          </p:txBody>
        </p:sp>
      </p:grpSp>
      <p:sp>
        <p:nvSpPr>
          <p:cNvPr id="22" name="object 22"/>
          <p:cNvSpPr txBox="1"/>
          <p:nvPr/>
        </p:nvSpPr>
        <p:spPr>
          <a:xfrm>
            <a:off x="6787895" y="3886200"/>
            <a:ext cx="1341120" cy="227329"/>
          </a:xfrm>
          <a:prstGeom prst="rect">
            <a:avLst/>
          </a:prstGeom>
          <a:solidFill>
            <a:srgbClr val="FF9600"/>
          </a:solidFill>
        </p:spPr>
        <p:txBody>
          <a:bodyPr vert="horz" wrap="square" lIns="0" tIns="38100" rIns="0" bIns="0" rtlCol="0">
            <a:spAutoFit/>
          </a:bodyPr>
          <a:lstStyle/>
          <a:p>
            <a:pPr marL="506730">
              <a:lnSpc>
                <a:spcPct val="100000"/>
              </a:lnSpc>
              <a:spcBef>
                <a:spcPts val="300"/>
              </a:spcBef>
            </a:pPr>
            <a:r>
              <a:rPr sz="1200" b="1" spc="-5" dirty="0">
                <a:solidFill>
                  <a:srgbClr val="FFFFFF"/>
                </a:solidFill>
                <a:latin typeface="Arial"/>
                <a:cs typeface="Arial"/>
              </a:rPr>
              <a:t>Jury</a:t>
            </a:r>
            <a:r>
              <a:rPr sz="1200" b="1" spc="-55" dirty="0">
                <a:solidFill>
                  <a:srgbClr val="FFFFFF"/>
                </a:solidFill>
                <a:latin typeface="Arial"/>
                <a:cs typeface="Arial"/>
              </a:rPr>
              <a:t> </a:t>
            </a:r>
            <a:r>
              <a:rPr sz="1200" b="1" dirty="0">
                <a:solidFill>
                  <a:srgbClr val="FFFFFF"/>
                </a:solidFill>
                <a:latin typeface="Arial"/>
                <a:cs typeface="Arial"/>
              </a:rPr>
              <a:t>:</a:t>
            </a:r>
            <a:endParaRPr sz="1200">
              <a:latin typeface="Arial"/>
              <a:cs typeface="Arial"/>
            </a:endParaRPr>
          </a:p>
        </p:txBody>
      </p:sp>
      <p:pic>
        <p:nvPicPr>
          <p:cNvPr id="24" name="Image 23">
            <a:extLst>
              <a:ext uri="{FF2B5EF4-FFF2-40B4-BE49-F238E27FC236}">
                <a16:creationId xmlns:a16="http://schemas.microsoft.com/office/drawing/2014/main" id="{EFA14EAA-2D9E-4A2E-A2D5-F93E8DB571D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800" y="-191169"/>
            <a:ext cx="2816358" cy="1371603"/>
          </a:xfrm>
          <a:prstGeom prst="rect">
            <a:avLst/>
          </a:prstGeom>
        </p:spPr>
      </p:pic>
      <p:pic>
        <p:nvPicPr>
          <p:cNvPr id="5" name="Imag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34200" y="209550"/>
            <a:ext cx="2010448" cy="8758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 37"/>
          <p:cNvPicPr>
            <a:picLocks noChangeAspect="1"/>
          </p:cNvPicPr>
          <p:nvPr/>
        </p:nvPicPr>
        <p:blipFill>
          <a:blip r:embed="rId2"/>
          <a:stretch>
            <a:fillRect/>
          </a:stretch>
        </p:blipFill>
        <p:spPr>
          <a:xfrm>
            <a:off x="443187" y="2359469"/>
            <a:ext cx="7096125" cy="76200"/>
          </a:xfrm>
          <a:prstGeom prst="rect">
            <a:avLst/>
          </a:prstGeom>
        </p:spPr>
      </p:pic>
      <p:sp>
        <p:nvSpPr>
          <p:cNvPr id="39" name="object 10"/>
          <p:cNvSpPr/>
          <p:nvPr/>
        </p:nvSpPr>
        <p:spPr>
          <a:xfrm>
            <a:off x="785684" y="2269235"/>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2" name="object 2"/>
          <p:cNvSpPr txBox="1">
            <a:spLocks noGrp="1"/>
          </p:cNvSpPr>
          <p:nvPr>
            <p:ph type="title"/>
          </p:nvPr>
        </p:nvSpPr>
        <p:spPr>
          <a:xfrm>
            <a:off x="893165" y="597153"/>
            <a:ext cx="238343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Conduite </a:t>
            </a:r>
            <a:r>
              <a:rPr sz="2000" dirty="0">
                <a:solidFill>
                  <a:srgbClr val="FFFFFF"/>
                </a:solidFill>
              </a:rPr>
              <a:t>du</a:t>
            </a:r>
            <a:r>
              <a:rPr sz="2000" spc="-50" dirty="0">
                <a:solidFill>
                  <a:srgbClr val="FFFFFF"/>
                </a:solidFill>
              </a:rPr>
              <a:t> </a:t>
            </a:r>
            <a:r>
              <a:rPr sz="2000" spc="-5" dirty="0">
                <a:solidFill>
                  <a:srgbClr val="FFFFFF"/>
                </a:solidFill>
              </a:rPr>
              <a:t>projet</a:t>
            </a:r>
            <a:endParaRPr sz="2000" dirty="0"/>
          </a:p>
        </p:txBody>
      </p:sp>
      <p:sp>
        <p:nvSpPr>
          <p:cNvPr id="7" name="object 7"/>
          <p:cNvSpPr txBox="1"/>
          <p:nvPr/>
        </p:nvSpPr>
        <p:spPr>
          <a:xfrm>
            <a:off x="875536" y="227371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dirty="0">
              <a:latin typeface="Arial"/>
              <a:cs typeface="Arial"/>
            </a:endParaRPr>
          </a:p>
        </p:txBody>
      </p:sp>
      <p:sp>
        <p:nvSpPr>
          <p:cNvPr id="8" name="object 8"/>
          <p:cNvSpPr/>
          <p:nvPr/>
        </p:nvSpPr>
        <p:spPr>
          <a:xfrm>
            <a:off x="2220467" y="2270760"/>
            <a:ext cx="307975" cy="304800"/>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rgbClr val="8981D2"/>
          </a:solidFill>
        </p:spPr>
        <p:txBody>
          <a:bodyPr wrap="square" lIns="0" tIns="0" rIns="0" bIns="0" rtlCol="0"/>
          <a:lstStyle/>
          <a:p>
            <a:endParaRPr/>
          </a:p>
        </p:txBody>
      </p:sp>
      <p:sp>
        <p:nvSpPr>
          <p:cNvPr id="9"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0" name="object 10"/>
          <p:cNvSpPr/>
          <p:nvPr/>
        </p:nvSpPr>
        <p:spPr>
          <a:xfrm>
            <a:off x="3657600" y="2257043"/>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11"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2" name="object 12"/>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3"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4" name="object 14"/>
          <p:cNvSpPr/>
          <p:nvPr/>
        </p:nvSpPr>
        <p:spPr>
          <a:xfrm>
            <a:off x="6428232" y="2257043"/>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16"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16"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5"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7" name="object 17"/>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a:latin typeface="Arial"/>
              <a:cs typeface="Arial"/>
            </a:endParaRPr>
          </a:p>
        </p:txBody>
      </p:sp>
      <p:sp>
        <p:nvSpPr>
          <p:cNvPr id="18"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19"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8981D2"/>
                </a:solidFill>
                <a:latin typeface="Arial"/>
                <a:cs typeface="Arial"/>
              </a:rPr>
              <a:t>Conduite</a:t>
            </a:r>
            <a:r>
              <a:rPr sz="1400" b="1" spc="-105" dirty="0">
                <a:solidFill>
                  <a:srgbClr val="8981D2"/>
                </a:solidFill>
                <a:latin typeface="Arial"/>
                <a:cs typeface="Arial"/>
              </a:rPr>
              <a:t> </a:t>
            </a:r>
            <a:r>
              <a:rPr sz="1400" b="1" spc="-5" dirty="0">
                <a:solidFill>
                  <a:srgbClr val="8981D2"/>
                </a:solidFill>
                <a:latin typeface="Arial"/>
                <a:cs typeface="Arial"/>
              </a:rPr>
              <a:t>du  projet</a:t>
            </a:r>
            <a:endParaRPr sz="1400">
              <a:latin typeface="Arial"/>
              <a:cs typeface="Arial"/>
            </a:endParaRPr>
          </a:p>
        </p:txBody>
      </p:sp>
      <p:sp>
        <p:nvSpPr>
          <p:cNvPr id="21" name="object 21"/>
          <p:cNvSpPr txBox="1"/>
          <p:nvPr/>
        </p:nvSpPr>
        <p:spPr>
          <a:xfrm>
            <a:off x="3383205" y="3297934"/>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BEBEBE"/>
                </a:solidFill>
                <a:latin typeface="Arial"/>
                <a:cs typeface="Arial"/>
              </a:rPr>
              <a:t>Con</a:t>
            </a:r>
            <a:r>
              <a:rPr sz="1400" b="1" spc="-15" dirty="0">
                <a:solidFill>
                  <a:srgbClr val="BEBEBE"/>
                </a:solidFill>
                <a:latin typeface="Arial"/>
                <a:cs typeface="Arial"/>
              </a:rPr>
              <a:t>ce</a:t>
            </a:r>
            <a:r>
              <a:rPr sz="1400" b="1" spc="-20" dirty="0">
                <a:solidFill>
                  <a:srgbClr val="BEBEBE"/>
                </a:solidFill>
                <a:latin typeface="Arial"/>
                <a:cs typeface="Arial"/>
              </a:rPr>
              <a:t>p</a:t>
            </a:r>
            <a:r>
              <a:rPr sz="1400" b="1" spc="-15" dirty="0">
                <a:solidFill>
                  <a:srgbClr val="BEBEBE"/>
                </a:solidFill>
                <a:latin typeface="Arial"/>
                <a:cs typeface="Arial"/>
              </a:rPr>
              <a:t>t</a:t>
            </a:r>
            <a:r>
              <a:rPr sz="1400" b="1" spc="-20" dirty="0">
                <a:solidFill>
                  <a:srgbClr val="BEBEBE"/>
                </a:solidFill>
                <a:latin typeface="Arial"/>
                <a:cs typeface="Arial"/>
              </a:rPr>
              <a:t>i</a:t>
            </a:r>
            <a:r>
              <a:rPr sz="1400" b="1" spc="-30" dirty="0">
                <a:solidFill>
                  <a:srgbClr val="BEBEBE"/>
                </a:solidFill>
                <a:latin typeface="Arial"/>
                <a:cs typeface="Arial"/>
              </a:rPr>
              <a:t>o</a:t>
            </a:r>
            <a:r>
              <a:rPr sz="1400" b="1" dirty="0">
                <a:solidFill>
                  <a:srgbClr val="BEBEBE"/>
                </a:solidFill>
                <a:latin typeface="Arial"/>
                <a:cs typeface="Arial"/>
              </a:rPr>
              <a:t>n  </a:t>
            </a:r>
            <a:r>
              <a:rPr sz="1400" b="1" spc="-10" dirty="0">
                <a:solidFill>
                  <a:srgbClr val="BEBEBE"/>
                </a:solidFill>
                <a:latin typeface="Arial"/>
                <a:cs typeface="Arial"/>
              </a:rPr>
              <a:t>du</a:t>
            </a:r>
            <a:r>
              <a:rPr sz="1400" b="1" spc="-70" dirty="0">
                <a:solidFill>
                  <a:srgbClr val="BEBEBE"/>
                </a:solidFill>
                <a:latin typeface="Arial"/>
                <a:cs typeface="Arial"/>
              </a:rPr>
              <a:t> </a:t>
            </a:r>
            <a:r>
              <a:rPr sz="1400" b="1" spc="-15" dirty="0">
                <a:solidFill>
                  <a:srgbClr val="BEBEBE"/>
                </a:solidFill>
                <a:latin typeface="Arial"/>
                <a:cs typeface="Arial"/>
              </a:rPr>
              <a:t>projet</a:t>
            </a:r>
            <a:endParaRPr sz="1400" dirty="0">
              <a:latin typeface="Arial"/>
              <a:cs typeface="Arial"/>
            </a:endParaRPr>
          </a:p>
        </p:txBody>
      </p:sp>
      <p:sp>
        <p:nvSpPr>
          <p:cNvPr id="22" name="object 22"/>
          <p:cNvSpPr txBox="1"/>
          <p:nvPr/>
        </p:nvSpPr>
        <p:spPr>
          <a:xfrm>
            <a:off x="4833581" y="33531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a:latin typeface="Arial"/>
              <a:cs typeface="Arial"/>
            </a:endParaRPr>
          </a:p>
        </p:txBody>
      </p:sp>
      <p:sp>
        <p:nvSpPr>
          <p:cNvPr id="23" name="object 23"/>
          <p:cNvSpPr txBox="1"/>
          <p:nvPr/>
        </p:nvSpPr>
        <p:spPr>
          <a:xfrm>
            <a:off x="6062472" y="3363212"/>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dirty="0">
              <a:latin typeface="Arial"/>
              <a:cs typeface="Arial"/>
            </a:endParaRPr>
          </a:p>
        </p:txBody>
      </p:sp>
      <p:grpSp>
        <p:nvGrpSpPr>
          <p:cNvPr id="24" name="object 24"/>
          <p:cNvGrpSpPr/>
          <p:nvPr/>
        </p:nvGrpSpPr>
        <p:grpSpPr>
          <a:xfrm>
            <a:off x="815339" y="2825495"/>
            <a:ext cx="363220" cy="325120"/>
            <a:chOff x="815339" y="2825495"/>
            <a:chExt cx="363220" cy="325120"/>
          </a:xfrm>
        </p:grpSpPr>
        <p:sp>
          <p:nvSpPr>
            <p:cNvPr id="25"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26" name="object 26"/>
            <p:cNvSpPr/>
            <p:nvPr/>
          </p:nvSpPr>
          <p:spPr>
            <a:xfrm>
              <a:off x="847343" y="2912363"/>
              <a:ext cx="294132" cy="167639"/>
            </a:xfrm>
            <a:prstGeom prst="rect">
              <a:avLst/>
            </a:prstGeom>
            <a:blipFill>
              <a:blip r:embed="rId3" cstate="print"/>
              <a:stretch>
                <a:fillRect/>
              </a:stretch>
            </a:blipFill>
          </p:spPr>
          <p:txBody>
            <a:bodyPr wrap="square" lIns="0" tIns="0" rIns="0" bIns="0" rtlCol="0"/>
            <a:lstStyle/>
            <a:p>
              <a:endParaRPr/>
            </a:p>
          </p:txBody>
        </p:sp>
      </p:grpSp>
      <p:sp>
        <p:nvSpPr>
          <p:cNvPr id="27"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516C82"/>
            </a:solidFill>
          </a:ln>
        </p:spPr>
        <p:txBody>
          <a:bodyPr wrap="square" lIns="0" tIns="0" rIns="0" bIns="0" rtlCol="0"/>
          <a:lstStyle/>
          <a:p>
            <a:endParaRPr/>
          </a:p>
        </p:txBody>
      </p:sp>
      <p:sp>
        <p:nvSpPr>
          <p:cNvPr id="28" name="object 28"/>
          <p:cNvSpPr/>
          <p:nvPr/>
        </p:nvSpPr>
        <p:spPr>
          <a:xfrm>
            <a:off x="3675048" y="2830068"/>
            <a:ext cx="403860" cy="304799"/>
          </a:xfrm>
          <a:prstGeom prst="rect">
            <a:avLst/>
          </a:prstGeom>
          <a:blipFill>
            <a:blip r:embed="rId4" cstate="print"/>
            <a:stretch>
              <a:fillRect/>
            </a:stretch>
          </a:blipFill>
        </p:spPr>
        <p:txBody>
          <a:bodyPr wrap="square" lIns="0" tIns="0" rIns="0" bIns="0" rtlCol="0"/>
          <a:lstStyle/>
          <a:p>
            <a:endParaRPr/>
          </a:p>
        </p:txBody>
      </p:sp>
      <p:grpSp>
        <p:nvGrpSpPr>
          <p:cNvPr id="32" name="object 32"/>
          <p:cNvGrpSpPr/>
          <p:nvPr/>
        </p:nvGrpSpPr>
        <p:grpSpPr>
          <a:xfrm>
            <a:off x="5145239" y="2819400"/>
            <a:ext cx="344805" cy="254635"/>
            <a:chOff x="6411467" y="2895600"/>
            <a:chExt cx="344805" cy="254635"/>
          </a:xfrm>
        </p:grpSpPr>
        <p:sp>
          <p:nvSpPr>
            <p:cNvPr id="33"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34" name="object 34"/>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5" name="object 35"/>
          <p:cNvSpPr/>
          <p:nvPr/>
        </p:nvSpPr>
        <p:spPr>
          <a:xfrm>
            <a:off x="6393689" y="2794380"/>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sp>
        <p:nvSpPr>
          <p:cNvPr id="36" name="object 36"/>
          <p:cNvSpPr/>
          <p:nvPr/>
        </p:nvSpPr>
        <p:spPr>
          <a:xfrm>
            <a:off x="400824" y="630936"/>
            <a:ext cx="304800" cy="289560"/>
          </a:xfrm>
          <a:custGeom>
            <a:avLst/>
            <a:gdLst/>
            <a:ahLst/>
            <a:cxnLst/>
            <a:rect l="l" t="t" r="r" b="b"/>
            <a:pathLst>
              <a:path w="304800" h="289559">
                <a:moveTo>
                  <a:pt x="304774" y="65531"/>
                </a:moveTo>
                <a:lnTo>
                  <a:pt x="304774" y="15239"/>
                </a:lnTo>
                <a:lnTo>
                  <a:pt x="0" y="15239"/>
                </a:lnTo>
                <a:lnTo>
                  <a:pt x="0" y="65531"/>
                </a:lnTo>
              </a:path>
              <a:path w="304800" h="289559">
                <a:moveTo>
                  <a:pt x="54864" y="57912"/>
                </a:moveTo>
                <a:lnTo>
                  <a:pt x="51676" y="57403"/>
                </a:lnTo>
                <a:lnTo>
                  <a:pt x="48514" y="56514"/>
                </a:lnTo>
                <a:lnTo>
                  <a:pt x="38087" y="40386"/>
                </a:lnTo>
                <a:lnTo>
                  <a:pt x="51676" y="22860"/>
                </a:lnTo>
                <a:lnTo>
                  <a:pt x="54864" y="22860"/>
                </a:lnTo>
                <a:lnTo>
                  <a:pt x="58026" y="22860"/>
                </a:lnTo>
                <a:lnTo>
                  <a:pt x="61188" y="23749"/>
                </a:lnTo>
                <a:lnTo>
                  <a:pt x="71615" y="40386"/>
                </a:lnTo>
                <a:lnTo>
                  <a:pt x="54864" y="57912"/>
                </a:lnTo>
              </a:path>
              <a:path w="304800" h="289559">
                <a:moveTo>
                  <a:pt x="248412" y="57912"/>
                </a:moveTo>
                <a:lnTo>
                  <a:pt x="245224" y="57403"/>
                </a:lnTo>
                <a:lnTo>
                  <a:pt x="242062" y="56514"/>
                </a:lnTo>
                <a:lnTo>
                  <a:pt x="231635" y="40386"/>
                </a:lnTo>
                <a:lnTo>
                  <a:pt x="245224" y="22860"/>
                </a:lnTo>
                <a:lnTo>
                  <a:pt x="248412" y="22860"/>
                </a:lnTo>
                <a:lnTo>
                  <a:pt x="251574" y="22860"/>
                </a:lnTo>
                <a:lnTo>
                  <a:pt x="254749" y="23749"/>
                </a:lnTo>
                <a:lnTo>
                  <a:pt x="265163" y="40386"/>
                </a:lnTo>
                <a:lnTo>
                  <a:pt x="248412" y="57912"/>
                </a:lnTo>
              </a:path>
              <a:path w="304800" h="289559">
                <a:moveTo>
                  <a:pt x="260197" y="48767"/>
                </a:moveTo>
                <a:lnTo>
                  <a:pt x="257479" y="48767"/>
                </a:lnTo>
                <a:lnTo>
                  <a:pt x="255663" y="48767"/>
                </a:lnTo>
                <a:lnTo>
                  <a:pt x="253860" y="47878"/>
                </a:lnTo>
                <a:lnTo>
                  <a:pt x="252501" y="47371"/>
                </a:lnTo>
                <a:lnTo>
                  <a:pt x="251129" y="45974"/>
                </a:lnTo>
                <a:lnTo>
                  <a:pt x="249770" y="44576"/>
                </a:lnTo>
                <a:lnTo>
                  <a:pt x="249313" y="43179"/>
                </a:lnTo>
                <a:lnTo>
                  <a:pt x="248412" y="41275"/>
                </a:lnTo>
                <a:lnTo>
                  <a:pt x="248412" y="39369"/>
                </a:lnTo>
                <a:lnTo>
                  <a:pt x="248412" y="9398"/>
                </a:lnTo>
                <a:lnTo>
                  <a:pt x="248412" y="7492"/>
                </a:lnTo>
                <a:lnTo>
                  <a:pt x="249313" y="5587"/>
                </a:lnTo>
                <a:lnTo>
                  <a:pt x="249770" y="4190"/>
                </a:lnTo>
                <a:lnTo>
                  <a:pt x="251129" y="2793"/>
                </a:lnTo>
                <a:lnTo>
                  <a:pt x="252501" y="1397"/>
                </a:lnTo>
                <a:lnTo>
                  <a:pt x="253860" y="1015"/>
                </a:lnTo>
                <a:lnTo>
                  <a:pt x="255663" y="0"/>
                </a:lnTo>
                <a:lnTo>
                  <a:pt x="257479" y="0"/>
                </a:lnTo>
                <a:lnTo>
                  <a:pt x="261112" y="0"/>
                </a:lnTo>
                <a:lnTo>
                  <a:pt x="262915" y="0"/>
                </a:lnTo>
                <a:lnTo>
                  <a:pt x="264731" y="1015"/>
                </a:lnTo>
                <a:lnTo>
                  <a:pt x="266090" y="1397"/>
                </a:lnTo>
                <a:lnTo>
                  <a:pt x="267462" y="2793"/>
                </a:lnTo>
                <a:lnTo>
                  <a:pt x="268363" y="4190"/>
                </a:lnTo>
                <a:lnTo>
                  <a:pt x="269265" y="5587"/>
                </a:lnTo>
                <a:lnTo>
                  <a:pt x="269722" y="7492"/>
                </a:lnTo>
                <a:lnTo>
                  <a:pt x="269722" y="9398"/>
                </a:lnTo>
              </a:path>
              <a:path w="304800" h="289559">
                <a:moveTo>
                  <a:pt x="66649" y="48767"/>
                </a:moveTo>
                <a:lnTo>
                  <a:pt x="63931" y="48767"/>
                </a:lnTo>
                <a:lnTo>
                  <a:pt x="62115" y="48767"/>
                </a:lnTo>
                <a:lnTo>
                  <a:pt x="60312" y="47878"/>
                </a:lnTo>
                <a:lnTo>
                  <a:pt x="58953" y="47371"/>
                </a:lnTo>
                <a:lnTo>
                  <a:pt x="57581" y="45974"/>
                </a:lnTo>
                <a:lnTo>
                  <a:pt x="56222" y="44576"/>
                </a:lnTo>
                <a:lnTo>
                  <a:pt x="55765" y="43179"/>
                </a:lnTo>
                <a:lnTo>
                  <a:pt x="54864" y="41275"/>
                </a:lnTo>
                <a:lnTo>
                  <a:pt x="54864" y="39369"/>
                </a:lnTo>
                <a:lnTo>
                  <a:pt x="54864" y="9398"/>
                </a:lnTo>
                <a:lnTo>
                  <a:pt x="54864" y="7492"/>
                </a:lnTo>
                <a:lnTo>
                  <a:pt x="55765" y="5587"/>
                </a:lnTo>
                <a:lnTo>
                  <a:pt x="56222" y="4190"/>
                </a:lnTo>
                <a:lnTo>
                  <a:pt x="57581" y="2793"/>
                </a:lnTo>
                <a:lnTo>
                  <a:pt x="58953" y="1397"/>
                </a:lnTo>
                <a:lnTo>
                  <a:pt x="60312" y="1015"/>
                </a:lnTo>
                <a:lnTo>
                  <a:pt x="62115" y="0"/>
                </a:lnTo>
                <a:lnTo>
                  <a:pt x="63931" y="0"/>
                </a:lnTo>
                <a:lnTo>
                  <a:pt x="67551" y="0"/>
                </a:lnTo>
                <a:lnTo>
                  <a:pt x="69367" y="0"/>
                </a:lnTo>
                <a:lnTo>
                  <a:pt x="71183" y="1015"/>
                </a:lnTo>
                <a:lnTo>
                  <a:pt x="76174" y="7492"/>
                </a:lnTo>
                <a:lnTo>
                  <a:pt x="76174" y="9398"/>
                </a:lnTo>
              </a:path>
              <a:path w="304800" h="289559">
                <a:moveTo>
                  <a:pt x="0" y="265175"/>
                </a:moveTo>
                <a:lnTo>
                  <a:pt x="0" y="274574"/>
                </a:lnTo>
                <a:lnTo>
                  <a:pt x="457" y="277875"/>
                </a:lnTo>
                <a:lnTo>
                  <a:pt x="1384" y="280669"/>
                </a:lnTo>
                <a:lnTo>
                  <a:pt x="2768" y="282955"/>
                </a:lnTo>
                <a:lnTo>
                  <a:pt x="4152" y="285368"/>
                </a:lnTo>
                <a:lnTo>
                  <a:pt x="6476" y="287274"/>
                </a:lnTo>
                <a:lnTo>
                  <a:pt x="9245" y="288671"/>
                </a:lnTo>
                <a:lnTo>
                  <a:pt x="12001" y="289560"/>
                </a:lnTo>
                <a:lnTo>
                  <a:pt x="14770" y="289560"/>
                </a:lnTo>
                <a:lnTo>
                  <a:pt x="290004" y="289560"/>
                </a:lnTo>
                <a:lnTo>
                  <a:pt x="292760" y="289560"/>
                </a:lnTo>
                <a:lnTo>
                  <a:pt x="295529" y="288671"/>
                </a:lnTo>
                <a:lnTo>
                  <a:pt x="298297" y="287274"/>
                </a:lnTo>
                <a:lnTo>
                  <a:pt x="300621" y="285368"/>
                </a:lnTo>
                <a:lnTo>
                  <a:pt x="302006" y="282955"/>
                </a:lnTo>
                <a:lnTo>
                  <a:pt x="303390" y="280669"/>
                </a:lnTo>
                <a:lnTo>
                  <a:pt x="304317" y="277875"/>
                </a:lnTo>
                <a:lnTo>
                  <a:pt x="304774" y="274574"/>
                </a:lnTo>
                <a:lnTo>
                  <a:pt x="304774" y="265175"/>
                </a:lnTo>
              </a:path>
              <a:path w="304800" h="289559">
                <a:moveTo>
                  <a:pt x="0" y="68579"/>
                </a:moveTo>
                <a:lnTo>
                  <a:pt x="0" y="263271"/>
                </a:lnTo>
                <a:lnTo>
                  <a:pt x="457" y="265049"/>
                </a:lnTo>
                <a:lnTo>
                  <a:pt x="1384" y="266953"/>
                </a:lnTo>
                <a:lnTo>
                  <a:pt x="2768" y="268731"/>
                </a:lnTo>
                <a:lnTo>
                  <a:pt x="4152" y="270637"/>
                </a:lnTo>
                <a:lnTo>
                  <a:pt x="6476" y="272034"/>
                </a:lnTo>
                <a:lnTo>
                  <a:pt x="9245" y="273430"/>
                </a:lnTo>
                <a:lnTo>
                  <a:pt x="12001" y="274319"/>
                </a:lnTo>
                <a:lnTo>
                  <a:pt x="14770" y="274319"/>
                </a:lnTo>
                <a:lnTo>
                  <a:pt x="290004" y="274319"/>
                </a:lnTo>
                <a:lnTo>
                  <a:pt x="292760" y="274319"/>
                </a:lnTo>
                <a:lnTo>
                  <a:pt x="295529" y="273430"/>
                </a:lnTo>
                <a:lnTo>
                  <a:pt x="298297" y="272034"/>
                </a:lnTo>
                <a:lnTo>
                  <a:pt x="300621" y="270128"/>
                </a:lnTo>
                <a:lnTo>
                  <a:pt x="302006" y="267842"/>
                </a:lnTo>
                <a:lnTo>
                  <a:pt x="303390" y="265556"/>
                </a:lnTo>
                <a:lnTo>
                  <a:pt x="304317" y="262763"/>
                </a:lnTo>
                <a:lnTo>
                  <a:pt x="304774" y="259587"/>
                </a:lnTo>
                <a:lnTo>
                  <a:pt x="304774" y="68579"/>
                </a:lnTo>
                <a:lnTo>
                  <a:pt x="0" y="68579"/>
                </a:lnTo>
                <a:close/>
              </a:path>
              <a:path w="304800" h="289559">
                <a:moveTo>
                  <a:pt x="38087" y="237743"/>
                </a:moveTo>
                <a:lnTo>
                  <a:pt x="265163" y="237743"/>
                </a:lnTo>
                <a:lnTo>
                  <a:pt x="265163" y="105168"/>
                </a:lnTo>
                <a:lnTo>
                  <a:pt x="38087" y="105168"/>
                </a:lnTo>
                <a:lnTo>
                  <a:pt x="38087" y="237743"/>
                </a:lnTo>
                <a:close/>
              </a:path>
              <a:path w="304800" h="289559">
                <a:moveTo>
                  <a:pt x="38087" y="193548"/>
                </a:moveTo>
                <a:lnTo>
                  <a:pt x="265163" y="193548"/>
                </a:lnTo>
              </a:path>
              <a:path w="304800" h="289559">
                <a:moveTo>
                  <a:pt x="38087" y="149351"/>
                </a:moveTo>
                <a:lnTo>
                  <a:pt x="265163" y="149351"/>
                </a:lnTo>
              </a:path>
              <a:path w="304800" h="289559">
                <a:moveTo>
                  <a:pt x="219443" y="105155"/>
                </a:moveTo>
                <a:lnTo>
                  <a:pt x="219443" y="237743"/>
                </a:lnTo>
              </a:path>
              <a:path w="304800" h="289559">
                <a:moveTo>
                  <a:pt x="175247" y="105155"/>
                </a:moveTo>
                <a:lnTo>
                  <a:pt x="175247" y="237743"/>
                </a:lnTo>
              </a:path>
              <a:path w="304800" h="289559">
                <a:moveTo>
                  <a:pt x="129527" y="105155"/>
                </a:moveTo>
                <a:lnTo>
                  <a:pt x="129527" y="237743"/>
                </a:lnTo>
              </a:path>
              <a:path w="304800" h="289559">
                <a:moveTo>
                  <a:pt x="83807" y="105155"/>
                </a:moveTo>
                <a:lnTo>
                  <a:pt x="83807" y="237743"/>
                </a:lnTo>
              </a:path>
            </a:pathLst>
          </a:custGeom>
          <a:ln w="12192">
            <a:solidFill>
              <a:srgbClr val="FF9700"/>
            </a:solidFill>
          </a:ln>
        </p:spPr>
        <p:txBody>
          <a:bodyPr wrap="square" lIns="0" tIns="0" rIns="0" bIns="0" rtlCol="0"/>
          <a:lstStyle/>
          <a:p>
            <a:endParaRPr/>
          </a:p>
        </p:txBody>
      </p:sp>
      <p:sp>
        <p:nvSpPr>
          <p:cNvPr id="37" name="object 37"/>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642620" cy="1489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2</a:t>
            </a:r>
            <a:endParaRPr sz="9600"/>
          </a:p>
        </p:txBody>
      </p:sp>
      <p:sp>
        <p:nvSpPr>
          <p:cNvPr id="10" name="object 10"/>
          <p:cNvSpPr txBox="1"/>
          <p:nvPr/>
        </p:nvSpPr>
        <p:spPr>
          <a:xfrm>
            <a:off x="1300276" y="514350"/>
            <a:ext cx="4533265" cy="756920"/>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1D405D"/>
                </a:solidFill>
                <a:latin typeface="Roboto Condensed"/>
                <a:cs typeface="Roboto Condensed"/>
              </a:rPr>
              <a:t>Conduite </a:t>
            </a:r>
            <a:r>
              <a:rPr sz="4800" b="1" dirty="0">
                <a:solidFill>
                  <a:srgbClr val="1D405D"/>
                </a:solidFill>
                <a:latin typeface="Roboto Condensed"/>
                <a:cs typeface="Roboto Condensed"/>
              </a:rPr>
              <a:t>du</a:t>
            </a:r>
            <a:r>
              <a:rPr sz="4800" b="1" spc="-55" dirty="0">
                <a:solidFill>
                  <a:srgbClr val="1D405D"/>
                </a:solidFill>
                <a:latin typeface="Roboto Condensed"/>
                <a:cs typeface="Roboto Condensed"/>
              </a:rPr>
              <a:t> </a:t>
            </a:r>
            <a:r>
              <a:rPr sz="4800" b="1" spc="-5" dirty="0">
                <a:solidFill>
                  <a:srgbClr val="1D405D"/>
                </a:solidFill>
                <a:latin typeface="Roboto Condensed"/>
                <a:cs typeface="Roboto Condensed"/>
              </a:rPr>
              <a:t>projet</a:t>
            </a:r>
            <a:endParaRPr sz="4800" dirty="0">
              <a:latin typeface="Roboto Condensed"/>
              <a:cs typeface="Roboto Condensed"/>
            </a:endParaRPr>
          </a:p>
        </p:txBody>
      </p:sp>
      <p:sp>
        <p:nvSpPr>
          <p:cNvPr id="11" name="object 11"/>
          <p:cNvSpPr txBox="1"/>
          <p:nvPr/>
        </p:nvSpPr>
        <p:spPr>
          <a:xfrm>
            <a:off x="385978" y="3107114"/>
            <a:ext cx="4948022" cy="1009251"/>
          </a:xfrm>
          <a:prstGeom prst="rect">
            <a:avLst/>
          </a:prstGeom>
        </p:spPr>
        <p:txBody>
          <a:bodyPr vert="horz" wrap="square" lIns="0" tIns="140970" rIns="0" bIns="0" rtlCol="0">
            <a:spAutoFit/>
          </a:bodyPr>
          <a:lstStyle/>
          <a:p>
            <a:pPr marL="12700">
              <a:lnSpc>
                <a:spcPct val="100000"/>
              </a:lnSpc>
              <a:spcBef>
                <a:spcPts val="1110"/>
              </a:spcBef>
            </a:pPr>
            <a:r>
              <a:rPr sz="2400" dirty="0">
                <a:solidFill>
                  <a:srgbClr val="FF9700"/>
                </a:solidFill>
                <a:latin typeface="Noto Sans Symbols"/>
                <a:cs typeface="Noto Sans Symbols"/>
              </a:rPr>
              <a:t>▰ </a:t>
            </a:r>
            <a:r>
              <a:rPr sz="2400" b="1" spc="-185" dirty="0">
                <a:solidFill>
                  <a:srgbClr val="FF9700"/>
                </a:solidFill>
                <a:latin typeface="Trebuchet MS"/>
                <a:cs typeface="Trebuchet MS"/>
              </a:rPr>
              <a:t>Méthodologie </a:t>
            </a:r>
            <a:r>
              <a:rPr sz="2400" b="1" spc="-235" dirty="0">
                <a:solidFill>
                  <a:srgbClr val="FF9700"/>
                </a:solidFill>
                <a:latin typeface="Trebuchet MS"/>
                <a:cs typeface="Trebuchet MS"/>
              </a:rPr>
              <a:t>du</a:t>
            </a:r>
            <a:r>
              <a:rPr sz="2400" b="1" spc="-370" dirty="0">
                <a:solidFill>
                  <a:srgbClr val="FF9700"/>
                </a:solidFill>
                <a:latin typeface="Trebuchet MS"/>
                <a:cs typeface="Trebuchet MS"/>
              </a:rPr>
              <a:t> </a:t>
            </a:r>
            <a:r>
              <a:rPr sz="2400" b="1" spc="-210" dirty="0">
                <a:solidFill>
                  <a:srgbClr val="FF9700"/>
                </a:solidFill>
                <a:latin typeface="Trebuchet MS"/>
                <a:cs typeface="Trebuchet MS"/>
              </a:rPr>
              <a:t>travail</a:t>
            </a:r>
            <a:endParaRPr sz="2400" dirty="0">
              <a:latin typeface="Trebuchet MS"/>
              <a:cs typeface="Trebuchet MS"/>
            </a:endParaRPr>
          </a:p>
          <a:p>
            <a:pPr marL="12700">
              <a:lnSpc>
                <a:spcPct val="100000"/>
              </a:lnSpc>
              <a:spcBef>
                <a:spcPts val="994"/>
              </a:spcBef>
            </a:pPr>
            <a:r>
              <a:rPr lang="fr-FR" sz="2400" dirty="0">
                <a:solidFill>
                  <a:srgbClr val="FF9700"/>
                </a:solidFill>
                <a:latin typeface="Noto Sans Symbols"/>
                <a:cs typeface="Noto Sans Symbols"/>
              </a:rPr>
              <a:t>▰</a:t>
            </a:r>
            <a:r>
              <a:rPr lang="fr-FR" sz="2400" spc="-30" dirty="0">
                <a:solidFill>
                  <a:srgbClr val="FF9700"/>
                </a:solidFill>
                <a:latin typeface="Noto Sans Symbols"/>
                <a:cs typeface="Noto Sans Symbols"/>
              </a:rPr>
              <a:t> </a:t>
            </a:r>
            <a:r>
              <a:rPr lang="fr-FR" sz="2400" b="1" spc="-185" dirty="0">
                <a:solidFill>
                  <a:srgbClr val="FF9700"/>
                </a:solidFill>
                <a:latin typeface="Trebuchet MS"/>
                <a:cs typeface="Trebuchet MS"/>
              </a:rPr>
              <a:t>Planning</a:t>
            </a:r>
            <a:endParaRPr lang="fr-FR" sz="2400" dirty="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R="365760" algn="ctr">
              <a:lnSpc>
                <a:spcPct val="100000"/>
              </a:lnSpc>
              <a:spcBef>
                <a:spcPts val="1805"/>
              </a:spcBef>
            </a:pPr>
            <a:r>
              <a:rPr sz="2000" spc="-5" dirty="0">
                <a:solidFill>
                  <a:srgbClr val="FFFFFF"/>
                </a:solidFill>
              </a:rPr>
              <a:t>Méthodologie </a:t>
            </a:r>
            <a:r>
              <a:rPr sz="2000" dirty="0">
                <a:solidFill>
                  <a:srgbClr val="FFFFFF"/>
                </a:solidFill>
              </a:rPr>
              <a:t>du travail :</a:t>
            </a:r>
            <a:r>
              <a:rPr sz="2000" spc="-50" dirty="0">
                <a:solidFill>
                  <a:srgbClr val="FFFFFF"/>
                </a:solidFill>
              </a:rPr>
              <a:t> </a:t>
            </a:r>
            <a:r>
              <a:rPr sz="2000" spc="-5" dirty="0"/>
              <a:t>Scrum</a:t>
            </a:r>
            <a:endParaRPr sz="2000" dirty="0"/>
          </a:p>
        </p:txBody>
      </p:sp>
      <p:sp>
        <p:nvSpPr>
          <p:cNvPr id="3" name="object 3"/>
          <p:cNvSpPr txBox="1"/>
          <p:nvPr/>
        </p:nvSpPr>
        <p:spPr>
          <a:xfrm>
            <a:off x="7775447" y="4646676"/>
            <a:ext cx="1369060" cy="234680"/>
          </a:xfrm>
          <a:prstGeom prst="rect">
            <a:avLst/>
          </a:prstGeom>
        </p:spPr>
        <p:txBody>
          <a:bodyPr vert="horz" wrap="square" lIns="0" tIns="49530" rIns="0" bIns="0" rtlCol="0">
            <a:spAutoFit/>
          </a:bodyPr>
          <a:lstStyle/>
          <a:p>
            <a:pPr marR="123189" algn="r">
              <a:lnSpc>
                <a:spcPct val="100000"/>
              </a:lnSpc>
              <a:spcBef>
                <a:spcPts val="390"/>
              </a:spcBef>
            </a:pPr>
            <a:r>
              <a:rPr sz="1200" b="1" spc="5" dirty="0" smtClean="0">
                <a:solidFill>
                  <a:srgbClr val="FFFFFF"/>
                </a:solidFill>
                <a:latin typeface="Roboto Condensed"/>
                <a:cs typeface="Roboto Condensed"/>
              </a:rPr>
              <a:t>1</a:t>
            </a:r>
            <a:r>
              <a:rPr lang="fr-FR" sz="1200" b="1" spc="5" dirty="0" smtClean="0">
                <a:solidFill>
                  <a:srgbClr val="FFFFFF"/>
                </a:solidFill>
                <a:latin typeface="Roboto Condensed"/>
                <a:cs typeface="Roboto Condensed"/>
              </a:rPr>
              <a:t>2</a:t>
            </a:r>
            <a:endParaRPr sz="1200" dirty="0">
              <a:latin typeface="Roboto Condensed"/>
              <a:cs typeface="Roboto Condensed"/>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52550"/>
            <a:ext cx="6705600" cy="3048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179" y="179654"/>
            <a:ext cx="322326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9600"/>
                </a:solidFill>
                <a:latin typeface="Arial"/>
                <a:cs typeface="Arial"/>
              </a:rPr>
              <a:t>Planification du</a:t>
            </a:r>
            <a:r>
              <a:rPr sz="2400" spc="-130" dirty="0">
                <a:solidFill>
                  <a:srgbClr val="FF9600"/>
                </a:solidFill>
                <a:latin typeface="Arial"/>
                <a:cs typeface="Arial"/>
              </a:rPr>
              <a:t> </a:t>
            </a:r>
            <a:r>
              <a:rPr sz="2400" dirty="0">
                <a:solidFill>
                  <a:srgbClr val="FF9600"/>
                </a:solidFill>
                <a:latin typeface="Arial"/>
                <a:cs typeface="Arial"/>
              </a:rPr>
              <a:t>projet</a:t>
            </a:r>
            <a:endParaRPr sz="2400" dirty="0">
              <a:latin typeface="Arial"/>
              <a:cs typeface="Arial"/>
            </a:endParaRPr>
          </a:p>
        </p:txBody>
      </p:sp>
      <p:sp>
        <p:nvSpPr>
          <p:cNvPr id="4" name="object 4"/>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13</a:t>
            </a:fld>
            <a:endParaRPr sz="1200">
              <a:latin typeface="Roboto Condensed"/>
              <a:cs typeface="Roboto Condensed"/>
            </a:endParaRPr>
          </a:p>
        </p:txBody>
      </p:sp>
      <p:sp>
        <p:nvSpPr>
          <p:cNvPr id="24" name="object 4">
            <a:extLst>
              <a:ext uri="{FF2B5EF4-FFF2-40B4-BE49-F238E27FC236}">
                <a16:creationId xmlns:a16="http://schemas.microsoft.com/office/drawing/2014/main" id="{3C310573-F7D5-4548-A0C6-ECF18F0AC008}"/>
              </a:ext>
            </a:extLst>
          </p:cNvPr>
          <p:cNvSpPr/>
          <p:nvPr/>
        </p:nvSpPr>
        <p:spPr>
          <a:xfrm>
            <a:off x="228600" y="2637998"/>
            <a:ext cx="8748802" cy="70060"/>
          </a:xfrm>
          <a:custGeom>
            <a:avLst/>
            <a:gdLst/>
            <a:ahLst/>
            <a:cxnLst/>
            <a:rect l="l" t="t" r="r" b="b"/>
            <a:pathLst>
              <a:path w="7651750">
                <a:moveTo>
                  <a:pt x="0" y="0"/>
                </a:moveTo>
                <a:lnTo>
                  <a:pt x="7651750" y="0"/>
                </a:lnTo>
              </a:path>
            </a:pathLst>
          </a:custGeom>
          <a:ln w="76200">
            <a:solidFill>
              <a:srgbClr val="D9D9D9"/>
            </a:solidFill>
          </a:ln>
        </p:spPr>
        <p:txBody>
          <a:bodyPr wrap="square" lIns="0" tIns="0" rIns="0" bIns="0" rtlCol="0"/>
          <a:lstStyle/>
          <a:p>
            <a:endParaRPr dirty="0"/>
          </a:p>
        </p:txBody>
      </p:sp>
      <p:sp>
        <p:nvSpPr>
          <p:cNvPr id="25" name="object 7">
            <a:extLst>
              <a:ext uri="{FF2B5EF4-FFF2-40B4-BE49-F238E27FC236}">
                <a16:creationId xmlns:a16="http://schemas.microsoft.com/office/drawing/2014/main" id="{9378DB86-FB46-4097-A77F-BA759E5FBEC9}"/>
              </a:ext>
            </a:extLst>
          </p:cNvPr>
          <p:cNvSpPr/>
          <p:nvPr/>
        </p:nvSpPr>
        <p:spPr>
          <a:xfrm>
            <a:off x="2282154" y="2450037"/>
            <a:ext cx="307975" cy="319349"/>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rgbClr val="8981D2"/>
          </a:solidFill>
        </p:spPr>
        <p:txBody>
          <a:bodyPr wrap="square" lIns="0" tIns="0" rIns="0" bIns="0" rtlCol="0"/>
          <a:lstStyle/>
          <a:p>
            <a:endParaRPr dirty="0"/>
          </a:p>
        </p:txBody>
      </p:sp>
      <p:sp>
        <p:nvSpPr>
          <p:cNvPr id="26" name="object 8">
            <a:extLst>
              <a:ext uri="{FF2B5EF4-FFF2-40B4-BE49-F238E27FC236}">
                <a16:creationId xmlns:a16="http://schemas.microsoft.com/office/drawing/2014/main" id="{6B6AB9F0-5922-425A-9B89-E96B58E0D6A3}"/>
              </a:ext>
            </a:extLst>
          </p:cNvPr>
          <p:cNvSpPr txBox="1"/>
          <p:nvPr/>
        </p:nvSpPr>
        <p:spPr>
          <a:xfrm>
            <a:off x="2371756" y="2477911"/>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dirty="0">
              <a:latin typeface="Arial"/>
              <a:cs typeface="Arial"/>
            </a:endParaRPr>
          </a:p>
        </p:txBody>
      </p:sp>
      <p:sp>
        <p:nvSpPr>
          <p:cNvPr id="27" name="object 9">
            <a:extLst>
              <a:ext uri="{FF2B5EF4-FFF2-40B4-BE49-F238E27FC236}">
                <a16:creationId xmlns:a16="http://schemas.microsoft.com/office/drawing/2014/main" id="{EB663CD3-2FE5-4412-9285-ADDEB4A2369B}"/>
              </a:ext>
            </a:extLst>
          </p:cNvPr>
          <p:cNvSpPr/>
          <p:nvPr/>
        </p:nvSpPr>
        <p:spPr>
          <a:xfrm>
            <a:off x="3935326" y="2458233"/>
            <a:ext cx="304800" cy="319349"/>
          </a:xfrm>
          <a:custGeom>
            <a:avLst/>
            <a:gdLst/>
            <a:ahLst/>
            <a:cxnLst/>
            <a:rect l="l" t="t" r="r" b="b"/>
            <a:pathLst>
              <a:path w="304800" h="304800">
                <a:moveTo>
                  <a:pt x="152400" y="0"/>
                </a:moveTo>
                <a:lnTo>
                  <a:pt x="111887" y="5461"/>
                </a:lnTo>
                <a:lnTo>
                  <a:pt x="75437" y="20828"/>
                </a:lnTo>
                <a:lnTo>
                  <a:pt x="44576" y="44576"/>
                </a:lnTo>
                <a:lnTo>
                  <a:pt x="20827" y="75437"/>
                </a:lnTo>
                <a:lnTo>
                  <a:pt x="5461" y="111760"/>
                </a:lnTo>
                <a:lnTo>
                  <a:pt x="0" y="152273"/>
                </a:lnTo>
                <a:lnTo>
                  <a:pt x="5461" y="192658"/>
                </a:lnTo>
                <a:lnTo>
                  <a:pt x="20827" y="229107"/>
                </a:lnTo>
                <a:lnTo>
                  <a:pt x="44576" y="259842"/>
                </a:lnTo>
                <a:lnTo>
                  <a:pt x="75437" y="283718"/>
                </a:lnTo>
                <a:lnTo>
                  <a:pt x="111887" y="299085"/>
                </a:lnTo>
                <a:lnTo>
                  <a:pt x="152400" y="304545"/>
                </a:lnTo>
                <a:lnTo>
                  <a:pt x="192912" y="299085"/>
                </a:lnTo>
                <a:lnTo>
                  <a:pt x="229362" y="283718"/>
                </a:lnTo>
                <a:lnTo>
                  <a:pt x="260223" y="259842"/>
                </a:lnTo>
                <a:lnTo>
                  <a:pt x="283972" y="229107"/>
                </a:lnTo>
                <a:lnTo>
                  <a:pt x="299338" y="192658"/>
                </a:lnTo>
                <a:lnTo>
                  <a:pt x="304800" y="152273"/>
                </a:lnTo>
                <a:lnTo>
                  <a:pt x="299338" y="111760"/>
                </a:lnTo>
                <a:lnTo>
                  <a:pt x="283972" y="75437"/>
                </a:lnTo>
                <a:lnTo>
                  <a:pt x="260223" y="44576"/>
                </a:lnTo>
                <a:lnTo>
                  <a:pt x="229362" y="20828"/>
                </a:lnTo>
                <a:lnTo>
                  <a:pt x="192912" y="5461"/>
                </a:lnTo>
                <a:lnTo>
                  <a:pt x="152400" y="0"/>
                </a:lnTo>
                <a:close/>
              </a:path>
            </a:pathLst>
          </a:custGeom>
          <a:solidFill>
            <a:srgbClr val="55A7B5"/>
          </a:solidFill>
        </p:spPr>
        <p:txBody>
          <a:bodyPr wrap="square" lIns="0" tIns="0" rIns="0" bIns="0" rtlCol="0"/>
          <a:lstStyle/>
          <a:p>
            <a:endParaRPr dirty="0"/>
          </a:p>
        </p:txBody>
      </p:sp>
      <p:sp>
        <p:nvSpPr>
          <p:cNvPr id="28" name="object 10">
            <a:extLst>
              <a:ext uri="{FF2B5EF4-FFF2-40B4-BE49-F238E27FC236}">
                <a16:creationId xmlns:a16="http://schemas.microsoft.com/office/drawing/2014/main" id="{A0EE24CF-4699-44B5-BB8B-677A60CA44D9}"/>
              </a:ext>
            </a:extLst>
          </p:cNvPr>
          <p:cNvSpPr txBox="1"/>
          <p:nvPr/>
        </p:nvSpPr>
        <p:spPr>
          <a:xfrm>
            <a:off x="4025178" y="2498209"/>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dirty="0">
              <a:latin typeface="Arial"/>
              <a:cs typeface="Arial"/>
            </a:endParaRPr>
          </a:p>
        </p:txBody>
      </p:sp>
      <p:sp>
        <p:nvSpPr>
          <p:cNvPr id="29" name="object 11">
            <a:extLst>
              <a:ext uri="{FF2B5EF4-FFF2-40B4-BE49-F238E27FC236}">
                <a16:creationId xmlns:a16="http://schemas.microsoft.com/office/drawing/2014/main" id="{74D10D7F-A0F8-40CF-9332-4A2C4D4F4B1E}"/>
              </a:ext>
            </a:extLst>
          </p:cNvPr>
          <p:cNvSpPr/>
          <p:nvPr/>
        </p:nvSpPr>
        <p:spPr>
          <a:xfrm>
            <a:off x="5415568" y="2442380"/>
            <a:ext cx="304800" cy="319349"/>
          </a:xfrm>
          <a:custGeom>
            <a:avLst/>
            <a:gdLst/>
            <a:ahLst/>
            <a:cxnLst/>
            <a:rect l="l" t="t" r="r" b="b"/>
            <a:pathLst>
              <a:path w="306704" h="304800">
                <a:moveTo>
                  <a:pt x="153162" y="0"/>
                </a:moveTo>
                <a:lnTo>
                  <a:pt x="112394" y="5461"/>
                </a:lnTo>
                <a:lnTo>
                  <a:pt x="75818" y="20827"/>
                </a:lnTo>
                <a:lnTo>
                  <a:pt x="44830" y="44576"/>
                </a:lnTo>
                <a:lnTo>
                  <a:pt x="20954" y="75437"/>
                </a:lnTo>
                <a:lnTo>
                  <a:pt x="5461" y="111759"/>
                </a:lnTo>
                <a:lnTo>
                  <a:pt x="0" y="152272"/>
                </a:lnTo>
                <a:lnTo>
                  <a:pt x="5461" y="192658"/>
                </a:lnTo>
                <a:lnTo>
                  <a:pt x="20954" y="229107"/>
                </a:lnTo>
                <a:lnTo>
                  <a:pt x="44830" y="259841"/>
                </a:lnTo>
                <a:lnTo>
                  <a:pt x="75818" y="283718"/>
                </a:lnTo>
                <a:lnTo>
                  <a:pt x="112394" y="299084"/>
                </a:lnTo>
                <a:lnTo>
                  <a:pt x="153162" y="304545"/>
                </a:lnTo>
                <a:lnTo>
                  <a:pt x="193928" y="299084"/>
                </a:lnTo>
                <a:lnTo>
                  <a:pt x="230504" y="283718"/>
                </a:lnTo>
                <a:lnTo>
                  <a:pt x="261492" y="259841"/>
                </a:lnTo>
                <a:lnTo>
                  <a:pt x="285368" y="229107"/>
                </a:lnTo>
                <a:lnTo>
                  <a:pt x="300863" y="192658"/>
                </a:lnTo>
                <a:lnTo>
                  <a:pt x="306324" y="152272"/>
                </a:lnTo>
                <a:lnTo>
                  <a:pt x="300863" y="111759"/>
                </a:lnTo>
                <a:lnTo>
                  <a:pt x="285368" y="75437"/>
                </a:lnTo>
                <a:lnTo>
                  <a:pt x="261492" y="44576"/>
                </a:lnTo>
                <a:lnTo>
                  <a:pt x="230504" y="20827"/>
                </a:lnTo>
                <a:lnTo>
                  <a:pt x="193928" y="5461"/>
                </a:lnTo>
                <a:lnTo>
                  <a:pt x="153162" y="0"/>
                </a:lnTo>
                <a:close/>
              </a:path>
            </a:pathLst>
          </a:custGeom>
          <a:solidFill>
            <a:srgbClr val="89AB42"/>
          </a:solidFill>
        </p:spPr>
        <p:txBody>
          <a:bodyPr wrap="square" lIns="0" tIns="0" rIns="0" bIns="0" rtlCol="0"/>
          <a:lstStyle/>
          <a:p>
            <a:endParaRPr dirty="0"/>
          </a:p>
        </p:txBody>
      </p:sp>
      <p:sp>
        <p:nvSpPr>
          <p:cNvPr id="30" name="object 12">
            <a:extLst>
              <a:ext uri="{FF2B5EF4-FFF2-40B4-BE49-F238E27FC236}">
                <a16:creationId xmlns:a16="http://schemas.microsoft.com/office/drawing/2014/main" id="{C9EF6086-63BD-44CC-AC2D-DDD1E140E283}"/>
              </a:ext>
            </a:extLst>
          </p:cNvPr>
          <p:cNvSpPr txBox="1"/>
          <p:nvPr/>
        </p:nvSpPr>
        <p:spPr>
          <a:xfrm>
            <a:off x="5505420" y="2468663"/>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dirty="0">
              <a:latin typeface="Arial"/>
              <a:cs typeface="Arial"/>
            </a:endParaRPr>
          </a:p>
        </p:txBody>
      </p:sp>
      <p:sp>
        <p:nvSpPr>
          <p:cNvPr id="31" name="object 13">
            <a:extLst>
              <a:ext uri="{FF2B5EF4-FFF2-40B4-BE49-F238E27FC236}">
                <a16:creationId xmlns:a16="http://schemas.microsoft.com/office/drawing/2014/main" id="{B0EC6A94-A06C-4DDA-9C5D-88FEDF0DDBED}"/>
              </a:ext>
            </a:extLst>
          </p:cNvPr>
          <p:cNvSpPr/>
          <p:nvPr/>
        </p:nvSpPr>
        <p:spPr>
          <a:xfrm>
            <a:off x="6861629" y="2452052"/>
            <a:ext cx="306705" cy="328760"/>
          </a:xfrm>
          <a:custGeom>
            <a:avLst/>
            <a:gdLst/>
            <a:ahLst/>
            <a:cxnLst/>
            <a:rect l="l" t="t" r="r" b="b"/>
            <a:pathLst>
              <a:path w="306704" h="304800">
                <a:moveTo>
                  <a:pt x="153162" y="0"/>
                </a:moveTo>
                <a:lnTo>
                  <a:pt x="112394" y="5461"/>
                </a:lnTo>
                <a:lnTo>
                  <a:pt x="75818" y="20828"/>
                </a:lnTo>
                <a:lnTo>
                  <a:pt x="44830" y="44576"/>
                </a:lnTo>
                <a:lnTo>
                  <a:pt x="20954" y="75437"/>
                </a:lnTo>
                <a:lnTo>
                  <a:pt x="5460" y="111760"/>
                </a:lnTo>
                <a:lnTo>
                  <a:pt x="0" y="152273"/>
                </a:lnTo>
                <a:lnTo>
                  <a:pt x="5460" y="192658"/>
                </a:lnTo>
                <a:lnTo>
                  <a:pt x="20954" y="229107"/>
                </a:lnTo>
                <a:lnTo>
                  <a:pt x="44830" y="259842"/>
                </a:lnTo>
                <a:lnTo>
                  <a:pt x="75818" y="283718"/>
                </a:lnTo>
                <a:lnTo>
                  <a:pt x="112394" y="299085"/>
                </a:lnTo>
                <a:lnTo>
                  <a:pt x="153162" y="304545"/>
                </a:lnTo>
                <a:lnTo>
                  <a:pt x="193928" y="299085"/>
                </a:lnTo>
                <a:lnTo>
                  <a:pt x="230504" y="283718"/>
                </a:lnTo>
                <a:lnTo>
                  <a:pt x="261492" y="259842"/>
                </a:lnTo>
                <a:lnTo>
                  <a:pt x="285368" y="229107"/>
                </a:lnTo>
                <a:lnTo>
                  <a:pt x="300863" y="192658"/>
                </a:lnTo>
                <a:lnTo>
                  <a:pt x="306323" y="152273"/>
                </a:lnTo>
                <a:lnTo>
                  <a:pt x="300863" y="111760"/>
                </a:lnTo>
                <a:lnTo>
                  <a:pt x="285368" y="75437"/>
                </a:lnTo>
                <a:lnTo>
                  <a:pt x="261492" y="44576"/>
                </a:lnTo>
                <a:lnTo>
                  <a:pt x="230504" y="20828"/>
                </a:lnTo>
                <a:lnTo>
                  <a:pt x="193928" y="5461"/>
                </a:lnTo>
                <a:lnTo>
                  <a:pt x="153162" y="0"/>
                </a:lnTo>
                <a:close/>
              </a:path>
            </a:pathLst>
          </a:custGeom>
          <a:solidFill>
            <a:srgbClr val="D69F39"/>
          </a:solidFill>
        </p:spPr>
        <p:txBody>
          <a:bodyPr wrap="square" lIns="0" tIns="0" rIns="0" bIns="0" rtlCol="0"/>
          <a:lstStyle/>
          <a:p>
            <a:endParaRPr dirty="0"/>
          </a:p>
        </p:txBody>
      </p:sp>
      <p:sp>
        <p:nvSpPr>
          <p:cNvPr id="32" name="object 14">
            <a:extLst>
              <a:ext uri="{FF2B5EF4-FFF2-40B4-BE49-F238E27FC236}">
                <a16:creationId xmlns:a16="http://schemas.microsoft.com/office/drawing/2014/main" id="{6C647E08-879F-41AF-A69E-01896AB1C3A9}"/>
              </a:ext>
            </a:extLst>
          </p:cNvPr>
          <p:cNvSpPr txBox="1"/>
          <p:nvPr/>
        </p:nvSpPr>
        <p:spPr>
          <a:xfrm>
            <a:off x="6952433" y="2493956"/>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dirty="0">
              <a:latin typeface="Arial"/>
              <a:cs typeface="Arial"/>
            </a:endParaRPr>
          </a:p>
        </p:txBody>
      </p:sp>
      <p:sp>
        <p:nvSpPr>
          <p:cNvPr id="33" name="object 15">
            <a:extLst>
              <a:ext uri="{FF2B5EF4-FFF2-40B4-BE49-F238E27FC236}">
                <a16:creationId xmlns:a16="http://schemas.microsoft.com/office/drawing/2014/main" id="{E31CB7B8-FD13-4C22-B93D-B261F2E46A20}"/>
              </a:ext>
            </a:extLst>
          </p:cNvPr>
          <p:cNvSpPr/>
          <p:nvPr/>
        </p:nvSpPr>
        <p:spPr>
          <a:xfrm>
            <a:off x="8257179" y="2458233"/>
            <a:ext cx="304800" cy="328760"/>
          </a:xfrm>
          <a:custGeom>
            <a:avLst/>
            <a:gdLst/>
            <a:ahLst/>
            <a:cxnLst/>
            <a:rect l="l" t="t" r="r" b="b"/>
            <a:pathLst>
              <a:path w="304800" h="303530">
                <a:moveTo>
                  <a:pt x="152400" y="0"/>
                </a:moveTo>
                <a:lnTo>
                  <a:pt x="111886" y="5461"/>
                </a:lnTo>
                <a:lnTo>
                  <a:pt x="75437" y="20700"/>
                </a:lnTo>
                <a:lnTo>
                  <a:pt x="44576" y="44323"/>
                </a:lnTo>
                <a:lnTo>
                  <a:pt x="20827" y="75056"/>
                </a:lnTo>
                <a:lnTo>
                  <a:pt x="5460" y="111251"/>
                </a:lnTo>
                <a:lnTo>
                  <a:pt x="0" y="151511"/>
                </a:lnTo>
                <a:lnTo>
                  <a:pt x="5460" y="191769"/>
                </a:lnTo>
                <a:lnTo>
                  <a:pt x="20827" y="227964"/>
                </a:lnTo>
                <a:lnTo>
                  <a:pt x="44576" y="258571"/>
                </a:lnTo>
                <a:lnTo>
                  <a:pt x="75437" y="282320"/>
                </a:lnTo>
                <a:lnTo>
                  <a:pt x="111886" y="297561"/>
                </a:lnTo>
                <a:lnTo>
                  <a:pt x="152400" y="303021"/>
                </a:lnTo>
                <a:lnTo>
                  <a:pt x="192912" y="297561"/>
                </a:lnTo>
                <a:lnTo>
                  <a:pt x="229361" y="282320"/>
                </a:lnTo>
                <a:lnTo>
                  <a:pt x="260222" y="258571"/>
                </a:lnTo>
                <a:lnTo>
                  <a:pt x="283971" y="227964"/>
                </a:lnTo>
                <a:lnTo>
                  <a:pt x="299338" y="191769"/>
                </a:lnTo>
                <a:lnTo>
                  <a:pt x="304800" y="151511"/>
                </a:lnTo>
                <a:lnTo>
                  <a:pt x="299338" y="111251"/>
                </a:lnTo>
                <a:lnTo>
                  <a:pt x="283971" y="75056"/>
                </a:lnTo>
                <a:lnTo>
                  <a:pt x="260222" y="44323"/>
                </a:lnTo>
                <a:lnTo>
                  <a:pt x="229361" y="20700"/>
                </a:lnTo>
                <a:lnTo>
                  <a:pt x="192912" y="5461"/>
                </a:lnTo>
                <a:lnTo>
                  <a:pt x="152400" y="0"/>
                </a:lnTo>
                <a:close/>
              </a:path>
            </a:pathLst>
          </a:custGeom>
          <a:solidFill>
            <a:srgbClr val="3981B8"/>
          </a:solidFill>
        </p:spPr>
        <p:txBody>
          <a:bodyPr wrap="square" lIns="0" tIns="0" rIns="0" bIns="0" rtlCol="0"/>
          <a:lstStyle/>
          <a:p>
            <a:endParaRPr dirty="0"/>
          </a:p>
        </p:txBody>
      </p:sp>
      <p:sp>
        <p:nvSpPr>
          <p:cNvPr id="34" name="object 16">
            <a:extLst>
              <a:ext uri="{FF2B5EF4-FFF2-40B4-BE49-F238E27FC236}">
                <a16:creationId xmlns:a16="http://schemas.microsoft.com/office/drawing/2014/main" id="{3FED7060-7094-4D0E-AC81-D1CC602D413D}"/>
              </a:ext>
            </a:extLst>
          </p:cNvPr>
          <p:cNvSpPr txBox="1"/>
          <p:nvPr/>
        </p:nvSpPr>
        <p:spPr>
          <a:xfrm>
            <a:off x="8345707" y="2495577"/>
            <a:ext cx="125095" cy="228268"/>
          </a:xfrm>
          <a:prstGeom prst="rect">
            <a:avLst/>
          </a:prstGeom>
        </p:spPr>
        <p:txBody>
          <a:bodyPr vert="horz" wrap="square" lIns="0" tIns="12700" rIns="0" bIns="0" rtlCol="0">
            <a:spAutoFit/>
          </a:bodyPr>
          <a:lstStyle/>
          <a:p>
            <a:pPr marL="12700" algn="ctr">
              <a:lnSpc>
                <a:spcPct val="100000"/>
              </a:lnSpc>
              <a:spcBef>
                <a:spcPts val="100"/>
              </a:spcBef>
            </a:pPr>
            <a:r>
              <a:rPr sz="1400" b="1" dirty="0">
                <a:solidFill>
                  <a:srgbClr val="FFFFFF"/>
                </a:solidFill>
                <a:latin typeface="Arial"/>
                <a:cs typeface="Arial"/>
              </a:rPr>
              <a:t>6</a:t>
            </a:r>
            <a:endParaRPr sz="1400" dirty="0">
              <a:latin typeface="Arial"/>
              <a:cs typeface="Arial"/>
            </a:endParaRPr>
          </a:p>
        </p:txBody>
      </p:sp>
      <p:sp>
        <p:nvSpPr>
          <p:cNvPr id="35" name="object 18">
            <a:extLst>
              <a:ext uri="{FF2B5EF4-FFF2-40B4-BE49-F238E27FC236}">
                <a16:creationId xmlns:a16="http://schemas.microsoft.com/office/drawing/2014/main" id="{E6972A9D-5EFF-4A89-A8E0-427165D951DB}"/>
              </a:ext>
            </a:extLst>
          </p:cNvPr>
          <p:cNvSpPr txBox="1"/>
          <p:nvPr/>
        </p:nvSpPr>
        <p:spPr>
          <a:xfrm>
            <a:off x="1483077" y="2906747"/>
            <a:ext cx="1996172" cy="456535"/>
          </a:xfrm>
          <a:prstGeom prst="rect">
            <a:avLst/>
          </a:prstGeom>
        </p:spPr>
        <p:txBody>
          <a:bodyPr vert="horz" wrap="square" lIns="0" tIns="12700" rIns="0" bIns="0" rtlCol="0">
            <a:spAutoFit/>
          </a:bodyPr>
          <a:lstStyle/>
          <a:p>
            <a:pPr marL="279400" marR="5080" indent="-266700" algn="ctr">
              <a:lnSpc>
                <a:spcPct val="100000"/>
              </a:lnSpc>
              <a:spcBef>
                <a:spcPts val="100"/>
              </a:spcBef>
            </a:pPr>
            <a:r>
              <a:rPr lang="fr-FR" sz="1400" b="1" dirty="0" smtClean="0">
                <a:solidFill>
                  <a:srgbClr val="8981D2"/>
                </a:solidFill>
                <a:latin typeface="Arial" panose="020B0604020202020204" pitchFamily="34" charset="0"/>
                <a:cs typeface="Arial" panose="020B0604020202020204" pitchFamily="34" charset="0"/>
              </a:rPr>
              <a:t>Conception </a:t>
            </a:r>
          </a:p>
          <a:p>
            <a:pPr marL="279400" marR="5080" indent="-266700" algn="ctr">
              <a:lnSpc>
                <a:spcPct val="100000"/>
              </a:lnSpc>
              <a:spcBef>
                <a:spcPts val="100"/>
              </a:spcBef>
            </a:pPr>
            <a:r>
              <a:rPr lang="fr-FR" sz="1400" b="1" dirty="0" smtClean="0">
                <a:solidFill>
                  <a:srgbClr val="8981D2"/>
                </a:solidFill>
                <a:latin typeface="Arial" panose="020B0604020202020204" pitchFamily="34" charset="0"/>
                <a:cs typeface="Arial" panose="020B0604020202020204" pitchFamily="34" charset="0"/>
              </a:rPr>
              <a:t>d’interface utilisateur</a:t>
            </a:r>
            <a:endParaRPr lang="en-US" sz="1400" b="1" dirty="0">
              <a:solidFill>
                <a:srgbClr val="8981D2"/>
              </a:solidFill>
              <a:latin typeface="Arial" panose="020B0604020202020204" pitchFamily="34" charset="0"/>
              <a:cs typeface="Arial" panose="020B0604020202020204" pitchFamily="34" charset="0"/>
            </a:endParaRPr>
          </a:p>
        </p:txBody>
      </p:sp>
      <p:sp>
        <p:nvSpPr>
          <p:cNvPr id="37" name="object 21">
            <a:extLst>
              <a:ext uri="{FF2B5EF4-FFF2-40B4-BE49-F238E27FC236}">
                <a16:creationId xmlns:a16="http://schemas.microsoft.com/office/drawing/2014/main" id="{35AEA9AC-3BFB-4E9A-A761-3D6E5C734691}"/>
              </a:ext>
            </a:extLst>
          </p:cNvPr>
          <p:cNvSpPr txBox="1"/>
          <p:nvPr/>
        </p:nvSpPr>
        <p:spPr>
          <a:xfrm>
            <a:off x="4835916" y="2901518"/>
            <a:ext cx="1464104" cy="874598"/>
          </a:xfrm>
          <a:prstGeom prst="rect">
            <a:avLst/>
          </a:prstGeom>
        </p:spPr>
        <p:txBody>
          <a:bodyPr vert="horz" wrap="square" lIns="0" tIns="12700" rIns="0" bIns="0" rtlCol="0">
            <a:spAutoFit/>
          </a:bodyPr>
          <a:lstStyle/>
          <a:p>
            <a:pPr marL="12700" algn="ctr">
              <a:lnSpc>
                <a:spcPct val="100000"/>
              </a:lnSpc>
              <a:spcBef>
                <a:spcPts val="100"/>
              </a:spcBef>
            </a:pPr>
            <a:r>
              <a:rPr lang="fr-FR" sz="1400" b="1" dirty="0" smtClean="0">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Développement des fonctionnalités de base</a:t>
            </a:r>
            <a:endParaRPr sz="1400" b="1" dirty="0">
              <a:solidFill>
                <a:schemeClr val="accent3">
                  <a:lumMod val="75000"/>
                </a:schemeClr>
              </a:solidFill>
              <a:latin typeface="Arial" panose="020B0604020202020204" pitchFamily="34" charset="0"/>
              <a:cs typeface="Arial" panose="020B0604020202020204" pitchFamily="34" charset="0"/>
            </a:endParaRPr>
          </a:p>
        </p:txBody>
      </p:sp>
      <p:sp>
        <p:nvSpPr>
          <p:cNvPr id="38" name="object 22">
            <a:extLst>
              <a:ext uri="{FF2B5EF4-FFF2-40B4-BE49-F238E27FC236}">
                <a16:creationId xmlns:a16="http://schemas.microsoft.com/office/drawing/2014/main" id="{9EAEDEFA-CE94-47A0-AA5D-D3C824A160B8}"/>
              </a:ext>
            </a:extLst>
          </p:cNvPr>
          <p:cNvSpPr txBox="1"/>
          <p:nvPr/>
        </p:nvSpPr>
        <p:spPr>
          <a:xfrm>
            <a:off x="6249795" y="1845609"/>
            <a:ext cx="1405275" cy="456535"/>
          </a:xfrm>
          <a:prstGeom prst="rect">
            <a:avLst/>
          </a:prstGeom>
        </p:spPr>
        <p:txBody>
          <a:bodyPr vert="horz" wrap="square" lIns="0" tIns="12700" rIns="0" bIns="0" rtlCol="0">
            <a:spAutoFit/>
          </a:bodyPr>
          <a:lstStyle/>
          <a:p>
            <a:pPr marL="12700" algn="ctr">
              <a:lnSpc>
                <a:spcPct val="100000"/>
              </a:lnSpc>
              <a:spcBef>
                <a:spcPts val="100"/>
              </a:spcBef>
            </a:pPr>
            <a:r>
              <a:rPr lang="fr-FR" sz="1400" b="1" dirty="0" smtClean="0">
                <a:solidFill>
                  <a:srgbClr val="D69F39"/>
                </a:solidFill>
                <a:latin typeface="Arial" panose="020B0604020202020204" pitchFamily="34" charset="0"/>
                <a:ea typeface="Times New Roman" panose="02020603050405020304" pitchFamily="18" charset="0"/>
                <a:cs typeface="Arial" panose="020B0604020202020204" pitchFamily="34" charset="0"/>
              </a:rPr>
              <a:t>Test et</a:t>
            </a:r>
          </a:p>
          <a:p>
            <a:pPr marL="12700" algn="ctr">
              <a:lnSpc>
                <a:spcPct val="100000"/>
              </a:lnSpc>
              <a:spcBef>
                <a:spcPts val="100"/>
              </a:spcBef>
            </a:pPr>
            <a:r>
              <a:rPr lang="fr-FR" sz="1400" b="1" dirty="0" smtClean="0">
                <a:solidFill>
                  <a:srgbClr val="D69F39"/>
                </a:solidFill>
                <a:latin typeface="Arial" panose="020B0604020202020204" pitchFamily="34" charset="0"/>
                <a:ea typeface="Times New Roman" panose="02020603050405020304" pitchFamily="18" charset="0"/>
                <a:cs typeface="Arial" panose="020B0604020202020204" pitchFamily="34" charset="0"/>
              </a:rPr>
              <a:t>validation</a:t>
            </a:r>
            <a:endParaRPr sz="1400" b="1" dirty="0">
              <a:solidFill>
                <a:srgbClr val="D69F39"/>
              </a:solidFill>
              <a:latin typeface="Arial" panose="020B0604020202020204" pitchFamily="34" charset="0"/>
              <a:ea typeface="Times New Roman" panose="02020603050405020304" pitchFamily="18" charset="0"/>
              <a:cs typeface="Arial" panose="020B0604020202020204" pitchFamily="34" charset="0"/>
            </a:endParaRPr>
          </a:p>
        </p:txBody>
      </p:sp>
      <p:sp>
        <p:nvSpPr>
          <p:cNvPr id="40" name="object 18">
            <a:extLst>
              <a:ext uri="{FF2B5EF4-FFF2-40B4-BE49-F238E27FC236}">
                <a16:creationId xmlns:a16="http://schemas.microsoft.com/office/drawing/2014/main" id="{09EFA720-735D-4620-B5C4-B4EE0EB1B03C}"/>
              </a:ext>
            </a:extLst>
          </p:cNvPr>
          <p:cNvSpPr txBox="1"/>
          <p:nvPr/>
        </p:nvSpPr>
        <p:spPr>
          <a:xfrm>
            <a:off x="202478" y="1797839"/>
            <a:ext cx="1653817" cy="456535"/>
          </a:xfrm>
          <a:prstGeom prst="rect">
            <a:avLst/>
          </a:prstGeom>
        </p:spPr>
        <p:txBody>
          <a:bodyPr vert="horz" wrap="square" lIns="0" tIns="12700" rIns="0" bIns="0" rtlCol="0">
            <a:spAutoFit/>
          </a:bodyPr>
          <a:lstStyle/>
          <a:p>
            <a:pPr marL="279400" marR="5080" indent="-266700" algn="ctr">
              <a:lnSpc>
                <a:spcPct val="100000"/>
              </a:lnSpc>
              <a:spcBef>
                <a:spcPts val="100"/>
              </a:spcBef>
            </a:pPr>
            <a:r>
              <a:rPr lang="fr-FR" sz="1400" b="1" dirty="0" smtClean="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rPr>
              <a:t>Etude des </a:t>
            </a:r>
            <a:r>
              <a:rPr lang="fr-FR" sz="1400" b="1"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rPr>
              <a:t>b</a:t>
            </a:r>
            <a:r>
              <a:rPr lang="fr-FR" sz="1400" b="1" dirty="0" smtClean="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rPr>
              <a:t>esoins </a:t>
            </a:r>
          </a:p>
          <a:p>
            <a:pPr marL="279400" marR="5080" indent="-266700" algn="ctr">
              <a:lnSpc>
                <a:spcPct val="100000"/>
              </a:lnSpc>
              <a:spcBef>
                <a:spcPts val="100"/>
              </a:spcBef>
            </a:pPr>
            <a:r>
              <a:rPr lang="fr-FR" sz="1400" b="1" dirty="0" smtClean="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rPr>
              <a:t>des utilisateurs</a:t>
            </a:r>
          </a:p>
        </p:txBody>
      </p:sp>
      <p:sp>
        <p:nvSpPr>
          <p:cNvPr id="41" name="object 7">
            <a:extLst>
              <a:ext uri="{FF2B5EF4-FFF2-40B4-BE49-F238E27FC236}">
                <a16:creationId xmlns:a16="http://schemas.microsoft.com/office/drawing/2014/main" id="{2BEAA5A0-5E73-4BAB-899E-42D1B3EC7652}"/>
              </a:ext>
            </a:extLst>
          </p:cNvPr>
          <p:cNvSpPr/>
          <p:nvPr/>
        </p:nvSpPr>
        <p:spPr>
          <a:xfrm>
            <a:off x="886604" y="2453063"/>
            <a:ext cx="307975" cy="319087"/>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rgbClr val="A97024"/>
          </a:solidFill>
        </p:spPr>
        <p:txBody>
          <a:bodyPr wrap="square" lIns="0" tIns="0" rIns="0" bIns="0" rtlCol="0"/>
          <a:lstStyle/>
          <a:p>
            <a:endParaRPr dirty="0"/>
          </a:p>
        </p:txBody>
      </p:sp>
      <p:sp>
        <p:nvSpPr>
          <p:cNvPr id="42" name="object 8">
            <a:extLst>
              <a:ext uri="{FF2B5EF4-FFF2-40B4-BE49-F238E27FC236}">
                <a16:creationId xmlns:a16="http://schemas.microsoft.com/office/drawing/2014/main" id="{DC0CE59F-75D1-4A6C-BB3B-A3179E75BC9C}"/>
              </a:ext>
            </a:extLst>
          </p:cNvPr>
          <p:cNvSpPr txBox="1"/>
          <p:nvPr/>
        </p:nvSpPr>
        <p:spPr>
          <a:xfrm>
            <a:off x="966840" y="2473365"/>
            <a:ext cx="125095" cy="228268"/>
          </a:xfrm>
          <a:prstGeom prst="rect">
            <a:avLst/>
          </a:prstGeom>
        </p:spPr>
        <p:txBody>
          <a:bodyPr vert="horz" wrap="square" lIns="0" tIns="12700" rIns="0" bIns="0" rtlCol="0">
            <a:spAutoFit/>
          </a:bodyPr>
          <a:lstStyle/>
          <a:p>
            <a:pPr marL="12700">
              <a:lnSpc>
                <a:spcPct val="100000"/>
              </a:lnSpc>
              <a:spcBef>
                <a:spcPts val="100"/>
              </a:spcBef>
            </a:pPr>
            <a:r>
              <a:rPr lang="en-US" sz="1400" b="1" dirty="0">
                <a:solidFill>
                  <a:schemeClr val="bg1"/>
                </a:solidFill>
                <a:latin typeface="Arial"/>
                <a:cs typeface="Arial"/>
              </a:rPr>
              <a:t>1</a:t>
            </a:r>
            <a:endParaRPr sz="1400" dirty="0">
              <a:solidFill>
                <a:schemeClr val="bg1"/>
              </a:solidFill>
              <a:latin typeface="Arial"/>
              <a:cs typeface="Arial"/>
            </a:endParaRPr>
          </a:p>
        </p:txBody>
      </p:sp>
      <p:sp>
        <p:nvSpPr>
          <p:cNvPr id="44" name="object 20">
            <a:extLst>
              <a:ext uri="{FF2B5EF4-FFF2-40B4-BE49-F238E27FC236}">
                <a16:creationId xmlns:a16="http://schemas.microsoft.com/office/drawing/2014/main" id="{C5D13355-D6BE-4B24-8B8E-AF0CABD9F51D}"/>
              </a:ext>
            </a:extLst>
          </p:cNvPr>
          <p:cNvSpPr txBox="1"/>
          <p:nvPr/>
        </p:nvSpPr>
        <p:spPr>
          <a:xfrm>
            <a:off x="3308072" y="1608623"/>
            <a:ext cx="1559306" cy="659155"/>
          </a:xfrm>
          <a:prstGeom prst="rect">
            <a:avLst/>
          </a:prstGeom>
        </p:spPr>
        <p:txBody>
          <a:bodyPr vert="horz" wrap="square" lIns="0" tIns="12700" rIns="0" bIns="0" rtlCol="0">
            <a:spAutoFit/>
          </a:bodyPr>
          <a:lstStyle/>
          <a:p>
            <a:pPr marL="119380" marR="5080" indent="-106680" algn="ctr">
              <a:lnSpc>
                <a:spcPct val="100000"/>
              </a:lnSpc>
              <a:spcBef>
                <a:spcPts val="100"/>
              </a:spcBef>
            </a:pPr>
            <a:r>
              <a:rPr lang="fr-FR" sz="1400" b="1" dirty="0">
                <a:solidFill>
                  <a:schemeClr val="accent5"/>
                </a:solidFill>
                <a:latin typeface="Arial" panose="020B0604020202020204" pitchFamily="34" charset="0"/>
                <a:ea typeface="Times New Roman" panose="02020603050405020304" pitchFamily="18" charset="0"/>
                <a:cs typeface="Arial" panose="020B0604020202020204" pitchFamily="34" charset="0"/>
              </a:rPr>
              <a:t>Mise en place la structure du projet</a:t>
            </a:r>
            <a:endParaRPr lang="fr-FR" sz="1400" b="1" dirty="0" smtClean="0">
              <a:solidFill>
                <a:schemeClr val="accent5"/>
              </a:solidFill>
              <a:latin typeface="Arial" panose="020B0604020202020204" pitchFamily="34" charset="0"/>
              <a:ea typeface="Times New Roman" panose="02020603050405020304" pitchFamily="18" charset="0"/>
              <a:cs typeface="Arial" panose="020B0604020202020204" pitchFamily="34" charset="0"/>
            </a:endParaRPr>
          </a:p>
        </p:txBody>
      </p:sp>
      <p:sp>
        <p:nvSpPr>
          <p:cNvPr id="46" name="object 22">
            <a:extLst>
              <a:ext uri="{FF2B5EF4-FFF2-40B4-BE49-F238E27FC236}">
                <a16:creationId xmlns:a16="http://schemas.microsoft.com/office/drawing/2014/main" id="{8D470482-22A2-444B-9E3E-50ECF7CFBD2C}"/>
              </a:ext>
            </a:extLst>
          </p:cNvPr>
          <p:cNvSpPr txBox="1"/>
          <p:nvPr/>
        </p:nvSpPr>
        <p:spPr>
          <a:xfrm>
            <a:off x="7705618" y="2965396"/>
            <a:ext cx="1405275" cy="443711"/>
          </a:xfrm>
          <a:prstGeom prst="rect">
            <a:avLst/>
          </a:prstGeom>
        </p:spPr>
        <p:txBody>
          <a:bodyPr vert="horz" wrap="square" lIns="0" tIns="12700" rIns="0" bIns="0" rtlCol="0">
            <a:spAutoFit/>
          </a:bodyPr>
          <a:lstStyle/>
          <a:p>
            <a:pPr marL="12700" algn="ctr">
              <a:lnSpc>
                <a:spcPct val="100000"/>
              </a:lnSpc>
              <a:spcBef>
                <a:spcPts val="100"/>
              </a:spcBef>
            </a:pPr>
            <a:r>
              <a:rPr lang="fr-FR" sz="1400" b="1" dirty="0" smtClean="0">
                <a:solidFill>
                  <a:srgbClr val="3981B8"/>
                </a:solidFill>
                <a:effectLst/>
                <a:latin typeface="Arial" panose="020B0604020202020204" pitchFamily="34" charset="0"/>
                <a:ea typeface="Times New Roman" panose="02020603050405020304" pitchFamily="18" charset="0"/>
                <a:cs typeface="Arial" panose="020B0604020202020204" pitchFamily="34" charset="0"/>
              </a:rPr>
              <a:t>Déploiement en production</a:t>
            </a:r>
            <a:endParaRPr sz="1400" b="1" dirty="0">
              <a:solidFill>
                <a:srgbClr val="3981B8"/>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12"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12"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ppt_x"/>
                                          </p:val>
                                        </p:tav>
                                        <p:tav tm="100000">
                                          <p:val>
                                            <p:strVal val="#ppt_x"/>
                                          </p:val>
                                        </p:tav>
                                      </p:tavLst>
                                    </p:anim>
                                    <p:anim calcmode="lin" valueType="num">
                                      <p:cBhvr additive="base">
                                        <p:cTn id="78" dur="500" fill="hold"/>
                                        <p:tgtEl>
                                          <p:spTgt spid="3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p:bldP spid="29" grpId="0" animBg="1"/>
      <p:bldP spid="30" grpId="0"/>
      <p:bldP spid="31" grpId="0" animBg="1"/>
      <p:bldP spid="32" grpId="0"/>
      <p:bldP spid="33" grpId="0" animBg="1"/>
      <p:bldP spid="34" grpId="0"/>
      <p:bldP spid="35" grpId="0"/>
      <p:bldP spid="37" grpId="0"/>
      <p:bldP spid="38" grpId="0"/>
      <p:bldP spid="40" grpId="0"/>
      <p:bldP spid="41" grpId="0" animBg="1"/>
      <p:bldP spid="42" grpId="0"/>
      <p:bldP spid="44"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90550"/>
            <a:ext cx="2483052" cy="369332"/>
          </a:xfrm>
          <a:prstGeom prst="rect">
            <a:avLst/>
          </a:prstGeom>
        </p:spPr>
        <p:txBody>
          <a:bodyPr wrap="none">
            <a:spAutoFit/>
          </a:bodyPr>
          <a:lstStyle/>
          <a:p>
            <a:r>
              <a:rPr lang="fr-FR" b="1" spc="-5" dirty="0" smtClean="0">
                <a:solidFill>
                  <a:srgbClr val="FFFFFF"/>
                </a:solidFill>
              </a:rPr>
              <a:t>DIAGRAMME DE GANTT</a:t>
            </a:r>
            <a:endParaRPr lang="fr-FR" b="1" dirty="0"/>
          </a:p>
        </p:txBody>
      </p:sp>
      <p:pic>
        <p:nvPicPr>
          <p:cNvPr id="1026" name="Picture 2" descr="diagramme_gan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52550"/>
            <a:ext cx="6019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3"/>
          <p:cNvSpPr txBox="1"/>
          <p:nvPr/>
        </p:nvSpPr>
        <p:spPr>
          <a:xfrm>
            <a:off x="7775447" y="4646676"/>
            <a:ext cx="1369060" cy="234680"/>
          </a:xfrm>
          <a:prstGeom prst="rect">
            <a:avLst/>
          </a:prstGeom>
        </p:spPr>
        <p:txBody>
          <a:bodyPr vert="horz" wrap="square" lIns="0" tIns="49530" rIns="0" bIns="0" rtlCol="0">
            <a:spAutoFit/>
          </a:bodyPr>
          <a:lstStyle/>
          <a:p>
            <a:pPr marR="123189" algn="r">
              <a:lnSpc>
                <a:spcPct val="100000"/>
              </a:lnSpc>
              <a:spcBef>
                <a:spcPts val="390"/>
              </a:spcBef>
            </a:pPr>
            <a:r>
              <a:rPr sz="1200" b="1" spc="5" dirty="0" smtClean="0">
                <a:solidFill>
                  <a:srgbClr val="FFFFFF"/>
                </a:solidFill>
                <a:latin typeface="Roboto Condensed"/>
                <a:cs typeface="Roboto Condensed"/>
              </a:rPr>
              <a:t>1</a:t>
            </a:r>
            <a:r>
              <a:rPr lang="fr-FR" sz="1200" b="1" spc="5" dirty="0" smtClean="0">
                <a:solidFill>
                  <a:srgbClr val="FFFFFF"/>
                </a:solidFill>
                <a:latin typeface="Roboto Condensed"/>
                <a:cs typeface="Roboto Condensed"/>
              </a:rPr>
              <a:t>4</a:t>
            </a:r>
            <a:endParaRPr sz="1200" dirty="0">
              <a:latin typeface="Roboto Condensed"/>
              <a:cs typeface="Roboto Condensed"/>
            </a:endParaRPr>
          </a:p>
        </p:txBody>
      </p:sp>
    </p:spTree>
    <p:extLst>
      <p:ext uri="{BB962C8B-B14F-4D97-AF65-F5344CB8AC3E}">
        <p14:creationId xmlns:p14="http://schemas.microsoft.com/office/powerpoint/2010/main" val="427148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age 39"/>
          <p:cNvPicPr>
            <a:picLocks noChangeAspect="1"/>
          </p:cNvPicPr>
          <p:nvPr/>
        </p:nvPicPr>
        <p:blipFill>
          <a:blip r:embed="rId2"/>
          <a:stretch>
            <a:fillRect/>
          </a:stretch>
        </p:blipFill>
        <p:spPr>
          <a:xfrm>
            <a:off x="443187" y="2359469"/>
            <a:ext cx="7096125" cy="76200"/>
          </a:xfrm>
          <a:prstGeom prst="rect">
            <a:avLst/>
          </a:prstGeom>
        </p:spPr>
      </p:pic>
      <p:sp>
        <p:nvSpPr>
          <p:cNvPr id="71" name="object 9"/>
          <p:cNvSpPr/>
          <p:nvPr/>
        </p:nvSpPr>
        <p:spPr>
          <a:xfrm>
            <a:off x="3657600" y="2257044"/>
            <a:ext cx="304800" cy="304800"/>
          </a:xfrm>
          <a:custGeom>
            <a:avLst/>
            <a:gdLst/>
            <a:ahLst/>
            <a:cxnLst/>
            <a:rect l="l" t="t" r="r" b="b"/>
            <a:pathLst>
              <a:path w="304800" h="304800">
                <a:moveTo>
                  <a:pt x="152400" y="0"/>
                </a:moveTo>
                <a:lnTo>
                  <a:pt x="111887" y="5461"/>
                </a:lnTo>
                <a:lnTo>
                  <a:pt x="75437" y="20828"/>
                </a:lnTo>
                <a:lnTo>
                  <a:pt x="44576" y="44576"/>
                </a:lnTo>
                <a:lnTo>
                  <a:pt x="20827" y="75437"/>
                </a:lnTo>
                <a:lnTo>
                  <a:pt x="5461" y="111760"/>
                </a:lnTo>
                <a:lnTo>
                  <a:pt x="0" y="152273"/>
                </a:lnTo>
                <a:lnTo>
                  <a:pt x="5461" y="192658"/>
                </a:lnTo>
                <a:lnTo>
                  <a:pt x="20827" y="229107"/>
                </a:lnTo>
                <a:lnTo>
                  <a:pt x="44576" y="259842"/>
                </a:lnTo>
                <a:lnTo>
                  <a:pt x="75437" y="283718"/>
                </a:lnTo>
                <a:lnTo>
                  <a:pt x="111887" y="299085"/>
                </a:lnTo>
                <a:lnTo>
                  <a:pt x="152400" y="304545"/>
                </a:lnTo>
                <a:lnTo>
                  <a:pt x="192912" y="299085"/>
                </a:lnTo>
                <a:lnTo>
                  <a:pt x="229362" y="283718"/>
                </a:lnTo>
                <a:lnTo>
                  <a:pt x="260223" y="259842"/>
                </a:lnTo>
                <a:lnTo>
                  <a:pt x="283972" y="229107"/>
                </a:lnTo>
                <a:lnTo>
                  <a:pt x="299338" y="192658"/>
                </a:lnTo>
                <a:lnTo>
                  <a:pt x="304800" y="152273"/>
                </a:lnTo>
                <a:lnTo>
                  <a:pt x="299338" y="111760"/>
                </a:lnTo>
                <a:lnTo>
                  <a:pt x="283972" y="75437"/>
                </a:lnTo>
                <a:lnTo>
                  <a:pt x="260223" y="44576"/>
                </a:lnTo>
                <a:lnTo>
                  <a:pt x="229362" y="20828"/>
                </a:lnTo>
                <a:lnTo>
                  <a:pt x="192912" y="5461"/>
                </a:lnTo>
                <a:lnTo>
                  <a:pt x="152400" y="0"/>
                </a:lnTo>
                <a:close/>
              </a:path>
            </a:pathLst>
          </a:custGeom>
          <a:solidFill>
            <a:srgbClr val="55A7B5"/>
          </a:solidFill>
        </p:spPr>
        <p:txBody>
          <a:bodyPr wrap="square" lIns="0" tIns="0" rIns="0" bIns="0" rtlCol="0"/>
          <a:lstStyle/>
          <a:p>
            <a:endParaRPr/>
          </a:p>
        </p:txBody>
      </p:sp>
      <p:sp>
        <p:nvSpPr>
          <p:cNvPr id="2" name="object 2"/>
          <p:cNvSpPr txBox="1">
            <a:spLocks noGrp="1"/>
          </p:cNvSpPr>
          <p:nvPr>
            <p:ph type="title"/>
          </p:nvPr>
        </p:nvSpPr>
        <p:spPr>
          <a:xfrm>
            <a:off x="446017" y="590550"/>
            <a:ext cx="2830583" cy="321242"/>
          </a:xfrm>
          <a:prstGeom prst="rect">
            <a:avLst/>
          </a:prstGeom>
        </p:spPr>
        <p:txBody>
          <a:bodyPr vert="horz" wrap="square" lIns="0" tIns="13335" rIns="0" bIns="0" rtlCol="0">
            <a:spAutoFit/>
          </a:bodyPr>
          <a:lstStyle/>
          <a:p>
            <a:pPr marL="12700">
              <a:lnSpc>
                <a:spcPct val="100000"/>
              </a:lnSpc>
              <a:spcBef>
                <a:spcPts val="105"/>
              </a:spcBef>
            </a:pPr>
            <a:r>
              <a:rPr lang="fr-FR" sz="2000" spc="-5" dirty="0" smtClean="0">
                <a:solidFill>
                  <a:srgbClr val="FFFFFF"/>
                </a:solidFill>
              </a:rPr>
              <a:t>Conception</a:t>
            </a:r>
            <a:r>
              <a:rPr sz="2000" spc="-5" dirty="0" smtClean="0">
                <a:solidFill>
                  <a:srgbClr val="FFFFFF"/>
                </a:solidFill>
              </a:rPr>
              <a:t> </a:t>
            </a:r>
            <a:r>
              <a:rPr sz="2000" dirty="0">
                <a:solidFill>
                  <a:srgbClr val="FFFFFF"/>
                </a:solidFill>
              </a:rPr>
              <a:t>du</a:t>
            </a:r>
            <a:r>
              <a:rPr sz="2000" spc="-65" dirty="0">
                <a:solidFill>
                  <a:srgbClr val="FFFFFF"/>
                </a:solidFill>
              </a:rPr>
              <a:t> </a:t>
            </a:r>
            <a:r>
              <a:rPr sz="2000" spc="-5" dirty="0">
                <a:solidFill>
                  <a:srgbClr val="FFFFFF"/>
                </a:solidFill>
              </a:rPr>
              <a:t>projet</a:t>
            </a:r>
            <a:endParaRPr sz="2000" dirty="0"/>
          </a:p>
        </p:txBody>
      </p:sp>
      <p:sp>
        <p:nvSpPr>
          <p:cNvPr id="39" name="object 39"/>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15</a:t>
            </a:fld>
            <a:endParaRPr sz="1200">
              <a:latin typeface="Roboto Condensed"/>
              <a:cs typeface="Roboto Condensed"/>
            </a:endParaRPr>
          </a:p>
        </p:txBody>
      </p:sp>
      <p:sp>
        <p:nvSpPr>
          <p:cNvPr id="41" name="object 10"/>
          <p:cNvSpPr/>
          <p:nvPr/>
        </p:nvSpPr>
        <p:spPr>
          <a:xfrm>
            <a:off x="785684" y="2269235"/>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42" name="object 7"/>
          <p:cNvSpPr txBox="1"/>
          <p:nvPr/>
        </p:nvSpPr>
        <p:spPr>
          <a:xfrm>
            <a:off x="875536" y="227371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dirty="0">
              <a:latin typeface="Arial"/>
              <a:cs typeface="Arial"/>
            </a:endParaRPr>
          </a:p>
        </p:txBody>
      </p:sp>
      <p:sp>
        <p:nvSpPr>
          <p:cNvPr id="43" name="object 8"/>
          <p:cNvSpPr/>
          <p:nvPr/>
        </p:nvSpPr>
        <p:spPr>
          <a:xfrm>
            <a:off x="2220467" y="2270760"/>
            <a:ext cx="307975" cy="304800"/>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chemeClr val="bg1">
              <a:lumMod val="75000"/>
            </a:schemeClr>
          </a:solidFill>
        </p:spPr>
        <p:txBody>
          <a:bodyPr wrap="square" lIns="0" tIns="0" rIns="0" bIns="0" rtlCol="0"/>
          <a:lstStyle/>
          <a:p>
            <a:endParaRPr/>
          </a:p>
        </p:txBody>
      </p:sp>
      <p:sp>
        <p:nvSpPr>
          <p:cNvPr id="44"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46"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dirty="0">
              <a:latin typeface="Arial"/>
              <a:cs typeface="Arial"/>
            </a:endParaRPr>
          </a:p>
        </p:txBody>
      </p:sp>
      <p:sp>
        <p:nvSpPr>
          <p:cNvPr id="47" name="object 12"/>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48"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49" name="object 14"/>
          <p:cNvSpPr/>
          <p:nvPr/>
        </p:nvSpPr>
        <p:spPr>
          <a:xfrm>
            <a:off x="6428232" y="2257043"/>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16"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16"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50"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51"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52"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chemeClr val="bg1">
                    <a:lumMod val="75000"/>
                  </a:schemeClr>
                </a:solidFill>
                <a:latin typeface="Arial"/>
                <a:cs typeface="Arial"/>
              </a:rPr>
              <a:t>Conduite</a:t>
            </a:r>
            <a:r>
              <a:rPr sz="1400" b="1" spc="-105" dirty="0">
                <a:solidFill>
                  <a:schemeClr val="bg1">
                    <a:lumMod val="75000"/>
                  </a:schemeClr>
                </a:solidFill>
                <a:latin typeface="Arial"/>
                <a:cs typeface="Arial"/>
              </a:rPr>
              <a:t> </a:t>
            </a:r>
            <a:r>
              <a:rPr sz="1400" b="1" spc="-5" dirty="0">
                <a:solidFill>
                  <a:schemeClr val="bg1">
                    <a:lumMod val="75000"/>
                  </a:schemeClr>
                </a:solidFill>
                <a:latin typeface="Arial"/>
                <a:cs typeface="Arial"/>
              </a:rPr>
              <a:t>du  projet</a:t>
            </a:r>
            <a:endParaRPr sz="1400" dirty="0">
              <a:solidFill>
                <a:schemeClr val="bg1">
                  <a:lumMod val="75000"/>
                </a:schemeClr>
              </a:solidFill>
              <a:latin typeface="Arial"/>
              <a:cs typeface="Arial"/>
            </a:endParaRPr>
          </a:p>
        </p:txBody>
      </p:sp>
      <p:sp>
        <p:nvSpPr>
          <p:cNvPr id="54" name="object 22"/>
          <p:cNvSpPr txBox="1"/>
          <p:nvPr/>
        </p:nvSpPr>
        <p:spPr>
          <a:xfrm>
            <a:off x="4833581" y="33531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a:latin typeface="Arial"/>
              <a:cs typeface="Arial"/>
            </a:endParaRPr>
          </a:p>
        </p:txBody>
      </p:sp>
      <p:sp>
        <p:nvSpPr>
          <p:cNvPr id="55" name="object 23"/>
          <p:cNvSpPr txBox="1"/>
          <p:nvPr/>
        </p:nvSpPr>
        <p:spPr>
          <a:xfrm>
            <a:off x="6062472" y="3363212"/>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dirty="0">
              <a:latin typeface="Arial"/>
              <a:cs typeface="Arial"/>
            </a:endParaRPr>
          </a:p>
        </p:txBody>
      </p:sp>
      <p:grpSp>
        <p:nvGrpSpPr>
          <p:cNvPr id="56" name="object 24"/>
          <p:cNvGrpSpPr/>
          <p:nvPr/>
        </p:nvGrpSpPr>
        <p:grpSpPr>
          <a:xfrm>
            <a:off x="815339" y="2825495"/>
            <a:ext cx="363220" cy="325120"/>
            <a:chOff x="815339" y="2825495"/>
            <a:chExt cx="363220" cy="325120"/>
          </a:xfrm>
        </p:grpSpPr>
        <p:sp>
          <p:nvSpPr>
            <p:cNvPr id="57"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58" name="object 26"/>
            <p:cNvSpPr/>
            <p:nvPr/>
          </p:nvSpPr>
          <p:spPr>
            <a:xfrm>
              <a:off x="847343" y="2912363"/>
              <a:ext cx="294132" cy="167639"/>
            </a:xfrm>
            <a:prstGeom prst="rect">
              <a:avLst/>
            </a:prstGeom>
            <a:blipFill>
              <a:blip r:embed="rId3" cstate="print"/>
              <a:stretch>
                <a:fillRect/>
              </a:stretch>
            </a:blipFill>
          </p:spPr>
          <p:txBody>
            <a:bodyPr wrap="square" lIns="0" tIns="0" rIns="0" bIns="0" rtlCol="0"/>
            <a:lstStyle/>
            <a:p>
              <a:endParaRPr/>
            </a:p>
          </p:txBody>
        </p:sp>
      </p:grpSp>
      <p:grpSp>
        <p:nvGrpSpPr>
          <p:cNvPr id="61" name="object 32"/>
          <p:cNvGrpSpPr/>
          <p:nvPr/>
        </p:nvGrpSpPr>
        <p:grpSpPr>
          <a:xfrm>
            <a:off x="5145239" y="2819400"/>
            <a:ext cx="344805" cy="254635"/>
            <a:chOff x="6411467" y="2895600"/>
            <a:chExt cx="344805" cy="254635"/>
          </a:xfrm>
        </p:grpSpPr>
        <p:sp>
          <p:nvSpPr>
            <p:cNvPr id="62"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63" name="object 34"/>
            <p:cNvSpPr/>
            <p:nvPr/>
          </p:nvSpPr>
          <p:spPr>
            <a:xfrm>
              <a:off x="6438899" y="2897123"/>
              <a:ext cx="304800" cy="224027"/>
            </a:xfrm>
            <a:prstGeom prst="rect">
              <a:avLst/>
            </a:prstGeom>
            <a:blipFill>
              <a:blip r:embed="rId4" cstate="print"/>
              <a:stretch>
                <a:fillRect/>
              </a:stretch>
            </a:blipFill>
          </p:spPr>
          <p:txBody>
            <a:bodyPr wrap="square" lIns="0" tIns="0" rIns="0" bIns="0" rtlCol="0"/>
            <a:lstStyle/>
            <a:p>
              <a:endParaRPr/>
            </a:p>
          </p:txBody>
        </p:sp>
      </p:grpSp>
      <p:sp>
        <p:nvSpPr>
          <p:cNvPr id="64" name="object 35"/>
          <p:cNvSpPr/>
          <p:nvPr/>
        </p:nvSpPr>
        <p:spPr>
          <a:xfrm>
            <a:off x="6393689" y="2794380"/>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sp>
        <p:nvSpPr>
          <p:cNvPr id="72" name="object 19"/>
          <p:cNvSpPr txBox="1"/>
          <p:nvPr/>
        </p:nvSpPr>
        <p:spPr>
          <a:xfrm>
            <a:off x="3369869" y="3321811"/>
            <a:ext cx="1081660" cy="456535"/>
          </a:xfrm>
          <a:prstGeom prst="rect">
            <a:avLst/>
          </a:prstGeom>
        </p:spPr>
        <p:txBody>
          <a:bodyPr vert="horz" wrap="square" lIns="0" tIns="12700" rIns="0" bIns="0" rtlCol="0">
            <a:spAutoFit/>
          </a:bodyPr>
          <a:lstStyle/>
          <a:p>
            <a:pPr marL="12700" marR="5080" indent="42545" algn="ctr">
              <a:lnSpc>
                <a:spcPct val="100000"/>
              </a:lnSpc>
              <a:spcBef>
                <a:spcPts val="100"/>
              </a:spcBef>
            </a:pPr>
            <a:r>
              <a:rPr lang="fr-FR" sz="1400" b="1" spc="-15" dirty="0" smtClean="0">
                <a:solidFill>
                  <a:srgbClr val="55A7B5"/>
                </a:solidFill>
                <a:latin typeface="Arial"/>
                <a:cs typeface="Arial"/>
              </a:rPr>
              <a:t>Conception</a:t>
            </a:r>
          </a:p>
          <a:p>
            <a:pPr marL="12700" marR="5080" indent="42545" algn="ctr">
              <a:lnSpc>
                <a:spcPct val="100000"/>
              </a:lnSpc>
              <a:spcBef>
                <a:spcPts val="100"/>
              </a:spcBef>
            </a:pPr>
            <a:r>
              <a:rPr lang="fr-FR" sz="1400" b="1" spc="-15" dirty="0" smtClean="0">
                <a:solidFill>
                  <a:srgbClr val="55A7B5"/>
                </a:solidFill>
                <a:latin typeface="Arial"/>
                <a:cs typeface="Arial"/>
              </a:rPr>
              <a:t>Du projet</a:t>
            </a:r>
          </a:p>
        </p:txBody>
      </p:sp>
      <p:sp>
        <p:nvSpPr>
          <p:cNvPr id="73" name="object 27"/>
          <p:cNvSpPr/>
          <p:nvPr/>
        </p:nvSpPr>
        <p:spPr>
          <a:xfrm>
            <a:off x="3657600" y="2837643"/>
            <a:ext cx="403860" cy="304799"/>
          </a:xfrm>
          <a:prstGeom prst="rect">
            <a:avLst/>
          </a:prstGeom>
          <a:blipFill>
            <a:blip r:embed="rId5" cstate="print"/>
            <a:stretch>
              <a:fillRect/>
            </a:stretch>
          </a:blipFill>
        </p:spPr>
        <p:txBody>
          <a:bodyPr wrap="square" lIns="0" tIns="0" rIns="0" bIns="0" rtlCol="0"/>
          <a:lstStyle/>
          <a:p>
            <a:endParaRPr/>
          </a:p>
        </p:txBody>
      </p:sp>
      <p:sp>
        <p:nvSpPr>
          <p:cNvPr id="75"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642620" cy="1489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3</a:t>
            </a:r>
            <a:endParaRPr sz="9600"/>
          </a:p>
        </p:txBody>
      </p:sp>
      <p:sp>
        <p:nvSpPr>
          <p:cNvPr id="10" name="object 10"/>
          <p:cNvSpPr txBox="1"/>
          <p:nvPr/>
        </p:nvSpPr>
        <p:spPr>
          <a:xfrm>
            <a:off x="1149667" y="438150"/>
            <a:ext cx="4290695" cy="1490152"/>
          </a:xfrm>
          <a:prstGeom prst="rect">
            <a:avLst/>
          </a:prstGeom>
        </p:spPr>
        <p:txBody>
          <a:bodyPr vert="horz" wrap="square" lIns="0" tIns="12700" rIns="0" bIns="0" rtlCol="0">
            <a:spAutoFit/>
          </a:bodyPr>
          <a:lstStyle/>
          <a:p>
            <a:pPr marL="12700">
              <a:lnSpc>
                <a:spcPct val="100000"/>
              </a:lnSpc>
              <a:spcBef>
                <a:spcPts val="100"/>
              </a:spcBef>
            </a:pPr>
            <a:r>
              <a:rPr lang="fr-FR" sz="4800" b="1" spc="-5" dirty="0" smtClean="0">
                <a:solidFill>
                  <a:srgbClr val="1D405D"/>
                </a:solidFill>
                <a:latin typeface="Roboto Condensed"/>
                <a:cs typeface="Roboto Condensed"/>
              </a:rPr>
              <a:t>Conception du projet</a:t>
            </a:r>
            <a:endParaRPr sz="4800" dirty="0">
              <a:latin typeface="Roboto Condensed"/>
              <a:cs typeface="Roboto Condensed"/>
            </a:endParaRPr>
          </a:p>
        </p:txBody>
      </p:sp>
      <p:sp>
        <p:nvSpPr>
          <p:cNvPr id="11" name="object 11"/>
          <p:cNvSpPr txBox="1"/>
          <p:nvPr/>
        </p:nvSpPr>
        <p:spPr>
          <a:xfrm>
            <a:off x="349250" y="2944875"/>
            <a:ext cx="4756150" cy="1506182"/>
          </a:xfrm>
          <a:prstGeom prst="rect">
            <a:avLst/>
          </a:prstGeom>
        </p:spPr>
        <p:txBody>
          <a:bodyPr vert="horz" wrap="square" lIns="0" tIns="140335" rIns="0" bIns="0" rtlCol="0">
            <a:spAutoFit/>
          </a:bodyPr>
          <a:lstStyle/>
          <a:p>
            <a:pPr marL="12700">
              <a:lnSpc>
                <a:spcPct val="100000"/>
              </a:lnSpc>
              <a:spcBef>
                <a:spcPts val="1105"/>
              </a:spcBef>
            </a:pPr>
            <a:r>
              <a:rPr sz="2400" dirty="0">
                <a:solidFill>
                  <a:srgbClr val="FF9700"/>
                </a:solidFill>
                <a:latin typeface="Noto Sans Symbols"/>
                <a:cs typeface="Noto Sans Symbols"/>
              </a:rPr>
              <a:t>▰ </a:t>
            </a:r>
            <a:r>
              <a:rPr sz="2400" b="1" spc="-210" dirty="0">
                <a:solidFill>
                  <a:srgbClr val="FF9700"/>
                </a:solidFill>
                <a:latin typeface="Trebuchet MS"/>
                <a:cs typeface="Trebuchet MS"/>
              </a:rPr>
              <a:t>Définition </a:t>
            </a:r>
            <a:r>
              <a:rPr sz="2400" b="1" spc="-145" dirty="0">
                <a:solidFill>
                  <a:srgbClr val="FF9700"/>
                </a:solidFill>
                <a:latin typeface="Trebuchet MS"/>
                <a:cs typeface="Trebuchet MS"/>
              </a:rPr>
              <a:t>des</a:t>
            </a:r>
            <a:r>
              <a:rPr sz="2400" b="1" spc="-305" dirty="0">
                <a:solidFill>
                  <a:srgbClr val="FF9700"/>
                </a:solidFill>
                <a:latin typeface="Trebuchet MS"/>
                <a:cs typeface="Trebuchet MS"/>
              </a:rPr>
              <a:t> </a:t>
            </a:r>
            <a:r>
              <a:rPr sz="2400" b="1" spc="-195" dirty="0" err="1" smtClean="0">
                <a:solidFill>
                  <a:srgbClr val="FF9700"/>
                </a:solidFill>
                <a:latin typeface="Trebuchet MS"/>
                <a:cs typeface="Trebuchet MS"/>
              </a:rPr>
              <a:t>acteurs</a:t>
            </a:r>
            <a:r>
              <a:rPr lang="fr-FR" sz="2400" b="1" spc="-195" dirty="0" smtClean="0">
                <a:solidFill>
                  <a:srgbClr val="FF9700"/>
                </a:solidFill>
                <a:latin typeface="Trebuchet MS"/>
                <a:cs typeface="Trebuchet MS"/>
              </a:rPr>
              <a:t> </a:t>
            </a:r>
            <a:r>
              <a:rPr lang="fr-FR" sz="1600" b="1" spc="-195" dirty="0" smtClean="0">
                <a:solidFill>
                  <a:srgbClr val="FF9700"/>
                </a:solidFill>
                <a:latin typeface="Trebuchet MS"/>
                <a:cs typeface="Trebuchet MS"/>
              </a:rPr>
              <a:t>(Diagramme de classe)</a:t>
            </a:r>
            <a:endParaRPr sz="1600" dirty="0">
              <a:latin typeface="Trebuchet MS"/>
              <a:cs typeface="Trebuchet MS"/>
            </a:endParaRPr>
          </a:p>
          <a:p>
            <a:pPr marL="12700">
              <a:lnSpc>
                <a:spcPct val="100000"/>
              </a:lnSpc>
              <a:spcBef>
                <a:spcPts val="1010"/>
              </a:spcBef>
            </a:pPr>
            <a:r>
              <a:rPr sz="2400" dirty="0">
                <a:solidFill>
                  <a:srgbClr val="FF9700"/>
                </a:solidFill>
                <a:latin typeface="Noto Sans Symbols"/>
                <a:cs typeface="Noto Sans Symbols"/>
              </a:rPr>
              <a:t>▰ </a:t>
            </a:r>
            <a:r>
              <a:rPr sz="2400" b="1" spc="-180" dirty="0" err="1">
                <a:solidFill>
                  <a:srgbClr val="FF9700"/>
                </a:solidFill>
                <a:latin typeface="Trebuchet MS"/>
                <a:cs typeface="Trebuchet MS"/>
              </a:rPr>
              <a:t>Diagrammes</a:t>
            </a:r>
            <a:r>
              <a:rPr sz="2400" b="1" spc="-180" dirty="0">
                <a:solidFill>
                  <a:srgbClr val="FF9700"/>
                </a:solidFill>
                <a:latin typeface="Trebuchet MS"/>
                <a:cs typeface="Trebuchet MS"/>
              </a:rPr>
              <a:t> </a:t>
            </a:r>
            <a:r>
              <a:rPr sz="2400" b="1" spc="-145" dirty="0" smtClean="0">
                <a:solidFill>
                  <a:srgbClr val="FF9700"/>
                </a:solidFill>
                <a:latin typeface="Trebuchet MS"/>
                <a:cs typeface="Trebuchet MS"/>
              </a:rPr>
              <a:t>de </a:t>
            </a:r>
            <a:r>
              <a:rPr sz="2400" b="1" spc="-70" dirty="0" err="1">
                <a:solidFill>
                  <a:srgbClr val="FF9700"/>
                </a:solidFill>
                <a:latin typeface="Trebuchet MS"/>
                <a:cs typeface="Trebuchet MS"/>
              </a:rPr>
              <a:t>cas</a:t>
            </a:r>
            <a:r>
              <a:rPr sz="2400" b="1" spc="-440" dirty="0">
                <a:solidFill>
                  <a:srgbClr val="FF9700"/>
                </a:solidFill>
                <a:latin typeface="Trebuchet MS"/>
                <a:cs typeface="Trebuchet MS"/>
              </a:rPr>
              <a:t> </a:t>
            </a:r>
            <a:r>
              <a:rPr sz="2400" b="1" spc="-210" dirty="0" err="1" smtClean="0">
                <a:solidFill>
                  <a:srgbClr val="FF9700"/>
                </a:solidFill>
                <a:latin typeface="Trebuchet MS"/>
                <a:cs typeface="Trebuchet MS"/>
              </a:rPr>
              <a:t>d’utilisation</a:t>
            </a:r>
            <a:endParaRPr lang="fr-FR" sz="2400" b="1" spc="-210" dirty="0" smtClean="0">
              <a:solidFill>
                <a:srgbClr val="FF9700"/>
              </a:solidFill>
              <a:latin typeface="Trebuchet MS"/>
              <a:cs typeface="Trebuchet MS"/>
            </a:endParaRPr>
          </a:p>
          <a:p>
            <a:pPr marL="12700">
              <a:spcBef>
                <a:spcPts val="1010"/>
              </a:spcBef>
            </a:pPr>
            <a:r>
              <a:rPr lang="fr-FR" sz="2400" dirty="0">
                <a:solidFill>
                  <a:srgbClr val="FF9700"/>
                </a:solidFill>
                <a:latin typeface="Noto Sans Symbols"/>
                <a:cs typeface="Noto Sans Symbols"/>
              </a:rPr>
              <a:t>▰ </a:t>
            </a:r>
            <a:r>
              <a:rPr lang="fr-FR" sz="2400" b="1" spc="-180" dirty="0">
                <a:solidFill>
                  <a:srgbClr val="FF9700"/>
                </a:solidFill>
                <a:latin typeface="Trebuchet MS"/>
                <a:cs typeface="Trebuchet MS"/>
              </a:rPr>
              <a:t>Diagrammes </a:t>
            </a:r>
            <a:r>
              <a:rPr lang="fr-FR" sz="2400" b="1" spc="-145" dirty="0" smtClean="0">
                <a:solidFill>
                  <a:srgbClr val="FF9700"/>
                </a:solidFill>
                <a:latin typeface="Trebuchet MS"/>
                <a:cs typeface="Trebuchet MS"/>
              </a:rPr>
              <a:t>de séquences </a:t>
            </a:r>
            <a:endParaRPr lang="fr-FR" sz="2400" dirty="0">
              <a:latin typeface="Trebuchet MS"/>
              <a:cs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17</a:t>
            </a:fld>
            <a:endParaRPr dirty="0"/>
          </a:p>
        </p:txBody>
      </p:sp>
      <p:sp>
        <p:nvSpPr>
          <p:cNvPr id="4" name="Rectangle 3"/>
          <p:cNvSpPr/>
          <p:nvPr/>
        </p:nvSpPr>
        <p:spPr>
          <a:xfrm>
            <a:off x="228600" y="514350"/>
            <a:ext cx="5204951" cy="400110"/>
          </a:xfrm>
          <a:prstGeom prst="rect">
            <a:avLst/>
          </a:prstGeom>
        </p:spPr>
        <p:txBody>
          <a:bodyPr wrap="none">
            <a:spAutoFit/>
          </a:bodyPr>
          <a:lstStyle/>
          <a:p>
            <a:r>
              <a:rPr lang="fr-FR" sz="2000" b="1" dirty="0">
                <a:solidFill>
                  <a:srgbClr val="FFFFFF"/>
                </a:solidFill>
                <a:latin typeface="Roboto Condensed"/>
              </a:rPr>
              <a:t>Définition des</a:t>
            </a:r>
            <a:r>
              <a:rPr lang="fr-FR" sz="2000" b="1" spc="-15" dirty="0">
                <a:solidFill>
                  <a:srgbClr val="FFFFFF"/>
                </a:solidFill>
                <a:latin typeface="Roboto Condensed"/>
              </a:rPr>
              <a:t> </a:t>
            </a:r>
            <a:r>
              <a:rPr lang="fr-FR" sz="2000" b="1" spc="-5" dirty="0">
                <a:solidFill>
                  <a:srgbClr val="FFFFFF"/>
                </a:solidFill>
                <a:latin typeface="Roboto Condensed"/>
              </a:rPr>
              <a:t>acteurs </a:t>
            </a:r>
            <a:r>
              <a:rPr lang="fr-FR" sz="1600" b="1" spc="-5" dirty="0">
                <a:solidFill>
                  <a:srgbClr val="FFFFFF"/>
                </a:solidFill>
                <a:latin typeface="Roboto Condensed"/>
              </a:rPr>
              <a:t>(Diagramme de classe) </a:t>
            </a:r>
            <a:endParaRPr lang="fr-FR" sz="2000" b="1" dirty="0">
              <a:latin typeface="Roboto Condensed"/>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7239000" cy="32708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61950"/>
            <a:ext cx="5434965" cy="539250"/>
          </a:xfrm>
          <a:prstGeom prst="rect">
            <a:avLst/>
          </a:prstGeom>
          <a:solidFill>
            <a:srgbClr val="3E5278"/>
          </a:solidFill>
        </p:spPr>
        <p:txBody>
          <a:bodyPr vert="horz" wrap="square" lIns="0" tIns="229235" rIns="0" bIns="0" rtlCol="0">
            <a:spAutoFit/>
          </a:bodyPr>
          <a:lstStyle/>
          <a:p>
            <a:pPr marR="241935" algn="ctr">
              <a:lnSpc>
                <a:spcPct val="100000"/>
              </a:lnSpc>
              <a:spcBef>
                <a:spcPts val="1805"/>
              </a:spcBef>
            </a:pPr>
            <a:r>
              <a:rPr sz="2000" dirty="0" err="1" smtClean="0">
                <a:solidFill>
                  <a:srgbClr val="FFFFFF"/>
                </a:solidFill>
              </a:rPr>
              <a:t>Diagramme</a:t>
            </a:r>
            <a:r>
              <a:rPr sz="2000" dirty="0" smtClean="0">
                <a:solidFill>
                  <a:srgbClr val="FFFFFF"/>
                </a:solidFill>
              </a:rPr>
              <a:t> de </a:t>
            </a:r>
            <a:r>
              <a:rPr sz="2000" dirty="0" err="1">
                <a:solidFill>
                  <a:srgbClr val="FFFFFF"/>
                </a:solidFill>
              </a:rPr>
              <a:t>cas</a:t>
            </a:r>
            <a:r>
              <a:rPr sz="2000" spc="-25" dirty="0">
                <a:solidFill>
                  <a:srgbClr val="FFFFFF"/>
                </a:solidFill>
              </a:rPr>
              <a:t> </a:t>
            </a:r>
            <a:r>
              <a:rPr sz="2000" spc="-5" dirty="0" err="1" smtClean="0">
                <a:solidFill>
                  <a:srgbClr val="FFFFFF"/>
                </a:solidFill>
              </a:rPr>
              <a:t>d’utilisation</a:t>
            </a:r>
            <a:r>
              <a:rPr lang="fr-FR" sz="2000" spc="-5" dirty="0" smtClean="0">
                <a:solidFill>
                  <a:srgbClr val="FFFFFF"/>
                </a:solidFill>
              </a:rPr>
              <a:t> Admin</a:t>
            </a:r>
            <a:endParaRPr sz="2000" dirty="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18</a:t>
            </a:fld>
            <a:endParaRPr dirty="0"/>
          </a:p>
        </p:txBody>
      </p:sp>
      <p:pic>
        <p:nvPicPr>
          <p:cNvPr id="2050" name="Picture 2" descr="useCase_Adm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7676"/>
            <a:ext cx="5410200" cy="372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61950"/>
            <a:ext cx="5434965" cy="539250"/>
          </a:xfrm>
          <a:prstGeom prst="rect">
            <a:avLst/>
          </a:prstGeom>
          <a:solidFill>
            <a:srgbClr val="3E5278"/>
          </a:solidFill>
        </p:spPr>
        <p:txBody>
          <a:bodyPr vert="horz" wrap="square" lIns="0" tIns="229235" rIns="0" bIns="0" rtlCol="0">
            <a:spAutoFit/>
          </a:bodyPr>
          <a:lstStyle/>
          <a:p>
            <a:pPr marR="241935" algn="ctr">
              <a:lnSpc>
                <a:spcPct val="100000"/>
              </a:lnSpc>
              <a:spcBef>
                <a:spcPts val="1805"/>
              </a:spcBef>
            </a:pPr>
            <a:r>
              <a:rPr sz="2000" dirty="0" err="1" smtClean="0">
                <a:solidFill>
                  <a:srgbClr val="FFFFFF"/>
                </a:solidFill>
              </a:rPr>
              <a:t>Diagramme</a:t>
            </a:r>
            <a:r>
              <a:rPr sz="2000" dirty="0" smtClean="0">
                <a:solidFill>
                  <a:srgbClr val="FFFFFF"/>
                </a:solidFill>
              </a:rPr>
              <a:t> de </a:t>
            </a:r>
            <a:r>
              <a:rPr sz="2000" dirty="0" err="1">
                <a:solidFill>
                  <a:srgbClr val="FFFFFF"/>
                </a:solidFill>
              </a:rPr>
              <a:t>cas</a:t>
            </a:r>
            <a:r>
              <a:rPr sz="2000" spc="-25" dirty="0">
                <a:solidFill>
                  <a:srgbClr val="FFFFFF"/>
                </a:solidFill>
              </a:rPr>
              <a:t> </a:t>
            </a:r>
            <a:r>
              <a:rPr sz="2000" spc="-5" dirty="0" err="1" smtClean="0">
                <a:solidFill>
                  <a:srgbClr val="FFFFFF"/>
                </a:solidFill>
              </a:rPr>
              <a:t>d’utilisation</a:t>
            </a:r>
            <a:r>
              <a:rPr lang="fr-FR" sz="2000" spc="-5" dirty="0" smtClean="0">
                <a:solidFill>
                  <a:srgbClr val="FFFFFF"/>
                </a:solidFill>
              </a:rPr>
              <a:t> Utilisateur</a:t>
            </a:r>
            <a:endParaRPr sz="2000" dirty="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19</a:t>
            </a:fld>
            <a:endParaRPr dirty="0"/>
          </a:p>
        </p:txBody>
      </p:sp>
      <p:pic>
        <p:nvPicPr>
          <p:cNvPr id="3074" name="Picture 2" descr="useCase_Custo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52550"/>
            <a:ext cx="64770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E28018-2B4F-477E-9339-A05C65D54C3B}"/>
              </a:ext>
            </a:extLst>
          </p:cNvPr>
          <p:cNvSpPr>
            <a:spLocks noGrp="1"/>
          </p:cNvSpPr>
          <p:nvPr>
            <p:ph type="title"/>
          </p:nvPr>
        </p:nvSpPr>
        <p:spPr>
          <a:xfrm>
            <a:off x="2034032" y="1798777"/>
            <a:ext cx="5075935" cy="923330"/>
          </a:xfrm>
        </p:spPr>
        <p:txBody>
          <a:bodyPr/>
          <a:lstStyle/>
          <a:p>
            <a:r>
              <a:rPr lang="fr-MA" dirty="0"/>
              <a:t>Introduction</a:t>
            </a:r>
            <a:endParaRPr lang="fr-FR" dirty="0"/>
          </a:p>
        </p:txBody>
      </p:sp>
    </p:spTree>
    <p:extLst>
      <p:ext uri="{BB962C8B-B14F-4D97-AF65-F5344CB8AC3E}">
        <p14:creationId xmlns:p14="http://schemas.microsoft.com/office/powerpoint/2010/main" val="1636982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514350"/>
            <a:ext cx="5809604" cy="400110"/>
          </a:xfrm>
          <a:prstGeom prst="rect">
            <a:avLst/>
          </a:prstGeom>
        </p:spPr>
        <p:txBody>
          <a:bodyPr wrap="none">
            <a:spAutoFit/>
          </a:bodyPr>
          <a:lstStyle/>
          <a:p>
            <a:r>
              <a:rPr lang="fr-FR" sz="2000" b="1" dirty="0">
                <a:solidFill>
                  <a:srgbClr val="FFFFFF"/>
                </a:solidFill>
                <a:latin typeface="Roboto Condensed"/>
              </a:rPr>
              <a:t>Diagramme de </a:t>
            </a:r>
            <a:r>
              <a:rPr lang="fr-FR" sz="2000" b="1" dirty="0" smtClean="0">
                <a:solidFill>
                  <a:srgbClr val="FFFFFF"/>
                </a:solidFill>
                <a:latin typeface="Roboto Condensed"/>
              </a:rPr>
              <a:t>Séquence de l’authentification </a:t>
            </a:r>
            <a:endParaRPr lang="fr-FR" sz="2000" b="1" dirty="0">
              <a:latin typeface="Roboto Condensed"/>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52550"/>
            <a:ext cx="6172200" cy="3657600"/>
          </a:xfrm>
          <a:prstGeom prst="rect">
            <a:avLst/>
          </a:prstGeom>
        </p:spPr>
      </p:pic>
    </p:spTree>
    <p:extLst>
      <p:ext uri="{BB962C8B-B14F-4D97-AF65-F5344CB8AC3E}">
        <p14:creationId xmlns:p14="http://schemas.microsoft.com/office/powerpoint/2010/main" val="338499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21</a:t>
            </a:fld>
            <a:endParaRP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56181"/>
            <a:ext cx="6324600" cy="3543265"/>
          </a:xfrm>
          <a:prstGeom prst="rect">
            <a:avLst/>
          </a:prstGeom>
        </p:spPr>
      </p:pic>
      <p:sp>
        <p:nvSpPr>
          <p:cNvPr id="6" name="Rectangle 5"/>
          <p:cNvSpPr/>
          <p:nvPr/>
        </p:nvSpPr>
        <p:spPr>
          <a:xfrm>
            <a:off x="0" y="514350"/>
            <a:ext cx="6622326" cy="400110"/>
          </a:xfrm>
          <a:prstGeom prst="rect">
            <a:avLst/>
          </a:prstGeom>
        </p:spPr>
        <p:txBody>
          <a:bodyPr wrap="none">
            <a:spAutoFit/>
          </a:bodyPr>
          <a:lstStyle/>
          <a:p>
            <a:r>
              <a:rPr lang="fr-FR" sz="2000" b="1" dirty="0">
                <a:solidFill>
                  <a:srgbClr val="FFFFFF"/>
                </a:solidFill>
                <a:latin typeface="Roboto Condensed"/>
              </a:rPr>
              <a:t>Diagramme de séquence </a:t>
            </a:r>
            <a:r>
              <a:rPr lang="fr-FR" sz="2000" b="1" dirty="0" smtClean="0">
                <a:solidFill>
                  <a:srgbClr val="FFFFFF"/>
                </a:solidFill>
                <a:latin typeface="Roboto Condensed"/>
              </a:rPr>
              <a:t>L’admin consulte les clients</a:t>
            </a:r>
            <a:endParaRPr lang="fr-FR" sz="2000" b="1" dirty="0">
              <a:latin typeface="Roboto Condensed"/>
            </a:endParaRPr>
          </a:p>
        </p:txBody>
      </p:sp>
    </p:spTree>
    <p:extLst>
      <p:ext uri="{BB962C8B-B14F-4D97-AF65-F5344CB8AC3E}">
        <p14:creationId xmlns:p14="http://schemas.microsoft.com/office/powerpoint/2010/main" val="242230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514350"/>
            <a:ext cx="6477000" cy="369332"/>
          </a:xfrm>
          <a:prstGeom prst="rect">
            <a:avLst/>
          </a:prstGeom>
        </p:spPr>
        <p:txBody>
          <a:bodyPr wrap="square">
            <a:spAutoFit/>
          </a:bodyPr>
          <a:lstStyle/>
          <a:p>
            <a:r>
              <a:rPr lang="fr-FR" b="1" dirty="0">
                <a:solidFill>
                  <a:srgbClr val="FFFFFF"/>
                </a:solidFill>
                <a:latin typeface="Roboto Condensed"/>
              </a:rPr>
              <a:t>Diagramme de séquence </a:t>
            </a:r>
            <a:r>
              <a:rPr lang="fr-FR" b="1" dirty="0" smtClean="0">
                <a:solidFill>
                  <a:srgbClr val="FFFFFF"/>
                </a:solidFill>
                <a:latin typeface="Roboto Condensed"/>
              </a:rPr>
              <a:t>de la création de compte client</a:t>
            </a:r>
            <a:endParaRPr lang="fr-FR" b="1" dirty="0">
              <a:latin typeface="Roboto Condensed"/>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47" y="1382815"/>
            <a:ext cx="6473553" cy="3703535"/>
          </a:xfrm>
          <a:prstGeom prst="rect">
            <a:avLst/>
          </a:prstGeom>
        </p:spPr>
      </p:pic>
    </p:spTree>
    <p:extLst>
      <p:ext uri="{BB962C8B-B14F-4D97-AF65-F5344CB8AC3E}">
        <p14:creationId xmlns:p14="http://schemas.microsoft.com/office/powerpoint/2010/main" val="171344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28750"/>
            <a:ext cx="6837106" cy="3429000"/>
          </a:xfrm>
          <a:prstGeom prst="rect">
            <a:avLst/>
          </a:prstGeom>
        </p:spPr>
      </p:pic>
      <p:sp>
        <p:nvSpPr>
          <p:cNvPr id="4" name="Rectangle 3"/>
          <p:cNvSpPr/>
          <p:nvPr/>
        </p:nvSpPr>
        <p:spPr>
          <a:xfrm>
            <a:off x="76200" y="514350"/>
            <a:ext cx="6324600" cy="369332"/>
          </a:xfrm>
          <a:prstGeom prst="rect">
            <a:avLst/>
          </a:prstGeom>
        </p:spPr>
        <p:txBody>
          <a:bodyPr wrap="square">
            <a:spAutoFit/>
          </a:bodyPr>
          <a:lstStyle/>
          <a:p>
            <a:r>
              <a:rPr lang="fr-FR" b="1" dirty="0">
                <a:solidFill>
                  <a:srgbClr val="FFFFFF"/>
                </a:solidFill>
                <a:latin typeface="Roboto Condensed"/>
              </a:rPr>
              <a:t>Diagramme de séquence L’admin </a:t>
            </a:r>
            <a:r>
              <a:rPr lang="fr-FR" b="1" dirty="0" smtClean="0">
                <a:solidFill>
                  <a:srgbClr val="FFFFFF"/>
                </a:solidFill>
                <a:latin typeface="Roboto Condensed"/>
              </a:rPr>
              <a:t>traite les réclamations </a:t>
            </a:r>
            <a:endParaRPr lang="fr-FR" dirty="0">
              <a:effectLst/>
            </a:endParaRPr>
          </a:p>
        </p:txBody>
      </p:sp>
    </p:spTree>
    <p:extLst>
      <p:ext uri="{BB962C8B-B14F-4D97-AF65-F5344CB8AC3E}">
        <p14:creationId xmlns:p14="http://schemas.microsoft.com/office/powerpoint/2010/main" val="13380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2"/>
          <a:stretch>
            <a:fillRect/>
          </a:stretch>
        </p:blipFill>
        <p:spPr>
          <a:xfrm>
            <a:off x="443187" y="2359469"/>
            <a:ext cx="7096125" cy="76200"/>
          </a:xfrm>
          <a:prstGeom prst="rect">
            <a:avLst/>
          </a:prstGeom>
        </p:spPr>
      </p:pic>
      <p:sp>
        <p:nvSpPr>
          <p:cNvPr id="5" name="object 5"/>
          <p:cNvSpPr/>
          <p:nvPr/>
        </p:nvSpPr>
        <p:spPr>
          <a:xfrm>
            <a:off x="853440" y="2269235"/>
            <a:ext cx="307975" cy="304800"/>
          </a:xfrm>
          <a:custGeom>
            <a:avLst/>
            <a:gdLst/>
            <a:ahLst/>
            <a:cxnLst/>
            <a:rect l="l" t="t" r="r" b="b"/>
            <a:pathLst>
              <a:path w="307975" h="304800">
                <a:moveTo>
                  <a:pt x="307530" y="152273"/>
                </a:moveTo>
                <a:lnTo>
                  <a:pt x="302044" y="111760"/>
                </a:lnTo>
                <a:lnTo>
                  <a:pt x="286537" y="75438"/>
                </a:lnTo>
                <a:lnTo>
                  <a:pt x="262496" y="44577"/>
                </a:lnTo>
                <a:lnTo>
                  <a:pt x="231368" y="20828"/>
                </a:lnTo>
                <a:lnTo>
                  <a:pt x="194640" y="5461"/>
                </a:lnTo>
                <a:lnTo>
                  <a:pt x="153771" y="0"/>
                </a:lnTo>
                <a:lnTo>
                  <a:pt x="112890" y="5461"/>
                </a:lnTo>
                <a:lnTo>
                  <a:pt x="76161" y="20828"/>
                </a:lnTo>
                <a:lnTo>
                  <a:pt x="45046" y="44577"/>
                </a:lnTo>
                <a:lnTo>
                  <a:pt x="20993" y="75438"/>
                </a:lnTo>
                <a:lnTo>
                  <a:pt x="5499" y="111760"/>
                </a:lnTo>
                <a:lnTo>
                  <a:pt x="0" y="152273"/>
                </a:lnTo>
                <a:lnTo>
                  <a:pt x="5499" y="192659"/>
                </a:lnTo>
                <a:lnTo>
                  <a:pt x="20993" y="229108"/>
                </a:lnTo>
                <a:lnTo>
                  <a:pt x="45046" y="259842"/>
                </a:lnTo>
                <a:lnTo>
                  <a:pt x="76161" y="283718"/>
                </a:lnTo>
                <a:lnTo>
                  <a:pt x="112890" y="299085"/>
                </a:lnTo>
                <a:lnTo>
                  <a:pt x="153771" y="304546"/>
                </a:lnTo>
                <a:lnTo>
                  <a:pt x="194640" y="299085"/>
                </a:lnTo>
                <a:lnTo>
                  <a:pt x="231368" y="283718"/>
                </a:lnTo>
                <a:lnTo>
                  <a:pt x="262496" y="259842"/>
                </a:lnTo>
                <a:lnTo>
                  <a:pt x="286537" y="229108"/>
                </a:lnTo>
                <a:lnTo>
                  <a:pt x="302044" y="192659"/>
                </a:lnTo>
                <a:lnTo>
                  <a:pt x="307530" y="152273"/>
                </a:lnTo>
                <a:close/>
              </a:path>
            </a:pathLst>
          </a:custGeom>
          <a:solidFill>
            <a:srgbClr val="BEBEBE"/>
          </a:solidFill>
        </p:spPr>
        <p:txBody>
          <a:bodyPr wrap="square" lIns="0" tIns="0" rIns="0" bIns="0" rtlCol="0"/>
          <a:lstStyle/>
          <a:p>
            <a:endParaRPr/>
          </a:p>
        </p:txBody>
      </p:sp>
      <p:sp>
        <p:nvSpPr>
          <p:cNvPr id="41" name="object 14"/>
          <p:cNvSpPr/>
          <p:nvPr/>
        </p:nvSpPr>
        <p:spPr>
          <a:xfrm>
            <a:off x="5091557" y="2257043"/>
            <a:ext cx="306705" cy="304800"/>
          </a:xfrm>
          <a:custGeom>
            <a:avLst/>
            <a:gdLst/>
            <a:ahLst/>
            <a:cxnLst/>
            <a:rect l="l" t="t" r="r" b="b"/>
            <a:pathLst>
              <a:path w="306704" h="304800">
                <a:moveTo>
                  <a:pt x="153162" y="0"/>
                </a:moveTo>
                <a:lnTo>
                  <a:pt x="112394" y="5461"/>
                </a:lnTo>
                <a:lnTo>
                  <a:pt x="75818" y="20828"/>
                </a:lnTo>
                <a:lnTo>
                  <a:pt x="44830" y="44576"/>
                </a:lnTo>
                <a:lnTo>
                  <a:pt x="20954" y="75437"/>
                </a:lnTo>
                <a:lnTo>
                  <a:pt x="5460" y="111760"/>
                </a:lnTo>
                <a:lnTo>
                  <a:pt x="0" y="152273"/>
                </a:lnTo>
                <a:lnTo>
                  <a:pt x="5460" y="192658"/>
                </a:lnTo>
                <a:lnTo>
                  <a:pt x="20954" y="229107"/>
                </a:lnTo>
                <a:lnTo>
                  <a:pt x="44830" y="259842"/>
                </a:lnTo>
                <a:lnTo>
                  <a:pt x="75818" y="283718"/>
                </a:lnTo>
                <a:lnTo>
                  <a:pt x="112394" y="299085"/>
                </a:lnTo>
                <a:lnTo>
                  <a:pt x="153162" y="304545"/>
                </a:lnTo>
                <a:lnTo>
                  <a:pt x="193928" y="299085"/>
                </a:lnTo>
                <a:lnTo>
                  <a:pt x="230504" y="283718"/>
                </a:lnTo>
                <a:lnTo>
                  <a:pt x="261492" y="259842"/>
                </a:lnTo>
                <a:lnTo>
                  <a:pt x="285368" y="229107"/>
                </a:lnTo>
                <a:lnTo>
                  <a:pt x="300863" y="192658"/>
                </a:lnTo>
                <a:lnTo>
                  <a:pt x="306323" y="152273"/>
                </a:lnTo>
                <a:lnTo>
                  <a:pt x="300863" y="111760"/>
                </a:lnTo>
                <a:lnTo>
                  <a:pt x="285368" y="75437"/>
                </a:lnTo>
                <a:lnTo>
                  <a:pt x="261492" y="44576"/>
                </a:lnTo>
                <a:lnTo>
                  <a:pt x="230504" y="20828"/>
                </a:lnTo>
                <a:lnTo>
                  <a:pt x="193928" y="5461"/>
                </a:lnTo>
                <a:lnTo>
                  <a:pt x="153162" y="0"/>
                </a:lnTo>
                <a:close/>
              </a:path>
            </a:pathLst>
          </a:custGeom>
          <a:solidFill>
            <a:srgbClr val="D69F39"/>
          </a:solidFill>
        </p:spPr>
        <p:txBody>
          <a:bodyPr wrap="square" lIns="0" tIns="0" rIns="0" bIns="0" rtlCol="0"/>
          <a:lstStyle/>
          <a:p>
            <a:endParaRPr/>
          </a:p>
        </p:txBody>
      </p:sp>
      <p:sp>
        <p:nvSpPr>
          <p:cNvPr id="2" name="object 2"/>
          <p:cNvSpPr txBox="1">
            <a:spLocks noGrp="1"/>
          </p:cNvSpPr>
          <p:nvPr>
            <p:ph type="title"/>
          </p:nvPr>
        </p:nvSpPr>
        <p:spPr>
          <a:xfrm>
            <a:off x="893164" y="597153"/>
            <a:ext cx="169763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Réalisation</a:t>
            </a:r>
            <a:endParaRPr sz="2000" dirty="0"/>
          </a:p>
        </p:txBody>
      </p:sp>
      <p:sp>
        <p:nvSpPr>
          <p:cNvPr id="7" name="object 7"/>
          <p:cNvSpPr txBox="1"/>
          <p:nvPr/>
        </p:nvSpPr>
        <p:spPr>
          <a:xfrm>
            <a:off x="948334"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a:latin typeface="Arial"/>
              <a:cs typeface="Arial"/>
            </a:endParaRPr>
          </a:p>
        </p:txBody>
      </p:sp>
      <p:sp>
        <p:nvSpPr>
          <p:cNvPr id="8" name="object 8"/>
          <p:cNvSpPr/>
          <p:nvPr/>
        </p:nvSpPr>
        <p:spPr>
          <a:xfrm>
            <a:off x="2220468" y="2270759"/>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9"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0" name="object 10"/>
          <p:cNvSpPr/>
          <p:nvPr/>
        </p:nvSpPr>
        <p:spPr>
          <a:xfrm>
            <a:off x="3657600" y="2257043"/>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11"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3"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4" name="object 14"/>
          <p:cNvSpPr/>
          <p:nvPr/>
        </p:nvSpPr>
        <p:spPr>
          <a:xfrm>
            <a:off x="6428232" y="2257044"/>
            <a:ext cx="306705" cy="304800"/>
          </a:xfrm>
          <a:custGeom>
            <a:avLst/>
            <a:gdLst/>
            <a:ahLst/>
            <a:cxnLst/>
            <a:rect l="l" t="t" r="r" b="b"/>
            <a:pathLst>
              <a:path w="306704" h="304800">
                <a:moveTo>
                  <a:pt x="153162" y="0"/>
                </a:moveTo>
                <a:lnTo>
                  <a:pt x="112394" y="5461"/>
                </a:lnTo>
                <a:lnTo>
                  <a:pt x="75818" y="20828"/>
                </a:lnTo>
                <a:lnTo>
                  <a:pt x="44830" y="44576"/>
                </a:lnTo>
                <a:lnTo>
                  <a:pt x="20954" y="75437"/>
                </a:lnTo>
                <a:lnTo>
                  <a:pt x="5460" y="111760"/>
                </a:lnTo>
                <a:lnTo>
                  <a:pt x="0" y="152273"/>
                </a:lnTo>
                <a:lnTo>
                  <a:pt x="5460" y="192658"/>
                </a:lnTo>
                <a:lnTo>
                  <a:pt x="20954" y="229107"/>
                </a:lnTo>
                <a:lnTo>
                  <a:pt x="44830" y="259842"/>
                </a:lnTo>
                <a:lnTo>
                  <a:pt x="75818" y="283718"/>
                </a:lnTo>
                <a:lnTo>
                  <a:pt x="112394" y="299085"/>
                </a:lnTo>
                <a:lnTo>
                  <a:pt x="153162" y="304545"/>
                </a:lnTo>
                <a:lnTo>
                  <a:pt x="193928" y="299085"/>
                </a:lnTo>
                <a:lnTo>
                  <a:pt x="230504" y="283718"/>
                </a:lnTo>
                <a:lnTo>
                  <a:pt x="261492" y="259842"/>
                </a:lnTo>
                <a:lnTo>
                  <a:pt x="285368" y="229107"/>
                </a:lnTo>
                <a:lnTo>
                  <a:pt x="300863" y="192658"/>
                </a:lnTo>
                <a:lnTo>
                  <a:pt x="306323" y="152273"/>
                </a:lnTo>
                <a:lnTo>
                  <a:pt x="300863" y="111760"/>
                </a:lnTo>
                <a:lnTo>
                  <a:pt x="285368" y="75437"/>
                </a:lnTo>
                <a:lnTo>
                  <a:pt x="261492" y="44576"/>
                </a:lnTo>
                <a:lnTo>
                  <a:pt x="230504" y="20828"/>
                </a:lnTo>
                <a:lnTo>
                  <a:pt x="193928" y="5461"/>
                </a:lnTo>
                <a:lnTo>
                  <a:pt x="153162" y="0"/>
                </a:lnTo>
                <a:close/>
              </a:path>
            </a:pathLst>
          </a:custGeom>
          <a:solidFill>
            <a:schemeClr val="bg1">
              <a:lumMod val="75000"/>
            </a:schemeClr>
          </a:solidFill>
        </p:spPr>
        <p:txBody>
          <a:bodyPr wrap="square" lIns="0" tIns="0" rIns="0" bIns="0" rtlCol="0"/>
          <a:lstStyle/>
          <a:p>
            <a:endParaRPr/>
          </a:p>
        </p:txBody>
      </p:sp>
      <p:sp>
        <p:nvSpPr>
          <p:cNvPr id="15"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dirty="0">
              <a:latin typeface="Arial"/>
              <a:cs typeface="Arial"/>
            </a:endParaRPr>
          </a:p>
        </p:txBody>
      </p:sp>
      <p:sp>
        <p:nvSpPr>
          <p:cNvPr id="17" name="object 17"/>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dirty="0">
              <a:latin typeface="Arial"/>
              <a:cs typeface="Arial"/>
            </a:endParaRPr>
          </a:p>
        </p:txBody>
      </p:sp>
      <p:sp>
        <p:nvSpPr>
          <p:cNvPr id="18"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19"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BEBEBE"/>
                </a:solidFill>
                <a:latin typeface="Arial"/>
                <a:cs typeface="Arial"/>
              </a:rPr>
              <a:t>Conduite</a:t>
            </a:r>
            <a:r>
              <a:rPr sz="1400" b="1" spc="-105" dirty="0">
                <a:solidFill>
                  <a:srgbClr val="BEBEBE"/>
                </a:solidFill>
                <a:latin typeface="Arial"/>
                <a:cs typeface="Arial"/>
              </a:rPr>
              <a:t> </a:t>
            </a:r>
            <a:r>
              <a:rPr sz="1400" b="1" spc="-5" dirty="0">
                <a:solidFill>
                  <a:srgbClr val="BEBEBE"/>
                </a:solidFill>
                <a:latin typeface="Arial"/>
                <a:cs typeface="Arial"/>
              </a:rPr>
              <a:t>du  projet</a:t>
            </a:r>
            <a:endParaRPr sz="1400">
              <a:latin typeface="Arial"/>
              <a:cs typeface="Arial"/>
            </a:endParaRPr>
          </a:p>
        </p:txBody>
      </p:sp>
      <p:sp>
        <p:nvSpPr>
          <p:cNvPr id="20" name="object 20"/>
          <p:cNvSpPr txBox="1"/>
          <p:nvPr/>
        </p:nvSpPr>
        <p:spPr>
          <a:xfrm>
            <a:off x="3379089" y="3321811"/>
            <a:ext cx="1005460" cy="443711"/>
          </a:xfrm>
          <a:prstGeom prst="rect">
            <a:avLst/>
          </a:prstGeom>
        </p:spPr>
        <p:txBody>
          <a:bodyPr vert="horz" wrap="square" lIns="0" tIns="12700" rIns="0" bIns="0" rtlCol="0">
            <a:spAutoFit/>
          </a:bodyPr>
          <a:lstStyle/>
          <a:p>
            <a:pPr marL="119380" marR="5080" indent="-106680">
              <a:lnSpc>
                <a:spcPct val="100000"/>
              </a:lnSpc>
              <a:spcBef>
                <a:spcPts val="100"/>
              </a:spcBef>
            </a:pPr>
            <a:r>
              <a:rPr lang="fr-FR" sz="1400" b="1" spc="-20" dirty="0">
                <a:solidFill>
                  <a:srgbClr val="BEBEBE"/>
                </a:solidFill>
                <a:latin typeface="Arial"/>
                <a:cs typeface="Arial"/>
              </a:rPr>
              <a:t>Con</a:t>
            </a:r>
            <a:r>
              <a:rPr lang="fr-FR" sz="1400" b="1" spc="-15" dirty="0">
                <a:solidFill>
                  <a:srgbClr val="BEBEBE"/>
                </a:solidFill>
                <a:latin typeface="Arial"/>
                <a:cs typeface="Arial"/>
              </a:rPr>
              <a:t>ce</a:t>
            </a:r>
            <a:r>
              <a:rPr lang="fr-FR" sz="1400" b="1" spc="-20" dirty="0">
                <a:solidFill>
                  <a:srgbClr val="BEBEBE"/>
                </a:solidFill>
                <a:latin typeface="Arial"/>
                <a:cs typeface="Arial"/>
              </a:rPr>
              <a:t>p</a:t>
            </a:r>
            <a:r>
              <a:rPr lang="fr-FR" sz="1400" b="1" spc="-15" dirty="0">
                <a:solidFill>
                  <a:srgbClr val="BEBEBE"/>
                </a:solidFill>
                <a:latin typeface="Arial"/>
                <a:cs typeface="Arial"/>
              </a:rPr>
              <a:t>t</a:t>
            </a:r>
            <a:r>
              <a:rPr lang="fr-FR" sz="1400" b="1" spc="-20" dirty="0">
                <a:solidFill>
                  <a:srgbClr val="BEBEBE"/>
                </a:solidFill>
                <a:latin typeface="Arial"/>
                <a:cs typeface="Arial"/>
              </a:rPr>
              <a:t>i</a:t>
            </a:r>
            <a:r>
              <a:rPr lang="fr-FR" sz="1400" b="1" spc="-30" dirty="0">
                <a:solidFill>
                  <a:srgbClr val="BEBEBE"/>
                </a:solidFill>
                <a:latin typeface="Arial"/>
                <a:cs typeface="Arial"/>
              </a:rPr>
              <a:t>o</a:t>
            </a:r>
            <a:r>
              <a:rPr lang="fr-FR" sz="1400" b="1" dirty="0">
                <a:solidFill>
                  <a:srgbClr val="BEBEBE"/>
                </a:solidFill>
                <a:latin typeface="Arial"/>
                <a:cs typeface="Arial"/>
              </a:rPr>
              <a:t>n  </a:t>
            </a:r>
            <a:r>
              <a:rPr lang="fr-FR" sz="1400" b="1" spc="-10" dirty="0">
                <a:solidFill>
                  <a:srgbClr val="BEBEBE"/>
                </a:solidFill>
                <a:latin typeface="Arial"/>
                <a:cs typeface="Arial"/>
              </a:rPr>
              <a:t>du</a:t>
            </a:r>
            <a:r>
              <a:rPr lang="fr-FR" sz="1400" b="1" spc="-70" dirty="0">
                <a:solidFill>
                  <a:srgbClr val="BEBEBE"/>
                </a:solidFill>
                <a:latin typeface="Arial"/>
                <a:cs typeface="Arial"/>
              </a:rPr>
              <a:t> </a:t>
            </a:r>
            <a:r>
              <a:rPr lang="fr-FR" sz="1400" b="1" spc="-15" dirty="0">
                <a:solidFill>
                  <a:srgbClr val="BEBEBE"/>
                </a:solidFill>
                <a:latin typeface="Arial"/>
                <a:cs typeface="Arial"/>
              </a:rPr>
              <a:t>projet</a:t>
            </a:r>
            <a:endParaRPr lang="fr-FR" sz="1400" dirty="0">
              <a:latin typeface="Arial"/>
              <a:cs typeface="Arial"/>
            </a:endParaRPr>
          </a:p>
        </p:txBody>
      </p:sp>
      <p:sp>
        <p:nvSpPr>
          <p:cNvPr id="22" name="object 22"/>
          <p:cNvSpPr txBox="1"/>
          <p:nvPr/>
        </p:nvSpPr>
        <p:spPr>
          <a:xfrm>
            <a:off x="4827905" y="3319891"/>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D69F39"/>
                </a:solidFill>
                <a:latin typeface="Arial"/>
                <a:cs typeface="Arial"/>
              </a:rPr>
              <a:t>Réalisation</a:t>
            </a:r>
            <a:endParaRPr sz="1400" dirty="0">
              <a:latin typeface="Arial"/>
              <a:cs typeface="Arial"/>
            </a:endParaRPr>
          </a:p>
        </p:txBody>
      </p:sp>
      <p:sp>
        <p:nvSpPr>
          <p:cNvPr id="23" name="object 23"/>
          <p:cNvSpPr txBox="1"/>
          <p:nvPr/>
        </p:nvSpPr>
        <p:spPr>
          <a:xfrm>
            <a:off x="6153531" y="3325019"/>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dirty="0">
              <a:latin typeface="Arial"/>
              <a:cs typeface="Arial"/>
            </a:endParaRPr>
          </a:p>
        </p:txBody>
      </p:sp>
      <p:grpSp>
        <p:nvGrpSpPr>
          <p:cNvPr id="24" name="object 24"/>
          <p:cNvGrpSpPr/>
          <p:nvPr/>
        </p:nvGrpSpPr>
        <p:grpSpPr>
          <a:xfrm>
            <a:off x="815339" y="2825495"/>
            <a:ext cx="363220" cy="325120"/>
            <a:chOff x="815339" y="2825495"/>
            <a:chExt cx="363220" cy="325120"/>
          </a:xfrm>
        </p:grpSpPr>
        <p:sp>
          <p:nvSpPr>
            <p:cNvPr id="25"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26" name="object 26"/>
            <p:cNvSpPr/>
            <p:nvPr/>
          </p:nvSpPr>
          <p:spPr>
            <a:xfrm>
              <a:off x="847343" y="2912363"/>
              <a:ext cx="294132" cy="167639"/>
            </a:xfrm>
            <a:prstGeom prst="rect">
              <a:avLst/>
            </a:prstGeom>
            <a:blipFill>
              <a:blip r:embed="rId3" cstate="print"/>
              <a:stretch>
                <a:fillRect/>
              </a:stretch>
            </a:blipFill>
          </p:spPr>
          <p:txBody>
            <a:bodyPr wrap="square" lIns="0" tIns="0" rIns="0" bIns="0" rtlCol="0"/>
            <a:lstStyle/>
            <a:p>
              <a:endParaRPr/>
            </a:p>
          </p:txBody>
        </p:sp>
      </p:grpSp>
      <p:sp>
        <p:nvSpPr>
          <p:cNvPr id="27"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grpSp>
        <p:nvGrpSpPr>
          <p:cNvPr id="32" name="object 32"/>
          <p:cNvGrpSpPr/>
          <p:nvPr/>
        </p:nvGrpSpPr>
        <p:grpSpPr>
          <a:xfrm>
            <a:off x="5065395" y="2895600"/>
            <a:ext cx="344805" cy="254635"/>
            <a:chOff x="6411467" y="2895600"/>
            <a:chExt cx="344805" cy="254635"/>
          </a:xfrm>
        </p:grpSpPr>
        <p:sp>
          <p:nvSpPr>
            <p:cNvPr id="33"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516C82"/>
              </a:solidFill>
            </a:ln>
          </p:spPr>
          <p:txBody>
            <a:bodyPr wrap="square" lIns="0" tIns="0" rIns="0" bIns="0" rtlCol="0"/>
            <a:lstStyle/>
            <a:p>
              <a:endParaRPr/>
            </a:p>
          </p:txBody>
        </p:sp>
        <p:sp>
          <p:nvSpPr>
            <p:cNvPr id="34" name="object 34"/>
            <p:cNvSpPr/>
            <p:nvPr/>
          </p:nvSpPr>
          <p:spPr>
            <a:xfrm>
              <a:off x="6438899" y="2897123"/>
              <a:ext cx="304800" cy="224027"/>
            </a:xfrm>
            <a:prstGeom prst="rect">
              <a:avLst/>
            </a:prstGeom>
            <a:blipFill>
              <a:blip r:embed="rId4" cstate="print"/>
              <a:stretch>
                <a:fillRect/>
              </a:stretch>
            </a:blipFill>
          </p:spPr>
          <p:txBody>
            <a:bodyPr wrap="square" lIns="0" tIns="0" rIns="0" bIns="0" rtlCol="0"/>
            <a:lstStyle/>
            <a:p>
              <a:endParaRPr/>
            </a:p>
          </p:txBody>
        </p:sp>
      </p:grpSp>
      <p:sp>
        <p:nvSpPr>
          <p:cNvPr id="35" name="object 35"/>
          <p:cNvSpPr/>
          <p:nvPr/>
        </p:nvSpPr>
        <p:spPr>
          <a:xfrm>
            <a:off x="6434455" y="2819400"/>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grpSp>
        <p:nvGrpSpPr>
          <p:cNvPr id="36" name="object 36"/>
          <p:cNvGrpSpPr/>
          <p:nvPr/>
        </p:nvGrpSpPr>
        <p:grpSpPr>
          <a:xfrm>
            <a:off x="365772" y="649223"/>
            <a:ext cx="346075" cy="253365"/>
            <a:chOff x="365772" y="649223"/>
            <a:chExt cx="346075" cy="253365"/>
          </a:xfrm>
        </p:grpSpPr>
        <p:sp>
          <p:nvSpPr>
            <p:cNvPr id="37" name="object 37"/>
            <p:cNvSpPr/>
            <p:nvPr/>
          </p:nvSpPr>
          <p:spPr>
            <a:xfrm>
              <a:off x="371868" y="655319"/>
              <a:ext cx="334010" cy="241300"/>
            </a:xfrm>
            <a:custGeom>
              <a:avLst/>
              <a:gdLst/>
              <a:ahLst/>
              <a:cxnLst/>
              <a:rect l="l" t="t" r="r" b="b"/>
              <a:pathLst>
                <a:path w="334009" h="241300">
                  <a:moveTo>
                    <a:pt x="0" y="0"/>
                  </a:moveTo>
                  <a:lnTo>
                    <a:pt x="0" y="231647"/>
                  </a:lnTo>
                  <a:lnTo>
                    <a:pt x="0" y="233425"/>
                  </a:lnTo>
                  <a:lnTo>
                    <a:pt x="457" y="235330"/>
                  </a:lnTo>
                  <a:lnTo>
                    <a:pt x="1396" y="236600"/>
                  </a:lnTo>
                  <a:lnTo>
                    <a:pt x="2324" y="237997"/>
                  </a:lnTo>
                  <a:lnTo>
                    <a:pt x="3708" y="239394"/>
                  </a:lnTo>
                  <a:lnTo>
                    <a:pt x="5549" y="239902"/>
                  </a:lnTo>
                  <a:lnTo>
                    <a:pt x="6934" y="240791"/>
                  </a:lnTo>
                  <a:lnTo>
                    <a:pt x="9245" y="240791"/>
                  </a:lnTo>
                  <a:lnTo>
                    <a:pt x="333730" y="240791"/>
                  </a:lnTo>
                </a:path>
              </a:pathLst>
            </a:custGeom>
            <a:ln w="12191">
              <a:solidFill>
                <a:srgbClr val="FF9700"/>
              </a:solidFill>
            </a:ln>
          </p:spPr>
          <p:txBody>
            <a:bodyPr wrap="square" lIns="0" tIns="0" rIns="0" bIns="0" rtlCol="0"/>
            <a:lstStyle/>
            <a:p>
              <a:endParaRPr/>
            </a:p>
          </p:txBody>
        </p:sp>
        <p:sp>
          <p:nvSpPr>
            <p:cNvPr id="38" name="object 38"/>
            <p:cNvSpPr/>
            <p:nvPr/>
          </p:nvSpPr>
          <p:spPr>
            <a:xfrm>
              <a:off x="394728" y="650747"/>
              <a:ext cx="304787" cy="222503"/>
            </a:xfrm>
            <a:prstGeom prst="rect">
              <a:avLst/>
            </a:prstGeom>
            <a:blipFill>
              <a:blip r:embed="rId5" cstate="print"/>
              <a:stretch>
                <a:fillRect/>
              </a:stretch>
            </a:blipFill>
          </p:spPr>
          <p:txBody>
            <a:bodyPr wrap="square" lIns="0" tIns="0" rIns="0" bIns="0" rtlCol="0"/>
            <a:lstStyle/>
            <a:p>
              <a:endParaRPr/>
            </a:p>
          </p:txBody>
        </p:sp>
      </p:grpSp>
      <p:sp>
        <p:nvSpPr>
          <p:cNvPr id="39" name="object 39"/>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24</a:t>
            </a:fld>
            <a:endParaRPr dirty="0"/>
          </a:p>
        </p:txBody>
      </p:sp>
      <p:sp>
        <p:nvSpPr>
          <p:cNvPr id="40" name="object 28"/>
          <p:cNvSpPr/>
          <p:nvPr/>
        </p:nvSpPr>
        <p:spPr>
          <a:xfrm>
            <a:off x="3676904" y="2827781"/>
            <a:ext cx="403860" cy="304799"/>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642620" cy="1489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4</a:t>
            </a:r>
            <a:endParaRPr sz="9600"/>
          </a:p>
        </p:txBody>
      </p:sp>
      <p:sp>
        <p:nvSpPr>
          <p:cNvPr id="10" name="object 10"/>
          <p:cNvSpPr txBox="1"/>
          <p:nvPr/>
        </p:nvSpPr>
        <p:spPr>
          <a:xfrm>
            <a:off x="1371600" y="514350"/>
            <a:ext cx="5115560" cy="1490152"/>
          </a:xfrm>
          <a:prstGeom prst="rect">
            <a:avLst/>
          </a:prstGeom>
        </p:spPr>
        <p:txBody>
          <a:bodyPr vert="horz" wrap="square" lIns="0" tIns="12700" rIns="0" bIns="0" rtlCol="0">
            <a:spAutoFit/>
          </a:bodyPr>
          <a:lstStyle/>
          <a:p>
            <a:pPr marL="12700">
              <a:lnSpc>
                <a:spcPct val="100000"/>
              </a:lnSpc>
              <a:spcBef>
                <a:spcPts val="100"/>
              </a:spcBef>
            </a:pPr>
            <a:r>
              <a:rPr lang="fr-FR" sz="4800" b="1" spc="-5" dirty="0" smtClean="0">
                <a:solidFill>
                  <a:srgbClr val="1D405D"/>
                </a:solidFill>
                <a:latin typeface="Roboto Condensed"/>
                <a:cs typeface="Roboto Condensed"/>
              </a:rPr>
              <a:t>Réalisation</a:t>
            </a:r>
            <a:r>
              <a:rPr sz="4800" b="1" spc="-5" dirty="0" smtClean="0">
                <a:solidFill>
                  <a:srgbClr val="1D405D"/>
                </a:solidFill>
                <a:latin typeface="Roboto Condensed"/>
                <a:cs typeface="Roboto Condensed"/>
              </a:rPr>
              <a:t> </a:t>
            </a:r>
            <a:r>
              <a:rPr sz="4800" b="1" dirty="0">
                <a:solidFill>
                  <a:srgbClr val="1D405D"/>
                </a:solidFill>
                <a:latin typeface="Roboto Condensed"/>
                <a:cs typeface="Roboto Condensed"/>
              </a:rPr>
              <a:t>du</a:t>
            </a:r>
            <a:r>
              <a:rPr sz="4800" b="1" spc="-60" dirty="0">
                <a:solidFill>
                  <a:srgbClr val="1D405D"/>
                </a:solidFill>
                <a:latin typeface="Roboto Condensed"/>
                <a:cs typeface="Roboto Condensed"/>
              </a:rPr>
              <a:t> </a:t>
            </a:r>
            <a:r>
              <a:rPr sz="4800" b="1" spc="-5" dirty="0">
                <a:solidFill>
                  <a:srgbClr val="1D405D"/>
                </a:solidFill>
                <a:latin typeface="Roboto Condensed"/>
                <a:cs typeface="Roboto Condensed"/>
              </a:rPr>
              <a:t>projet</a:t>
            </a:r>
            <a:endParaRPr sz="4800" dirty="0">
              <a:latin typeface="Roboto Condensed"/>
              <a:cs typeface="Roboto Condensed"/>
            </a:endParaRPr>
          </a:p>
        </p:txBody>
      </p:sp>
      <p:sp>
        <p:nvSpPr>
          <p:cNvPr id="11" name="object 11"/>
          <p:cNvSpPr txBox="1"/>
          <p:nvPr/>
        </p:nvSpPr>
        <p:spPr>
          <a:xfrm>
            <a:off x="385978" y="3100156"/>
            <a:ext cx="4033622" cy="1007968"/>
          </a:xfrm>
          <a:prstGeom prst="rect">
            <a:avLst/>
          </a:prstGeom>
        </p:spPr>
        <p:txBody>
          <a:bodyPr vert="horz" wrap="square" lIns="0" tIns="139700" rIns="0" bIns="0" rtlCol="0">
            <a:spAutoFit/>
          </a:bodyPr>
          <a:lstStyle/>
          <a:p>
            <a:pPr marL="12700">
              <a:lnSpc>
                <a:spcPct val="100000"/>
              </a:lnSpc>
              <a:spcBef>
                <a:spcPts val="1105"/>
              </a:spcBef>
            </a:pPr>
            <a:r>
              <a:rPr lang="fr-FR" sz="2400" dirty="0">
                <a:solidFill>
                  <a:srgbClr val="FF9700"/>
                </a:solidFill>
                <a:latin typeface="Noto Sans Symbols"/>
                <a:cs typeface="Noto Sans Symbols"/>
              </a:rPr>
              <a:t>▰ </a:t>
            </a:r>
            <a:r>
              <a:rPr lang="fr-FR" sz="2400" b="1" spc="-185" dirty="0">
                <a:solidFill>
                  <a:srgbClr val="FF9700"/>
                </a:solidFill>
                <a:latin typeface="Trebuchet MS"/>
                <a:cs typeface="Trebuchet MS"/>
              </a:rPr>
              <a:t>Outils </a:t>
            </a:r>
            <a:r>
              <a:rPr lang="fr-FR" sz="2400" b="1" spc="-254" dirty="0">
                <a:solidFill>
                  <a:srgbClr val="FF9700"/>
                </a:solidFill>
                <a:latin typeface="Trebuchet MS"/>
                <a:cs typeface="Trebuchet MS"/>
              </a:rPr>
              <a:t>et </a:t>
            </a:r>
            <a:r>
              <a:rPr lang="fr-FR" sz="2400" b="1" spc="-185" dirty="0">
                <a:solidFill>
                  <a:srgbClr val="FF9700"/>
                </a:solidFill>
                <a:latin typeface="Trebuchet MS"/>
                <a:cs typeface="Trebuchet MS"/>
              </a:rPr>
              <a:t>technologies</a:t>
            </a:r>
            <a:r>
              <a:rPr lang="fr-FR" sz="2400" b="1" spc="-290" dirty="0">
                <a:solidFill>
                  <a:srgbClr val="FF9700"/>
                </a:solidFill>
                <a:latin typeface="Trebuchet MS"/>
                <a:cs typeface="Trebuchet MS"/>
              </a:rPr>
              <a:t> </a:t>
            </a:r>
            <a:r>
              <a:rPr lang="fr-FR" sz="2400" b="1" spc="-155" dirty="0">
                <a:solidFill>
                  <a:srgbClr val="FF9700"/>
                </a:solidFill>
                <a:latin typeface="Trebuchet MS"/>
                <a:cs typeface="Trebuchet MS"/>
              </a:rPr>
              <a:t>utilisés</a:t>
            </a:r>
            <a:endParaRPr lang="fr-FR" sz="2400" dirty="0">
              <a:latin typeface="Trebuchet MS"/>
              <a:cs typeface="Trebuchet MS"/>
            </a:endParaRPr>
          </a:p>
          <a:p>
            <a:pPr marL="12700">
              <a:lnSpc>
                <a:spcPct val="100000"/>
              </a:lnSpc>
              <a:spcBef>
                <a:spcPts val="1000"/>
              </a:spcBef>
            </a:pPr>
            <a:r>
              <a:rPr sz="2400" b="1" spc="-245" dirty="0" smtClean="0">
                <a:solidFill>
                  <a:srgbClr val="FF9700"/>
                </a:solidFill>
                <a:latin typeface="Trebuchet MS"/>
              </a:rPr>
              <a:t>▰ </a:t>
            </a:r>
            <a:r>
              <a:rPr lang="fr-FR" sz="2400" b="1" spc="-245" dirty="0" smtClean="0">
                <a:solidFill>
                  <a:srgbClr val="FF9700"/>
                </a:solidFill>
                <a:latin typeface="Trebuchet MS"/>
              </a:rPr>
              <a:t>les interfaces d’application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R="575945" algn="ctr">
              <a:lnSpc>
                <a:spcPct val="100000"/>
              </a:lnSpc>
              <a:spcBef>
                <a:spcPts val="1805"/>
              </a:spcBef>
            </a:pPr>
            <a:r>
              <a:rPr sz="2000" dirty="0">
                <a:solidFill>
                  <a:srgbClr val="FFFFFF"/>
                </a:solidFill>
              </a:rPr>
              <a:t>Outils et </a:t>
            </a:r>
            <a:r>
              <a:rPr sz="2000" spc="-5" dirty="0">
                <a:solidFill>
                  <a:srgbClr val="FFFFFF"/>
                </a:solidFill>
              </a:rPr>
              <a:t>technologies</a:t>
            </a:r>
            <a:r>
              <a:rPr sz="2000" spc="-20" dirty="0">
                <a:solidFill>
                  <a:srgbClr val="FFFFFF"/>
                </a:solidFill>
              </a:rPr>
              <a:t> </a:t>
            </a:r>
            <a:r>
              <a:rPr sz="2000" spc="-5" dirty="0">
                <a:solidFill>
                  <a:srgbClr val="FFFFFF"/>
                </a:solidFill>
              </a:rPr>
              <a:t>utilisés</a:t>
            </a:r>
            <a:endParaRPr sz="2000"/>
          </a:p>
        </p:txBody>
      </p:sp>
      <p:sp>
        <p:nvSpPr>
          <p:cNvPr id="3" name="object 3"/>
          <p:cNvSpPr txBox="1"/>
          <p:nvPr/>
        </p:nvSpPr>
        <p:spPr>
          <a:xfrm>
            <a:off x="7775447" y="4646676"/>
            <a:ext cx="1369060" cy="304800"/>
          </a:xfrm>
          <a:prstGeom prst="rect">
            <a:avLst/>
          </a:prstGeom>
          <a:solidFill>
            <a:srgbClr val="FF9700"/>
          </a:solidFill>
        </p:spPr>
        <p:txBody>
          <a:bodyPr vert="horz" wrap="square" lIns="0" tIns="49530" rIns="0" bIns="0" rtlCol="0">
            <a:spAutoFit/>
          </a:bodyPr>
          <a:lstStyle/>
          <a:p>
            <a:pPr marR="123189" algn="r">
              <a:lnSpc>
                <a:spcPct val="100000"/>
              </a:lnSpc>
              <a:spcBef>
                <a:spcPts val="390"/>
              </a:spcBef>
            </a:pPr>
            <a:r>
              <a:rPr sz="1200" b="1" spc="5" dirty="0">
                <a:solidFill>
                  <a:srgbClr val="FFFFFF"/>
                </a:solidFill>
                <a:latin typeface="Roboto Condensed"/>
                <a:cs typeface="Roboto Condensed"/>
              </a:rPr>
              <a:t>37</a:t>
            </a:r>
            <a:endParaRPr sz="1200">
              <a:latin typeface="Roboto Condensed"/>
              <a:cs typeface="Roboto Condensed"/>
            </a:endParaRPr>
          </a:p>
        </p:txBody>
      </p:sp>
      <p:sp>
        <p:nvSpPr>
          <p:cNvPr id="8" name="object 8"/>
          <p:cNvSpPr/>
          <p:nvPr/>
        </p:nvSpPr>
        <p:spPr>
          <a:xfrm>
            <a:off x="457729" y="2887928"/>
            <a:ext cx="1371600" cy="1063243"/>
          </a:xfrm>
          <a:prstGeom prst="rect">
            <a:avLst/>
          </a:prstGeom>
          <a:blipFill>
            <a:blip r:embed="rId2" cstate="print"/>
            <a:stretch>
              <a:fillRect/>
            </a:stretch>
          </a:blipFill>
        </p:spPr>
        <p:txBody>
          <a:bodyPr wrap="square" lIns="0" tIns="0" rIns="0" bIns="0" rtlCol="0"/>
          <a:lstStyle/>
          <a:p>
            <a:endParaRPr dirty="0"/>
          </a:p>
        </p:txBody>
      </p:sp>
      <p:pic>
        <p:nvPicPr>
          <p:cNvPr id="1026" name="Picture 2" descr="tailwind-css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587" y="1543669"/>
            <a:ext cx="1442813" cy="90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postman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2771" y="2715666"/>
            <a:ext cx="1332201" cy="130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springbo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1504950"/>
            <a:ext cx="2130490" cy="94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mongoD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7762" y="1584930"/>
            <a:ext cx="1660525" cy="93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Typescript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5044" y="1657350"/>
            <a:ext cx="1095181" cy="79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15" descr="C:\Users\HP\AppData\Local\Microsoft\Windows\INetCache\Content.Word\react (1).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66781" y="1657350"/>
            <a:ext cx="1724219" cy="792046"/>
          </a:xfrm>
          <a:prstGeom prst="rect">
            <a:avLst/>
          </a:prstGeom>
          <a:noFill/>
          <a:ln>
            <a:noFill/>
          </a:ln>
        </p:spPr>
      </p:pic>
      <p:pic>
        <p:nvPicPr>
          <p:cNvPr id="17" name="Image 16" descr="C:\Users\HP\AppData\Local\Microsoft\Windows\INetCache\Content.Word\Redux.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90800" y="2956307"/>
            <a:ext cx="1287047" cy="901250"/>
          </a:xfrm>
          <a:prstGeom prst="rect">
            <a:avLst/>
          </a:prstGeom>
          <a:noFill/>
          <a:ln>
            <a:noFill/>
          </a:ln>
        </p:spPr>
      </p:pic>
      <p:pic>
        <p:nvPicPr>
          <p:cNvPr id="1037" name="Picture 13" descr="IntelliJ-IDEA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79896" y="2797619"/>
            <a:ext cx="1371600" cy="108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descr="visual-studio-code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00079" y="2711813"/>
            <a:ext cx="1321102" cy="123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033"/>
                                        </p:tgtEl>
                                        <p:attrNameLst>
                                          <p:attrName>style.visibility</p:attrName>
                                        </p:attrNameLst>
                                      </p:cBhvr>
                                      <p:to>
                                        <p:strVal val="visible"/>
                                      </p:to>
                                    </p:set>
                                    <p:animEffect transition="in" filter="fade">
                                      <p:cBhvr>
                                        <p:cTn id="26" dur="500"/>
                                        <p:tgtEl>
                                          <p:spTgt spid="10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37"/>
                                        </p:tgtEl>
                                        <p:attrNameLst>
                                          <p:attrName>style.visibility</p:attrName>
                                        </p:attrNameLst>
                                      </p:cBhvr>
                                      <p:to>
                                        <p:strVal val="visible"/>
                                      </p:to>
                                    </p:set>
                                    <p:animEffect transition="in" filter="wipe(down)">
                                      <p:cBhvr>
                                        <p:cTn id="31" dur="500"/>
                                        <p:tgtEl>
                                          <p:spTgt spid="1037"/>
                                        </p:tgtEl>
                                      </p:cBhvr>
                                    </p:animEffect>
                                  </p:childTnLst>
                                </p:cTn>
                              </p:par>
                              <p:par>
                                <p:cTn id="32" presetID="22" presetClass="entr" presetSubtype="4" fill="hold" nodeType="withEffect">
                                  <p:stCondLst>
                                    <p:cond delay="0"/>
                                  </p:stCondLst>
                                  <p:childTnLst>
                                    <p:set>
                                      <p:cBhvr>
                                        <p:cTn id="33" dur="1" fill="hold">
                                          <p:stCondLst>
                                            <p:cond delay="0"/>
                                          </p:stCondLst>
                                        </p:cTn>
                                        <p:tgtEl>
                                          <p:spTgt spid="1038"/>
                                        </p:tgtEl>
                                        <p:attrNameLst>
                                          <p:attrName>style.visibility</p:attrName>
                                        </p:attrNameLst>
                                      </p:cBhvr>
                                      <p:to>
                                        <p:strVal val="visible"/>
                                      </p:to>
                                    </p:set>
                                    <p:animEffect transition="in" filter="wipe(down)">
                                      <p:cBhvr>
                                        <p:cTn id="34"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1" y="2924555"/>
            <a:ext cx="4384293" cy="1286250"/>
          </a:xfrm>
          <a:prstGeom prst="rect">
            <a:avLst/>
          </a:prstGeom>
          <a:solidFill>
            <a:srgbClr val="3E5278"/>
          </a:solidFill>
        </p:spPr>
        <p:txBody>
          <a:bodyPr vert="horz" wrap="square" lIns="0" tIns="1270" rIns="0" bIns="0" rtlCol="0">
            <a:spAutoFit/>
          </a:bodyPr>
          <a:lstStyle/>
          <a:p>
            <a:pPr>
              <a:lnSpc>
                <a:spcPct val="100000"/>
              </a:lnSpc>
              <a:spcBef>
                <a:spcPts val="10"/>
              </a:spcBef>
            </a:pPr>
            <a:endParaRPr sz="4350" dirty="0">
              <a:latin typeface="Times New Roman"/>
              <a:cs typeface="Times New Roman"/>
            </a:endParaRPr>
          </a:p>
          <a:p>
            <a:pPr marL="490855" algn="ctr">
              <a:lnSpc>
                <a:spcPct val="100000"/>
              </a:lnSpc>
              <a:spcBef>
                <a:spcPts val="5"/>
              </a:spcBef>
            </a:pPr>
            <a:r>
              <a:rPr sz="4000" spc="-5" dirty="0">
                <a:solidFill>
                  <a:srgbClr val="FFFFFF"/>
                </a:solidFill>
              </a:rPr>
              <a:t>Démonstration</a:t>
            </a:r>
            <a:endParaRPr sz="4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 38"/>
          <p:cNvPicPr>
            <a:picLocks noChangeAspect="1"/>
          </p:cNvPicPr>
          <p:nvPr/>
        </p:nvPicPr>
        <p:blipFill>
          <a:blip r:embed="rId2"/>
          <a:stretch>
            <a:fillRect/>
          </a:stretch>
        </p:blipFill>
        <p:spPr>
          <a:xfrm>
            <a:off x="330771" y="2368994"/>
            <a:ext cx="7096125" cy="76200"/>
          </a:xfrm>
          <a:prstGeom prst="rect">
            <a:avLst/>
          </a:prstGeom>
        </p:spPr>
      </p:pic>
      <p:sp>
        <p:nvSpPr>
          <p:cNvPr id="38" name="object 8"/>
          <p:cNvSpPr/>
          <p:nvPr/>
        </p:nvSpPr>
        <p:spPr>
          <a:xfrm>
            <a:off x="838200" y="2266950"/>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2" name="object 2"/>
          <p:cNvSpPr txBox="1">
            <a:spLocks noGrp="1"/>
          </p:cNvSpPr>
          <p:nvPr>
            <p:ph type="title"/>
          </p:nvPr>
        </p:nvSpPr>
        <p:spPr>
          <a:xfrm>
            <a:off x="893165" y="597153"/>
            <a:ext cx="1547902"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Conclusion</a:t>
            </a:r>
            <a:endParaRPr sz="2000" dirty="0"/>
          </a:p>
        </p:txBody>
      </p:sp>
      <p:sp>
        <p:nvSpPr>
          <p:cNvPr id="7" name="object 7"/>
          <p:cNvSpPr txBox="1"/>
          <p:nvPr/>
        </p:nvSpPr>
        <p:spPr>
          <a:xfrm>
            <a:off x="939558"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dirty="0">
              <a:latin typeface="Arial"/>
              <a:cs typeface="Arial"/>
            </a:endParaRPr>
          </a:p>
        </p:txBody>
      </p:sp>
      <p:sp>
        <p:nvSpPr>
          <p:cNvPr id="8" name="object 8"/>
          <p:cNvSpPr/>
          <p:nvPr/>
        </p:nvSpPr>
        <p:spPr>
          <a:xfrm>
            <a:off x="2220468" y="2270759"/>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9"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0" name="object 10"/>
          <p:cNvSpPr/>
          <p:nvPr/>
        </p:nvSpPr>
        <p:spPr>
          <a:xfrm>
            <a:off x="3657600" y="2257043"/>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11"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2" name="object 12"/>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3"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5"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dirty="0">
              <a:latin typeface="Arial"/>
              <a:cs typeface="Arial"/>
            </a:endParaRPr>
          </a:p>
        </p:txBody>
      </p:sp>
      <p:sp>
        <p:nvSpPr>
          <p:cNvPr id="16" name="object 16"/>
          <p:cNvSpPr/>
          <p:nvPr/>
        </p:nvSpPr>
        <p:spPr>
          <a:xfrm>
            <a:off x="6477000" y="2258567"/>
            <a:ext cx="304800" cy="303530"/>
          </a:xfrm>
          <a:custGeom>
            <a:avLst/>
            <a:gdLst/>
            <a:ahLst/>
            <a:cxnLst/>
            <a:rect l="l" t="t" r="r" b="b"/>
            <a:pathLst>
              <a:path w="304800" h="303530">
                <a:moveTo>
                  <a:pt x="152400" y="0"/>
                </a:moveTo>
                <a:lnTo>
                  <a:pt x="111886" y="5461"/>
                </a:lnTo>
                <a:lnTo>
                  <a:pt x="75437" y="20700"/>
                </a:lnTo>
                <a:lnTo>
                  <a:pt x="44576" y="44323"/>
                </a:lnTo>
                <a:lnTo>
                  <a:pt x="20827" y="75056"/>
                </a:lnTo>
                <a:lnTo>
                  <a:pt x="5460" y="111251"/>
                </a:lnTo>
                <a:lnTo>
                  <a:pt x="0" y="151511"/>
                </a:lnTo>
                <a:lnTo>
                  <a:pt x="5460" y="191769"/>
                </a:lnTo>
                <a:lnTo>
                  <a:pt x="20827" y="227964"/>
                </a:lnTo>
                <a:lnTo>
                  <a:pt x="44576" y="258571"/>
                </a:lnTo>
                <a:lnTo>
                  <a:pt x="75437" y="282320"/>
                </a:lnTo>
                <a:lnTo>
                  <a:pt x="111886" y="297561"/>
                </a:lnTo>
                <a:lnTo>
                  <a:pt x="152400" y="303021"/>
                </a:lnTo>
                <a:lnTo>
                  <a:pt x="192912" y="297561"/>
                </a:lnTo>
                <a:lnTo>
                  <a:pt x="229361" y="282320"/>
                </a:lnTo>
                <a:lnTo>
                  <a:pt x="260222" y="258571"/>
                </a:lnTo>
                <a:lnTo>
                  <a:pt x="283971" y="227964"/>
                </a:lnTo>
                <a:lnTo>
                  <a:pt x="299338" y="191769"/>
                </a:lnTo>
                <a:lnTo>
                  <a:pt x="304800" y="151511"/>
                </a:lnTo>
                <a:lnTo>
                  <a:pt x="299338" y="111251"/>
                </a:lnTo>
                <a:lnTo>
                  <a:pt x="283971" y="75056"/>
                </a:lnTo>
                <a:lnTo>
                  <a:pt x="260222" y="44323"/>
                </a:lnTo>
                <a:lnTo>
                  <a:pt x="229361" y="20700"/>
                </a:lnTo>
                <a:lnTo>
                  <a:pt x="192912" y="5461"/>
                </a:lnTo>
                <a:lnTo>
                  <a:pt x="152400" y="0"/>
                </a:lnTo>
                <a:close/>
              </a:path>
            </a:pathLst>
          </a:custGeom>
          <a:solidFill>
            <a:srgbClr val="3981B8"/>
          </a:solidFill>
        </p:spPr>
        <p:txBody>
          <a:bodyPr wrap="square" lIns="0" tIns="0" rIns="0" bIns="0" rtlCol="0"/>
          <a:lstStyle/>
          <a:p>
            <a:endParaRPr/>
          </a:p>
        </p:txBody>
      </p:sp>
      <p:sp>
        <p:nvSpPr>
          <p:cNvPr id="17" name="object 17"/>
          <p:cNvSpPr txBox="1"/>
          <p:nvPr/>
        </p:nvSpPr>
        <p:spPr>
          <a:xfrm>
            <a:off x="6567932" y="2283435"/>
            <a:ext cx="125095" cy="228268"/>
          </a:xfrm>
          <a:prstGeom prst="rect">
            <a:avLst/>
          </a:prstGeom>
        </p:spPr>
        <p:txBody>
          <a:bodyPr vert="horz" wrap="square" lIns="0" tIns="12700" rIns="0" bIns="0" rtlCol="0">
            <a:spAutoFit/>
          </a:bodyPr>
          <a:lstStyle/>
          <a:p>
            <a:pPr marL="12700">
              <a:lnSpc>
                <a:spcPct val="100000"/>
              </a:lnSpc>
              <a:spcBef>
                <a:spcPts val="100"/>
              </a:spcBef>
            </a:pPr>
            <a:r>
              <a:rPr lang="fr-FR" sz="1400" b="1" dirty="0" smtClean="0">
                <a:solidFill>
                  <a:srgbClr val="FFFFFF"/>
                </a:solidFill>
                <a:latin typeface="Arial"/>
                <a:cs typeface="Arial"/>
              </a:rPr>
              <a:t>5</a:t>
            </a:r>
            <a:endParaRPr sz="1400" dirty="0">
              <a:latin typeface="Arial"/>
              <a:cs typeface="Arial"/>
            </a:endParaRPr>
          </a:p>
        </p:txBody>
      </p:sp>
      <p:sp>
        <p:nvSpPr>
          <p:cNvPr id="18"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19"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BEBEBE"/>
                </a:solidFill>
                <a:latin typeface="Arial"/>
                <a:cs typeface="Arial"/>
              </a:rPr>
              <a:t>Conduite</a:t>
            </a:r>
            <a:r>
              <a:rPr sz="1400" b="1" spc="-105" dirty="0">
                <a:solidFill>
                  <a:srgbClr val="BEBEBE"/>
                </a:solidFill>
                <a:latin typeface="Arial"/>
                <a:cs typeface="Arial"/>
              </a:rPr>
              <a:t> </a:t>
            </a:r>
            <a:r>
              <a:rPr sz="1400" b="1" spc="-5" dirty="0">
                <a:solidFill>
                  <a:srgbClr val="BEBEBE"/>
                </a:solidFill>
                <a:latin typeface="Arial"/>
                <a:cs typeface="Arial"/>
              </a:rPr>
              <a:t>du  projet</a:t>
            </a:r>
            <a:endParaRPr sz="1400">
              <a:latin typeface="Arial"/>
              <a:cs typeface="Arial"/>
            </a:endParaRPr>
          </a:p>
        </p:txBody>
      </p:sp>
      <p:sp>
        <p:nvSpPr>
          <p:cNvPr id="21" name="object 21"/>
          <p:cNvSpPr txBox="1"/>
          <p:nvPr/>
        </p:nvSpPr>
        <p:spPr>
          <a:xfrm>
            <a:off x="3352800" y="3321811"/>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BEBEBE"/>
                </a:solidFill>
                <a:latin typeface="Arial"/>
                <a:cs typeface="Arial"/>
              </a:rPr>
              <a:t>Con</a:t>
            </a:r>
            <a:r>
              <a:rPr sz="1400" b="1" spc="-15" dirty="0">
                <a:solidFill>
                  <a:srgbClr val="BEBEBE"/>
                </a:solidFill>
                <a:latin typeface="Arial"/>
                <a:cs typeface="Arial"/>
              </a:rPr>
              <a:t>ce</a:t>
            </a:r>
            <a:r>
              <a:rPr sz="1400" b="1" spc="-20" dirty="0">
                <a:solidFill>
                  <a:srgbClr val="BEBEBE"/>
                </a:solidFill>
                <a:latin typeface="Arial"/>
                <a:cs typeface="Arial"/>
              </a:rPr>
              <a:t>p</a:t>
            </a:r>
            <a:r>
              <a:rPr sz="1400" b="1" spc="-15" dirty="0">
                <a:solidFill>
                  <a:srgbClr val="BEBEBE"/>
                </a:solidFill>
                <a:latin typeface="Arial"/>
                <a:cs typeface="Arial"/>
              </a:rPr>
              <a:t>t</a:t>
            </a:r>
            <a:r>
              <a:rPr sz="1400" b="1" spc="-20" dirty="0">
                <a:solidFill>
                  <a:srgbClr val="BEBEBE"/>
                </a:solidFill>
                <a:latin typeface="Arial"/>
                <a:cs typeface="Arial"/>
              </a:rPr>
              <a:t>i</a:t>
            </a:r>
            <a:r>
              <a:rPr sz="1400" b="1" spc="-30" dirty="0">
                <a:solidFill>
                  <a:srgbClr val="BEBEBE"/>
                </a:solidFill>
                <a:latin typeface="Arial"/>
                <a:cs typeface="Arial"/>
              </a:rPr>
              <a:t>o</a:t>
            </a:r>
            <a:r>
              <a:rPr sz="1400" b="1" dirty="0">
                <a:solidFill>
                  <a:srgbClr val="BEBEBE"/>
                </a:solidFill>
                <a:latin typeface="Arial"/>
                <a:cs typeface="Arial"/>
              </a:rPr>
              <a:t>n  </a:t>
            </a:r>
            <a:r>
              <a:rPr sz="1400" b="1" spc="-10" dirty="0">
                <a:solidFill>
                  <a:srgbClr val="BEBEBE"/>
                </a:solidFill>
                <a:latin typeface="Arial"/>
                <a:cs typeface="Arial"/>
              </a:rPr>
              <a:t>du</a:t>
            </a:r>
            <a:r>
              <a:rPr sz="1400" b="1" spc="-70" dirty="0">
                <a:solidFill>
                  <a:srgbClr val="BEBEBE"/>
                </a:solidFill>
                <a:latin typeface="Arial"/>
                <a:cs typeface="Arial"/>
              </a:rPr>
              <a:t> </a:t>
            </a:r>
            <a:r>
              <a:rPr sz="1400" b="1" spc="-15" dirty="0">
                <a:solidFill>
                  <a:srgbClr val="BEBEBE"/>
                </a:solidFill>
                <a:latin typeface="Arial"/>
                <a:cs typeface="Arial"/>
              </a:rPr>
              <a:t>projet</a:t>
            </a:r>
            <a:endParaRPr sz="1400" dirty="0">
              <a:latin typeface="Arial"/>
              <a:cs typeface="Arial"/>
            </a:endParaRPr>
          </a:p>
        </p:txBody>
      </p:sp>
      <p:sp>
        <p:nvSpPr>
          <p:cNvPr id="22" name="object 22"/>
          <p:cNvSpPr txBox="1"/>
          <p:nvPr/>
        </p:nvSpPr>
        <p:spPr>
          <a:xfrm>
            <a:off x="4876800" y="34293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dirty="0">
              <a:latin typeface="Arial"/>
              <a:cs typeface="Arial"/>
            </a:endParaRPr>
          </a:p>
        </p:txBody>
      </p:sp>
      <p:sp>
        <p:nvSpPr>
          <p:cNvPr id="23" name="object 23"/>
          <p:cNvSpPr txBox="1"/>
          <p:nvPr/>
        </p:nvSpPr>
        <p:spPr>
          <a:xfrm>
            <a:off x="6172200" y="342938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3981B8"/>
                </a:solidFill>
                <a:latin typeface="Arial"/>
                <a:cs typeface="Arial"/>
              </a:rPr>
              <a:t>Conclusion</a:t>
            </a:r>
            <a:endParaRPr sz="1400" dirty="0">
              <a:latin typeface="Arial"/>
              <a:cs typeface="Arial"/>
            </a:endParaRPr>
          </a:p>
        </p:txBody>
      </p:sp>
      <p:grpSp>
        <p:nvGrpSpPr>
          <p:cNvPr id="24" name="object 24"/>
          <p:cNvGrpSpPr/>
          <p:nvPr/>
        </p:nvGrpSpPr>
        <p:grpSpPr>
          <a:xfrm>
            <a:off x="815339" y="2825495"/>
            <a:ext cx="363220" cy="325120"/>
            <a:chOff x="815339" y="2825495"/>
            <a:chExt cx="363220" cy="325120"/>
          </a:xfrm>
        </p:grpSpPr>
        <p:sp>
          <p:nvSpPr>
            <p:cNvPr id="25"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26" name="object 26"/>
            <p:cNvSpPr/>
            <p:nvPr/>
          </p:nvSpPr>
          <p:spPr>
            <a:xfrm>
              <a:off x="847343" y="2912363"/>
              <a:ext cx="294132" cy="167639"/>
            </a:xfrm>
            <a:prstGeom prst="rect">
              <a:avLst/>
            </a:prstGeom>
            <a:blipFill>
              <a:blip r:embed="rId3" cstate="print"/>
              <a:stretch>
                <a:fillRect/>
              </a:stretch>
            </a:blipFill>
          </p:spPr>
          <p:txBody>
            <a:bodyPr wrap="square" lIns="0" tIns="0" rIns="0" bIns="0" rtlCol="0"/>
            <a:lstStyle/>
            <a:p>
              <a:endParaRPr/>
            </a:p>
          </p:txBody>
        </p:sp>
      </p:grpSp>
      <p:sp>
        <p:nvSpPr>
          <p:cNvPr id="27"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sp>
        <p:nvSpPr>
          <p:cNvPr id="28" name="object 28"/>
          <p:cNvSpPr/>
          <p:nvPr/>
        </p:nvSpPr>
        <p:spPr>
          <a:xfrm>
            <a:off x="3634740" y="2840735"/>
            <a:ext cx="403860" cy="304799"/>
          </a:xfrm>
          <a:prstGeom prst="rect">
            <a:avLst/>
          </a:prstGeom>
          <a:blipFill>
            <a:blip r:embed="rId4" cstate="print"/>
            <a:stretch>
              <a:fillRect/>
            </a:stretch>
          </a:blipFill>
        </p:spPr>
        <p:txBody>
          <a:bodyPr wrap="square" lIns="0" tIns="0" rIns="0" bIns="0" rtlCol="0"/>
          <a:lstStyle/>
          <a:p>
            <a:endParaRPr/>
          </a:p>
        </p:txBody>
      </p:sp>
      <p:grpSp>
        <p:nvGrpSpPr>
          <p:cNvPr id="32" name="object 32"/>
          <p:cNvGrpSpPr/>
          <p:nvPr/>
        </p:nvGrpSpPr>
        <p:grpSpPr>
          <a:xfrm>
            <a:off x="5105400" y="2895600"/>
            <a:ext cx="344805" cy="254635"/>
            <a:chOff x="6411467" y="2895600"/>
            <a:chExt cx="344805" cy="254635"/>
          </a:xfrm>
        </p:grpSpPr>
        <p:sp>
          <p:nvSpPr>
            <p:cNvPr id="33"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34" name="object 34"/>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5" name="object 35"/>
          <p:cNvSpPr/>
          <p:nvPr/>
        </p:nvSpPr>
        <p:spPr>
          <a:xfrm>
            <a:off x="6475095" y="286054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516C82"/>
            </a:solidFill>
          </a:ln>
        </p:spPr>
        <p:txBody>
          <a:bodyPr wrap="square" lIns="0" tIns="0" rIns="0" bIns="0" rtlCol="0"/>
          <a:lstStyle/>
          <a:p>
            <a:endParaRPr/>
          </a:p>
        </p:txBody>
      </p:sp>
      <p:sp>
        <p:nvSpPr>
          <p:cNvPr id="36" name="object 36"/>
          <p:cNvSpPr/>
          <p:nvPr/>
        </p:nvSpPr>
        <p:spPr>
          <a:xfrm>
            <a:off x="399300" y="637031"/>
            <a:ext cx="306705" cy="277495"/>
          </a:xfrm>
          <a:custGeom>
            <a:avLst/>
            <a:gdLst/>
            <a:ahLst/>
            <a:cxnLst/>
            <a:rect l="l" t="t" r="r" b="b"/>
            <a:pathLst>
              <a:path w="306705" h="277494">
                <a:moveTo>
                  <a:pt x="153161" y="0"/>
                </a:moveTo>
                <a:lnTo>
                  <a:pt x="145300" y="0"/>
                </a:lnTo>
                <a:lnTo>
                  <a:pt x="137452" y="507"/>
                </a:lnTo>
                <a:lnTo>
                  <a:pt x="100558" y="7873"/>
                </a:lnTo>
                <a:lnTo>
                  <a:pt x="93649" y="10159"/>
                </a:lnTo>
                <a:lnTo>
                  <a:pt x="86715" y="12445"/>
                </a:lnTo>
                <a:lnTo>
                  <a:pt x="80251" y="15620"/>
                </a:lnTo>
                <a:lnTo>
                  <a:pt x="73799" y="18414"/>
                </a:lnTo>
                <a:lnTo>
                  <a:pt x="39662" y="42290"/>
                </a:lnTo>
                <a:lnTo>
                  <a:pt x="15214" y="73025"/>
                </a:lnTo>
                <a:lnTo>
                  <a:pt x="3225" y="103377"/>
                </a:lnTo>
                <a:lnTo>
                  <a:pt x="1841" y="109727"/>
                </a:lnTo>
                <a:lnTo>
                  <a:pt x="914" y="116204"/>
                </a:lnTo>
                <a:lnTo>
                  <a:pt x="0" y="122554"/>
                </a:lnTo>
                <a:lnTo>
                  <a:pt x="0" y="129539"/>
                </a:lnTo>
                <a:lnTo>
                  <a:pt x="0" y="136397"/>
                </a:lnTo>
                <a:lnTo>
                  <a:pt x="914" y="143763"/>
                </a:lnTo>
                <a:lnTo>
                  <a:pt x="1841" y="150621"/>
                </a:lnTo>
                <a:lnTo>
                  <a:pt x="3695" y="157098"/>
                </a:lnTo>
                <a:lnTo>
                  <a:pt x="5537" y="163956"/>
                </a:lnTo>
                <a:lnTo>
                  <a:pt x="25361" y="200659"/>
                </a:lnTo>
                <a:lnTo>
                  <a:pt x="29514" y="206247"/>
                </a:lnTo>
                <a:lnTo>
                  <a:pt x="34594" y="211200"/>
                </a:lnTo>
                <a:lnTo>
                  <a:pt x="39662" y="216280"/>
                </a:lnTo>
                <a:lnTo>
                  <a:pt x="45199" y="221360"/>
                </a:lnTo>
                <a:lnTo>
                  <a:pt x="50749" y="225932"/>
                </a:lnTo>
                <a:lnTo>
                  <a:pt x="47053" y="232790"/>
                </a:lnTo>
                <a:lnTo>
                  <a:pt x="42900" y="239775"/>
                </a:lnTo>
                <a:lnTo>
                  <a:pt x="13830" y="269620"/>
                </a:lnTo>
                <a:lnTo>
                  <a:pt x="5080" y="274192"/>
                </a:lnTo>
                <a:lnTo>
                  <a:pt x="0" y="276478"/>
                </a:lnTo>
                <a:lnTo>
                  <a:pt x="2298" y="276478"/>
                </a:lnTo>
                <a:lnTo>
                  <a:pt x="9232" y="277367"/>
                </a:lnTo>
                <a:lnTo>
                  <a:pt x="19380" y="277367"/>
                </a:lnTo>
                <a:lnTo>
                  <a:pt x="25844" y="277367"/>
                </a:lnTo>
                <a:lnTo>
                  <a:pt x="32296" y="276859"/>
                </a:lnTo>
                <a:lnTo>
                  <a:pt x="71031" y="265429"/>
                </a:lnTo>
                <a:lnTo>
                  <a:pt x="94107" y="248919"/>
                </a:lnTo>
                <a:lnTo>
                  <a:pt x="101015" y="251205"/>
                </a:lnTo>
                <a:lnTo>
                  <a:pt x="107950" y="253491"/>
                </a:lnTo>
                <a:lnTo>
                  <a:pt x="115316" y="254888"/>
                </a:lnTo>
                <a:lnTo>
                  <a:pt x="122707" y="256285"/>
                </a:lnTo>
                <a:lnTo>
                  <a:pt x="130086" y="257682"/>
                </a:lnTo>
                <a:lnTo>
                  <a:pt x="137452" y="258571"/>
                </a:lnTo>
                <a:lnTo>
                  <a:pt x="145300" y="258952"/>
                </a:lnTo>
                <a:lnTo>
                  <a:pt x="153161" y="258952"/>
                </a:lnTo>
                <a:lnTo>
                  <a:pt x="160997" y="258952"/>
                </a:lnTo>
                <a:lnTo>
                  <a:pt x="168846" y="258571"/>
                </a:lnTo>
                <a:lnTo>
                  <a:pt x="176682" y="257682"/>
                </a:lnTo>
                <a:lnTo>
                  <a:pt x="184048" y="256285"/>
                </a:lnTo>
                <a:lnTo>
                  <a:pt x="191439" y="254888"/>
                </a:lnTo>
                <a:lnTo>
                  <a:pt x="198818" y="252983"/>
                </a:lnTo>
                <a:lnTo>
                  <a:pt x="205740" y="251205"/>
                </a:lnTo>
                <a:lnTo>
                  <a:pt x="212648" y="248919"/>
                </a:lnTo>
                <a:lnTo>
                  <a:pt x="219583" y="246125"/>
                </a:lnTo>
                <a:lnTo>
                  <a:pt x="226047" y="243331"/>
                </a:lnTo>
                <a:lnTo>
                  <a:pt x="232498" y="240156"/>
                </a:lnTo>
                <a:lnTo>
                  <a:pt x="238963" y="236981"/>
                </a:lnTo>
                <a:lnTo>
                  <a:pt x="244944" y="233298"/>
                </a:lnTo>
                <a:lnTo>
                  <a:pt x="250469" y="229615"/>
                </a:lnTo>
                <a:lnTo>
                  <a:pt x="256019" y="225425"/>
                </a:lnTo>
                <a:lnTo>
                  <a:pt x="261556" y="220852"/>
                </a:lnTo>
                <a:lnTo>
                  <a:pt x="266636" y="216788"/>
                </a:lnTo>
                <a:lnTo>
                  <a:pt x="271233" y="211708"/>
                </a:lnTo>
                <a:lnTo>
                  <a:pt x="275856" y="207137"/>
                </a:lnTo>
                <a:lnTo>
                  <a:pt x="279996" y="202056"/>
                </a:lnTo>
                <a:lnTo>
                  <a:pt x="299377" y="168020"/>
                </a:lnTo>
                <a:lnTo>
                  <a:pt x="306298" y="135889"/>
                </a:lnTo>
                <a:lnTo>
                  <a:pt x="306298" y="129539"/>
                </a:lnTo>
                <a:lnTo>
                  <a:pt x="306298" y="122554"/>
                </a:lnTo>
                <a:lnTo>
                  <a:pt x="305384" y="116204"/>
                </a:lnTo>
                <a:lnTo>
                  <a:pt x="304457" y="109727"/>
                </a:lnTo>
                <a:lnTo>
                  <a:pt x="303072" y="103377"/>
                </a:lnTo>
                <a:lnTo>
                  <a:pt x="301688" y="96900"/>
                </a:lnTo>
                <a:lnTo>
                  <a:pt x="299377" y="90931"/>
                </a:lnTo>
                <a:lnTo>
                  <a:pt x="279996" y="56895"/>
                </a:lnTo>
                <a:lnTo>
                  <a:pt x="250469" y="29337"/>
                </a:lnTo>
                <a:lnTo>
                  <a:pt x="226047" y="15620"/>
                </a:lnTo>
                <a:lnTo>
                  <a:pt x="219583" y="12445"/>
                </a:lnTo>
                <a:lnTo>
                  <a:pt x="212648" y="10159"/>
                </a:lnTo>
                <a:lnTo>
                  <a:pt x="205740" y="7873"/>
                </a:lnTo>
                <a:lnTo>
                  <a:pt x="198818" y="5460"/>
                </a:lnTo>
                <a:lnTo>
                  <a:pt x="191439" y="3682"/>
                </a:lnTo>
                <a:lnTo>
                  <a:pt x="184048" y="2285"/>
                </a:lnTo>
                <a:lnTo>
                  <a:pt x="176682" y="1396"/>
                </a:lnTo>
                <a:lnTo>
                  <a:pt x="168846" y="507"/>
                </a:lnTo>
                <a:lnTo>
                  <a:pt x="160997" y="0"/>
                </a:lnTo>
                <a:lnTo>
                  <a:pt x="153161" y="0"/>
                </a:lnTo>
                <a:close/>
              </a:path>
            </a:pathLst>
          </a:custGeom>
          <a:ln w="12192">
            <a:solidFill>
              <a:srgbClr val="FF9700"/>
            </a:solidFill>
          </a:ln>
        </p:spPr>
        <p:txBody>
          <a:bodyPr wrap="square" lIns="0" tIns="0" rIns="0" bIns="0" rtlCol="0"/>
          <a:lstStyle/>
          <a:p>
            <a:endParaRPr/>
          </a:p>
        </p:txBody>
      </p:sp>
      <p:sp>
        <p:nvSpPr>
          <p:cNvPr id="37" name="object 37"/>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28</a:t>
            </a:fld>
            <a:endParaRPr sz="1200">
              <a:latin typeface="Roboto Condensed"/>
              <a:cs typeface="Roboto Condense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558" y="2040382"/>
            <a:ext cx="1936750" cy="574675"/>
          </a:xfrm>
          <a:prstGeom prst="rect">
            <a:avLst/>
          </a:prstGeom>
        </p:spPr>
        <p:txBody>
          <a:bodyPr vert="horz" wrap="square" lIns="0" tIns="12700" rIns="0" bIns="0" rtlCol="0">
            <a:spAutoFit/>
          </a:bodyPr>
          <a:lstStyle/>
          <a:p>
            <a:pPr marL="355600" marR="5080" indent="-342900">
              <a:lnSpc>
                <a:spcPct val="100000"/>
              </a:lnSpc>
              <a:spcBef>
                <a:spcPts val="100"/>
              </a:spcBef>
            </a:pPr>
            <a:r>
              <a:rPr sz="1800" dirty="0">
                <a:solidFill>
                  <a:srgbClr val="C6D2E6"/>
                </a:solidFill>
                <a:latin typeface="Noto Sans Symbols"/>
                <a:cs typeface="Noto Sans Symbols"/>
              </a:rPr>
              <a:t>▰ </a:t>
            </a:r>
            <a:r>
              <a:rPr sz="1800" b="0" spc="-5" dirty="0">
                <a:solidFill>
                  <a:srgbClr val="253147"/>
                </a:solidFill>
                <a:latin typeface="Roboto Condensed"/>
                <a:cs typeface="Roboto Condensed"/>
              </a:rPr>
              <a:t>Expérience  prof</a:t>
            </a:r>
            <a:r>
              <a:rPr sz="1800" b="0" dirty="0">
                <a:solidFill>
                  <a:srgbClr val="253147"/>
                </a:solidFill>
                <a:latin typeface="Roboto Condensed"/>
                <a:cs typeface="Roboto Condensed"/>
              </a:rPr>
              <a:t>e</a:t>
            </a:r>
            <a:r>
              <a:rPr sz="1800" b="0" spc="-5" dirty="0">
                <a:solidFill>
                  <a:srgbClr val="253147"/>
                </a:solidFill>
                <a:latin typeface="Roboto Condensed"/>
                <a:cs typeface="Roboto Condensed"/>
              </a:rPr>
              <a:t>ss</a:t>
            </a:r>
            <a:r>
              <a:rPr sz="1800" b="0" spc="5" dirty="0">
                <a:solidFill>
                  <a:srgbClr val="253147"/>
                </a:solidFill>
                <a:latin typeface="Roboto Condensed"/>
                <a:cs typeface="Roboto Condensed"/>
              </a:rPr>
              <a:t>i</a:t>
            </a:r>
            <a:r>
              <a:rPr sz="1800" b="0" dirty="0">
                <a:solidFill>
                  <a:srgbClr val="253147"/>
                </a:solidFill>
                <a:latin typeface="Roboto Condensed"/>
                <a:cs typeface="Roboto Condensed"/>
              </a:rPr>
              <a:t>onne</a:t>
            </a:r>
            <a:r>
              <a:rPr sz="1800" b="0" spc="5" dirty="0">
                <a:solidFill>
                  <a:srgbClr val="253147"/>
                </a:solidFill>
                <a:latin typeface="Roboto Condensed"/>
                <a:cs typeface="Roboto Condensed"/>
              </a:rPr>
              <a:t>l</a:t>
            </a:r>
            <a:r>
              <a:rPr sz="1800" b="0" dirty="0">
                <a:solidFill>
                  <a:srgbClr val="253147"/>
                </a:solidFill>
                <a:latin typeface="Roboto Condensed"/>
                <a:cs typeface="Roboto Condensed"/>
              </a:rPr>
              <a:t>le</a:t>
            </a:r>
            <a:endParaRPr sz="1800" dirty="0">
              <a:latin typeface="Roboto Condensed"/>
              <a:cs typeface="Roboto Condensed"/>
            </a:endParaRPr>
          </a:p>
        </p:txBody>
      </p:sp>
      <p:sp>
        <p:nvSpPr>
          <p:cNvPr id="3" name="object 3"/>
          <p:cNvSpPr txBox="1"/>
          <p:nvPr/>
        </p:nvSpPr>
        <p:spPr>
          <a:xfrm>
            <a:off x="5734558" y="2863723"/>
            <a:ext cx="1936750" cy="574040"/>
          </a:xfrm>
          <a:prstGeom prst="rect">
            <a:avLst/>
          </a:prstGeom>
        </p:spPr>
        <p:txBody>
          <a:bodyPr vert="horz" wrap="square" lIns="0" tIns="12700" rIns="0" bIns="0" rtlCol="0">
            <a:spAutoFit/>
          </a:bodyPr>
          <a:lstStyle/>
          <a:p>
            <a:pPr marL="355600" marR="5080" indent="-342900">
              <a:lnSpc>
                <a:spcPct val="100000"/>
              </a:lnSpc>
              <a:spcBef>
                <a:spcPts val="100"/>
              </a:spcBef>
            </a:pPr>
            <a:r>
              <a:rPr sz="1800" dirty="0">
                <a:solidFill>
                  <a:srgbClr val="C6D2E6"/>
                </a:solidFill>
                <a:latin typeface="Noto Sans Symbols"/>
                <a:cs typeface="Noto Sans Symbols"/>
              </a:rPr>
              <a:t>▰ </a:t>
            </a:r>
            <a:r>
              <a:rPr sz="1800" b="0" spc="-5" dirty="0">
                <a:solidFill>
                  <a:srgbClr val="253147"/>
                </a:solidFill>
                <a:latin typeface="Roboto Condensed"/>
                <a:cs typeface="Roboto Condensed"/>
              </a:rPr>
              <a:t>Développement  </a:t>
            </a:r>
            <a:r>
              <a:rPr sz="1800" b="0" dirty="0">
                <a:solidFill>
                  <a:srgbClr val="253147"/>
                </a:solidFill>
                <a:latin typeface="Roboto Condensed"/>
                <a:cs typeface="Roboto Condensed"/>
              </a:rPr>
              <a:t>des</a:t>
            </a:r>
            <a:r>
              <a:rPr sz="1800" b="0" spc="-100" dirty="0">
                <a:solidFill>
                  <a:srgbClr val="253147"/>
                </a:solidFill>
                <a:latin typeface="Roboto Condensed"/>
                <a:cs typeface="Roboto Condensed"/>
              </a:rPr>
              <a:t> </a:t>
            </a:r>
            <a:r>
              <a:rPr sz="1800" b="0" dirty="0">
                <a:solidFill>
                  <a:srgbClr val="253147"/>
                </a:solidFill>
                <a:latin typeface="Roboto Condensed"/>
                <a:cs typeface="Roboto Condensed"/>
              </a:rPr>
              <a:t>compétences</a:t>
            </a:r>
            <a:endParaRPr sz="1800" dirty="0">
              <a:latin typeface="Roboto Condensed"/>
              <a:cs typeface="Roboto Condensed"/>
            </a:endParaRPr>
          </a:p>
        </p:txBody>
      </p:sp>
      <p:sp>
        <p:nvSpPr>
          <p:cNvPr id="4" name="object 4"/>
          <p:cNvSpPr txBox="1">
            <a:spLocks noGrp="1"/>
          </p:cNvSpPr>
          <p:nvPr>
            <p:ph type="title"/>
          </p:nvPr>
        </p:nvSpPr>
        <p:spPr>
          <a:xfrm>
            <a:off x="0" y="381000"/>
            <a:ext cx="5434965" cy="771525"/>
          </a:xfrm>
          <a:prstGeom prst="rect">
            <a:avLst/>
          </a:prstGeom>
        </p:spPr>
        <p:txBody>
          <a:bodyPr vert="horz" wrap="square" lIns="0" tIns="229235" rIns="0" bIns="0" rtlCol="0">
            <a:spAutoFit/>
          </a:bodyPr>
          <a:lstStyle/>
          <a:p>
            <a:pPr marL="905510">
              <a:lnSpc>
                <a:spcPct val="100000"/>
              </a:lnSpc>
              <a:spcBef>
                <a:spcPts val="1805"/>
              </a:spcBef>
            </a:pPr>
            <a:r>
              <a:rPr sz="2000" spc="-5" dirty="0">
                <a:solidFill>
                  <a:srgbClr val="FFFFFF"/>
                </a:solidFill>
              </a:rPr>
              <a:t>Conclusion</a:t>
            </a:r>
            <a:endParaRPr sz="2000"/>
          </a:p>
        </p:txBody>
      </p:sp>
      <p:sp>
        <p:nvSpPr>
          <p:cNvPr id="5" name="object 5"/>
          <p:cNvSpPr/>
          <p:nvPr/>
        </p:nvSpPr>
        <p:spPr>
          <a:xfrm>
            <a:off x="399300" y="637031"/>
            <a:ext cx="306705" cy="277495"/>
          </a:xfrm>
          <a:custGeom>
            <a:avLst/>
            <a:gdLst/>
            <a:ahLst/>
            <a:cxnLst/>
            <a:rect l="l" t="t" r="r" b="b"/>
            <a:pathLst>
              <a:path w="306705" h="277494">
                <a:moveTo>
                  <a:pt x="153161" y="0"/>
                </a:moveTo>
                <a:lnTo>
                  <a:pt x="145300" y="0"/>
                </a:lnTo>
                <a:lnTo>
                  <a:pt x="137452" y="507"/>
                </a:lnTo>
                <a:lnTo>
                  <a:pt x="100558" y="7873"/>
                </a:lnTo>
                <a:lnTo>
                  <a:pt x="93649" y="10159"/>
                </a:lnTo>
                <a:lnTo>
                  <a:pt x="86715" y="12445"/>
                </a:lnTo>
                <a:lnTo>
                  <a:pt x="80251" y="15620"/>
                </a:lnTo>
                <a:lnTo>
                  <a:pt x="73799" y="18414"/>
                </a:lnTo>
                <a:lnTo>
                  <a:pt x="39662" y="42290"/>
                </a:lnTo>
                <a:lnTo>
                  <a:pt x="15214" y="73025"/>
                </a:lnTo>
                <a:lnTo>
                  <a:pt x="3225" y="103377"/>
                </a:lnTo>
                <a:lnTo>
                  <a:pt x="1841" y="109727"/>
                </a:lnTo>
                <a:lnTo>
                  <a:pt x="914" y="116204"/>
                </a:lnTo>
                <a:lnTo>
                  <a:pt x="0" y="122554"/>
                </a:lnTo>
                <a:lnTo>
                  <a:pt x="0" y="129539"/>
                </a:lnTo>
                <a:lnTo>
                  <a:pt x="0" y="136397"/>
                </a:lnTo>
                <a:lnTo>
                  <a:pt x="914" y="143763"/>
                </a:lnTo>
                <a:lnTo>
                  <a:pt x="1841" y="150621"/>
                </a:lnTo>
                <a:lnTo>
                  <a:pt x="3695" y="157098"/>
                </a:lnTo>
                <a:lnTo>
                  <a:pt x="5537" y="163956"/>
                </a:lnTo>
                <a:lnTo>
                  <a:pt x="25361" y="200659"/>
                </a:lnTo>
                <a:lnTo>
                  <a:pt x="29514" y="206247"/>
                </a:lnTo>
                <a:lnTo>
                  <a:pt x="34594" y="211200"/>
                </a:lnTo>
                <a:lnTo>
                  <a:pt x="39662" y="216280"/>
                </a:lnTo>
                <a:lnTo>
                  <a:pt x="45199" y="221360"/>
                </a:lnTo>
                <a:lnTo>
                  <a:pt x="50749" y="225932"/>
                </a:lnTo>
                <a:lnTo>
                  <a:pt x="47053" y="232790"/>
                </a:lnTo>
                <a:lnTo>
                  <a:pt x="42900" y="239775"/>
                </a:lnTo>
                <a:lnTo>
                  <a:pt x="13830" y="269620"/>
                </a:lnTo>
                <a:lnTo>
                  <a:pt x="5080" y="274192"/>
                </a:lnTo>
                <a:lnTo>
                  <a:pt x="0" y="276478"/>
                </a:lnTo>
                <a:lnTo>
                  <a:pt x="2298" y="276478"/>
                </a:lnTo>
                <a:lnTo>
                  <a:pt x="9232" y="277367"/>
                </a:lnTo>
                <a:lnTo>
                  <a:pt x="19380" y="277367"/>
                </a:lnTo>
                <a:lnTo>
                  <a:pt x="25844" y="277367"/>
                </a:lnTo>
                <a:lnTo>
                  <a:pt x="32296" y="276859"/>
                </a:lnTo>
                <a:lnTo>
                  <a:pt x="71031" y="265429"/>
                </a:lnTo>
                <a:lnTo>
                  <a:pt x="94107" y="248919"/>
                </a:lnTo>
                <a:lnTo>
                  <a:pt x="101015" y="251205"/>
                </a:lnTo>
                <a:lnTo>
                  <a:pt x="107950" y="253491"/>
                </a:lnTo>
                <a:lnTo>
                  <a:pt x="115316" y="254888"/>
                </a:lnTo>
                <a:lnTo>
                  <a:pt x="122707" y="256285"/>
                </a:lnTo>
                <a:lnTo>
                  <a:pt x="130086" y="257682"/>
                </a:lnTo>
                <a:lnTo>
                  <a:pt x="137452" y="258571"/>
                </a:lnTo>
                <a:lnTo>
                  <a:pt x="145300" y="258952"/>
                </a:lnTo>
                <a:lnTo>
                  <a:pt x="153161" y="258952"/>
                </a:lnTo>
                <a:lnTo>
                  <a:pt x="160997" y="258952"/>
                </a:lnTo>
                <a:lnTo>
                  <a:pt x="168846" y="258571"/>
                </a:lnTo>
                <a:lnTo>
                  <a:pt x="176682" y="257682"/>
                </a:lnTo>
                <a:lnTo>
                  <a:pt x="184048" y="256285"/>
                </a:lnTo>
                <a:lnTo>
                  <a:pt x="191439" y="254888"/>
                </a:lnTo>
                <a:lnTo>
                  <a:pt x="198818" y="252983"/>
                </a:lnTo>
                <a:lnTo>
                  <a:pt x="205740" y="251205"/>
                </a:lnTo>
                <a:lnTo>
                  <a:pt x="212648" y="248919"/>
                </a:lnTo>
                <a:lnTo>
                  <a:pt x="219583" y="246125"/>
                </a:lnTo>
                <a:lnTo>
                  <a:pt x="226047" y="243331"/>
                </a:lnTo>
                <a:lnTo>
                  <a:pt x="232498" y="240156"/>
                </a:lnTo>
                <a:lnTo>
                  <a:pt x="238963" y="236981"/>
                </a:lnTo>
                <a:lnTo>
                  <a:pt x="244944" y="233298"/>
                </a:lnTo>
                <a:lnTo>
                  <a:pt x="250469" y="229615"/>
                </a:lnTo>
                <a:lnTo>
                  <a:pt x="256019" y="225425"/>
                </a:lnTo>
                <a:lnTo>
                  <a:pt x="261556" y="220852"/>
                </a:lnTo>
                <a:lnTo>
                  <a:pt x="266636" y="216788"/>
                </a:lnTo>
                <a:lnTo>
                  <a:pt x="271233" y="211708"/>
                </a:lnTo>
                <a:lnTo>
                  <a:pt x="275856" y="207137"/>
                </a:lnTo>
                <a:lnTo>
                  <a:pt x="279996" y="202056"/>
                </a:lnTo>
                <a:lnTo>
                  <a:pt x="299377" y="168020"/>
                </a:lnTo>
                <a:lnTo>
                  <a:pt x="306298" y="135889"/>
                </a:lnTo>
                <a:lnTo>
                  <a:pt x="306298" y="129539"/>
                </a:lnTo>
                <a:lnTo>
                  <a:pt x="306298" y="122554"/>
                </a:lnTo>
                <a:lnTo>
                  <a:pt x="305384" y="116204"/>
                </a:lnTo>
                <a:lnTo>
                  <a:pt x="304457" y="109727"/>
                </a:lnTo>
                <a:lnTo>
                  <a:pt x="303072" y="103377"/>
                </a:lnTo>
                <a:lnTo>
                  <a:pt x="301688" y="96900"/>
                </a:lnTo>
                <a:lnTo>
                  <a:pt x="299377" y="90931"/>
                </a:lnTo>
                <a:lnTo>
                  <a:pt x="279996" y="56895"/>
                </a:lnTo>
                <a:lnTo>
                  <a:pt x="250469" y="29337"/>
                </a:lnTo>
                <a:lnTo>
                  <a:pt x="226047" y="15620"/>
                </a:lnTo>
                <a:lnTo>
                  <a:pt x="219583" y="12445"/>
                </a:lnTo>
                <a:lnTo>
                  <a:pt x="212648" y="10159"/>
                </a:lnTo>
                <a:lnTo>
                  <a:pt x="205740" y="7873"/>
                </a:lnTo>
                <a:lnTo>
                  <a:pt x="198818" y="5460"/>
                </a:lnTo>
                <a:lnTo>
                  <a:pt x="191439" y="3682"/>
                </a:lnTo>
                <a:lnTo>
                  <a:pt x="184048" y="2285"/>
                </a:lnTo>
                <a:lnTo>
                  <a:pt x="176682" y="1396"/>
                </a:lnTo>
                <a:lnTo>
                  <a:pt x="168846" y="507"/>
                </a:lnTo>
                <a:lnTo>
                  <a:pt x="160997" y="0"/>
                </a:lnTo>
                <a:lnTo>
                  <a:pt x="153161" y="0"/>
                </a:lnTo>
                <a:close/>
              </a:path>
            </a:pathLst>
          </a:custGeom>
          <a:ln w="12192">
            <a:solidFill>
              <a:srgbClr val="FF9700"/>
            </a:solidFill>
          </a:ln>
        </p:spPr>
        <p:txBody>
          <a:bodyPr wrap="square" lIns="0" tIns="0" rIns="0" bIns="0" rtlCol="0"/>
          <a:lstStyle/>
          <a:p>
            <a:endParaRPr/>
          </a:p>
        </p:txBody>
      </p:sp>
      <p:sp>
        <p:nvSpPr>
          <p:cNvPr id="6" name="object 6"/>
          <p:cNvSpPr/>
          <p:nvPr/>
        </p:nvSpPr>
        <p:spPr>
          <a:xfrm>
            <a:off x="3560064" y="1545336"/>
            <a:ext cx="1648967" cy="2715767"/>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063548" y="2040382"/>
            <a:ext cx="1516380" cy="57467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C6D2E6"/>
                </a:solidFill>
                <a:latin typeface="Noto Sans Symbols"/>
                <a:cs typeface="Noto Sans Symbols"/>
              </a:rPr>
              <a:t>▰</a:t>
            </a:r>
            <a:r>
              <a:rPr sz="1800" spc="400" dirty="0">
                <a:solidFill>
                  <a:srgbClr val="C6D2E6"/>
                </a:solidFill>
                <a:latin typeface="Noto Sans Symbols"/>
                <a:cs typeface="Noto Sans Symbols"/>
              </a:rPr>
              <a:t> </a:t>
            </a:r>
            <a:r>
              <a:rPr sz="1800" b="0" spc="-5" dirty="0">
                <a:solidFill>
                  <a:srgbClr val="253147"/>
                </a:solidFill>
                <a:latin typeface="Roboto Condensed"/>
                <a:cs typeface="Roboto Condensed"/>
              </a:rPr>
              <a:t>Objectifs</a:t>
            </a:r>
            <a:endParaRPr sz="1800" dirty="0">
              <a:latin typeface="Roboto Condensed"/>
              <a:cs typeface="Roboto Condensed"/>
            </a:endParaRPr>
          </a:p>
          <a:p>
            <a:pPr marL="354965">
              <a:lnSpc>
                <a:spcPct val="100000"/>
              </a:lnSpc>
            </a:pPr>
            <a:r>
              <a:rPr sz="1800" b="0" spc="-5" dirty="0">
                <a:solidFill>
                  <a:srgbClr val="253147"/>
                </a:solidFill>
                <a:latin typeface="Roboto Condensed"/>
                <a:cs typeface="Roboto Condensed"/>
              </a:rPr>
              <a:t>rencontrés</a:t>
            </a:r>
            <a:endParaRPr sz="1800" dirty="0">
              <a:latin typeface="Roboto Condensed"/>
              <a:cs typeface="Roboto Condensed"/>
            </a:endParaRPr>
          </a:p>
        </p:txBody>
      </p:sp>
      <p:sp>
        <p:nvSpPr>
          <p:cNvPr id="9" name="object 9"/>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29</a:t>
            </a:fld>
            <a:endParaRPr sz="1200">
              <a:latin typeface="Roboto Condensed"/>
              <a:cs typeface="Roboto Condensed"/>
            </a:endParaRPr>
          </a:p>
        </p:txBody>
      </p:sp>
      <p:sp>
        <p:nvSpPr>
          <p:cNvPr id="8" name="object 8"/>
          <p:cNvSpPr txBox="1"/>
          <p:nvPr/>
        </p:nvSpPr>
        <p:spPr>
          <a:xfrm>
            <a:off x="1063548" y="2863723"/>
            <a:ext cx="1648966" cy="574040"/>
          </a:xfrm>
          <a:prstGeom prst="rect">
            <a:avLst/>
          </a:prstGeom>
        </p:spPr>
        <p:txBody>
          <a:bodyPr vert="horz" wrap="square" lIns="0" tIns="12700" rIns="0" bIns="0" rtlCol="0">
            <a:spAutoFit/>
          </a:bodyPr>
          <a:lstStyle/>
          <a:p>
            <a:pPr marL="354965" marR="5080" indent="-342900">
              <a:lnSpc>
                <a:spcPct val="100000"/>
              </a:lnSpc>
              <a:spcBef>
                <a:spcPts val="100"/>
              </a:spcBef>
            </a:pPr>
            <a:r>
              <a:rPr sz="1800" dirty="0">
                <a:solidFill>
                  <a:srgbClr val="C6D2E6"/>
                </a:solidFill>
                <a:latin typeface="Noto Sans Symbols"/>
                <a:cs typeface="Noto Sans Symbols"/>
              </a:rPr>
              <a:t>▰ </a:t>
            </a:r>
            <a:r>
              <a:rPr lang="fr-MA" sz="1800" b="0" spc="-5" dirty="0">
                <a:solidFill>
                  <a:srgbClr val="253147"/>
                </a:solidFill>
                <a:latin typeface="Roboto Condensed"/>
                <a:cs typeface="Roboto Condensed"/>
              </a:rPr>
              <a:t>projet</a:t>
            </a:r>
            <a:r>
              <a:rPr sz="1800" b="0" spc="-5" dirty="0">
                <a:solidFill>
                  <a:srgbClr val="253147"/>
                </a:solidFill>
                <a:latin typeface="Roboto Condensed"/>
                <a:cs typeface="Roboto Condensed"/>
              </a:rPr>
              <a:t>  fonc</a:t>
            </a:r>
            <a:r>
              <a:rPr sz="1800" b="0" dirty="0">
                <a:solidFill>
                  <a:srgbClr val="253147"/>
                </a:solidFill>
                <a:latin typeface="Roboto Condensed"/>
                <a:cs typeface="Roboto Condensed"/>
              </a:rPr>
              <a:t>tionne</a:t>
            </a:r>
            <a:r>
              <a:rPr sz="1800" b="0" spc="5" dirty="0">
                <a:solidFill>
                  <a:srgbClr val="253147"/>
                </a:solidFill>
                <a:latin typeface="Roboto Condensed"/>
                <a:cs typeface="Roboto Condensed"/>
              </a:rPr>
              <a:t>l</a:t>
            </a:r>
            <a:r>
              <a:rPr sz="1800" b="0" spc="-10" dirty="0">
                <a:solidFill>
                  <a:srgbClr val="253147"/>
                </a:solidFill>
                <a:latin typeface="Roboto Condensed"/>
                <a:cs typeface="Roboto Condensed"/>
              </a:rPr>
              <a:t>l</a:t>
            </a:r>
            <a:r>
              <a:rPr sz="1800" b="0" dirty="0">
                <a:solidFill>
                  <a:srgbClr val="253147"/>
                </a:solidFill>
                <a:latin typeface="Roboto Condensed"/>
                <a:cs typeface="Roboto Condensed"/>
              </a:rPr>
              <a:t>e</a:t>
            </a:r>
            <a:endParaRPr sz="1800" dirty="0">
              <a:latin typeface="Roboto Condensed"/>
              <a:cs typeface="Roboto Condense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348" y="597153"/>
            <a:ext cx="841452"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rPr>
              <a:t>PLAN</a:t>
            </a:r>
            <a:endParaRPr sz="2000" dirty="0"/>
          </a:p>
        </p:txBody>
      </p:sp>
      <p:grpSp>
        <p:nvGrpSpPr>
          <p:cNvPr id="3" name="object 3"/>
          <p:cNvGrpSpPr/>
          <p:nvPr/>
        </p:nvGrpSpPr>
        <p:grpSpPr>
          <a:xfrm>
            <a:off x="304800" y="2264278"/>
            <a:ext cx="7053296" cy="304800"/>
            <a:chOff x="705612" y="2269456"/>
            <a:chExt cx="7651750" cy="304800"/>
          </a:xfrm>
        </p:grpSpPr>
        <p:sp>
          <p:nvSpPr>
            <p:cNvPr id="4" name="object 4"/>
            <p:cNvSpPr/>
            <p:nvPr/>
          </p:nvSpPr>
          <p:spPr>
            <a:xfrm>
              <a:off x="705612" y="2410967"/>
              <a:ext cx="7651750" cy="0"/>
            </a:xfrm>
            <a:custGeom>
              <a:avLst/>
              <a:gdLst/>
              <a:ahLst/>
              <a:cxnLst/>
              <a:rect l="l" t="t" r="r" b="b"/>
              <a:pathLst>
                <a:path w="7651750">
                  <a:moveTo>
                    <a:pt x="0" y="0"/>
                  </a:moveTo>
                  <a:lnTo>
                    <a:pt x="7651750" y="0"/>
                  </a:lnTo>
                </a:path>
              </a:pathLst>
            </a:custGeom>
            <a:ln w="76200">
              <a:solidFill>
                <a:srgbClr val="D9D9D9"/>
              </a:solidFill>
            </a:ln>
          </p:spPr>
          <p:txBody>
            <a:bodyPr wrap="square" lIns="0" tIns="0" rIns="0" bIns="0" rtlCol="0"/>
            <a:lstStyle/>
            <a:p>
              <a:endParaRPr/>
            </a:p>
          </p:txBody>
        </p:sp>
        <p:sp>
          <p:nvSpPr>
            <p:cNvPr id="5" name="object 5"/>
            <p:cNvSpPr/>
            <p:nvPr/>
          </p:nvSpPr>
          <p:spPr>
            <a:xfrm>
              <a:off x="1252885" y="2269456"/>
              <a:ext cx="307975" cy="304800"/>
            </a:xfrm>
            <a:custGeom>
              <a:avLst/>
              <a:gdLst/>
              <a:ahLst/>
              <a:cxnLst/>
              <a:rect l="l" t="t" r="r" b="b"/>
              <a:pathLst>
                <a:path w="307975" h="304800">
                  <a:moveTo>
                    <a:pt x="153771" y="0"/>
                  </a:moveTo>
                  <a:lnTo>
                    <a:pt x="112890" y="5461"/>
                  </a:lnTo>
                  <a:lnTo>
                    <a:pt x="76161" y="20827"/>
                  </a:lnTo>
                  <a:lnTo>
                    <a:pt x="45046" y="44576"/>
                  </a:lnTo>
                  <a:lnTo>
                    <a:pt x="20993" y="75437"/>
                  </a:lnTo>
                  <a:lnTo>
                    <a:pt x="5499" y="111759"/>
                  </a:lnTo>
                  <a:lnTo>
                    <a:pt x="0" y="152272"/>
                  </a:lnTo>
                  <a:lnTo>
                    <a:pt x="5499" y="192658"/>
                  </a:lnTo>
                  <a:lnTo>
                    <a:pt x="20993" y="229107"/>
                  </a:lnTo>
                  <a:lnTo>
                    <a:pt x="45046" y="259841"/>
                  </a:lnTo>
                  <a:lnTo>
                    <a:pt x="76161" y="283718"/>
                  </a:lnTo>
                  <a:lnTo>
                    <a:pt x="112890" y="299084"/>
                  </a:lnTo>
                  <a:lnTo>
                    <a:pt x="153771" y="304545"/>
                  </a:lnTo>
                  <a:lnTo>
                    <a:pt x="194640" y="299084"/>
                  </a:lnTo>
                  <a:lnTo>
                    <a:pt x="231368" y="283718"/>
                  </a:lnTo>
                  <a:lnTo>
                    <a:pt x="262496" y="259841"/>
                  </a:lnTo>
                  <a:lnTo>
                    <a:pt x="286537" y="229107"/>
                  </a:lnTo>
                  <a:lnTo>
                    <a:pt x="302044" y="192658"/>
                  </a:lnTo>
                  <a:lnTo>
                    <a:pt x="307530" y="152272"/>
                  </a:lnTo>
                  <a:lnTo>
                    <a:pt x="302044" y="111759"/>
                  </a:lnTo>
                  <a:lnTo>
                    <a:pt x="286537" y="75437"/>
                  </a:lnTo>
                  <a:lnTo>
                    <a:pt x="262496" y="44576"/>
                  </a:lnTo>
                  <a:lnTo>
                    <a:pt x="231368" y="20827"/>
                  </a:lnTo>
                  <a:lnTo>
                    <a:pt x="194640" y="5461"/>
                  </a:lnTo>
                  <a:lnTo>
                    <a:pt x="153771" y="0"/>
                  </a:lnTo>
                  <a:close/>
                </a:path>
              </a:pathLst>
            </a:custGeom>
            <a:solidFill>
              <a:srgbClr val="943334"/>
            </a:solidFill>
          </p:spPr>
          <p:txBody>
            <a:bodyPr wrap="square" lIns="0" tIns="0" rIns="0" bIns="0" rtlCol="0"/>
            <a:lstStyle/>
            <a:p>
              <a:endParaRPr/>
            </a:p>
          </p:txBody>
        </p:sp>
      </p:grpSp>
      <p:sp>
        <p:nvSpPr>
          <p:cNvPr id="6" name="object 6"/>
          <p:cNvSpPr txBox="1"/>
          <p:nvPr/>
        </p:nvSpPr>
        <p:spPr>
          <a:xfrm>
            <a:off x="884847" y="2277872"/>
            <a:ext cx="125095" cy="228268"/>
          </a:xfrm>
          <a:prstGeom prst="rect">
            <a:avLst/>
          </a:prstGeom>
        </p:spPr>
        <p:txBody>
          <a:bodyPr vert="horz" wrap="square" lIns="0" tIns="12700" rIns="0" bIns="0" rtlCol="0">
            <a:spAutoFit/>
          </a:bodyPr>
          <a:lstStyle/>
          <a:p>
            <a:pPr marL="12700" algn="ctr">
              <a:lnSpc>
                <a:spcPct val="100000"/>
              </a:lnSpc>
              <a:spcBef>
                <a:spcPts val="100"/>
              </a:spcBef>
            </a:pPr>
            <a:r>
              <a:rPr sz="1400" b="1" dirty="0">
                <a:solidFill>
                  <a:srgbClr val="FFFFFF"/>
                </a:solidFill>
                <a:latin typeface="Arial"/>
                <a:cs typeface="Arial"/>
              </a:rPr>
              <a:t>1</a:t>
            </a:r>
            <a:endParaRPr sz="1400" dirty="0">
              <a:latin typeface="Arial"/>
              <a:cs typeface="Arial"/>
            </a:endParaRPr>
          </a:p>
        </p:txBody>
      </p:sp>
      <p:sp>
        <p:nvSpPr>
          <p:cNvPr id="7" name="object 7"/>
          <p:cNvSpPr/>
          <p:nvPr/>
        </p:nvSpPr>
        <p:spPr>
          <a:xfrm>
            <a:off x="2220467" y="2270760"/>
            <a:ext cx="307975" cy="304800"/>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rgbClr val="8981D2"/>
          </a:solidFill>
        </p:spPr>
        <p:txBody>
          <a:bodyPr wrap="square" lIns="0" tIns="0" rIns="0" bIns="0" rtlCol="0"/>
          <a:lstStyle/>
          <a:p>
            <a:endParaRPr/>
          </a:p>
        </p:txBody>
      </p:sp>
      <p:sp>
        <p:nvSpPr>
          <p:cNvPr id="8" name="object 8"/>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dirty="0">
              <a:latin typeface="Arial"/>
              <a:cs typeface="Arial"/>
            </a:endParaRPr>
          </a:p>
        </p:txBody>
      </p:sp>
      <p:sp>
        <p:nvSpPr>
          <p:cNvPr id="9" name="object 9"/>
          <p:cNvSpPr/>
          <p:nvPr/>
        </p:nvSpPr>
        <p:spPr>
          <a:xfrm>
            <a:off x="3657600" y="2257044"/>
            <a:ext cx="304800" cy="304800"/>
          </a:xfrm>
          <a:custGeom>
            <a:avLst/>
            <a:gdLst/>
            <a:ahLst/>
            <a:cxnLst/>
            <a:rect l="l" t="t" r="r" b="b"/>
            <a:pathLst>
              <a:path w="304800" h="304800">
                <a:moveTo>
                  <a:pt x="152400" y="0"/>
                </a:moveTo>
                <a:lnTo>
                  <a:pt x="111887" y="5461"/>
                </a:lnTo>
                <a:lnTo>
                  <a:pt x="75437" y="20828"/>
                </a:lnTo>
                <a:lnTo>
                  <a:pt x="44576" y="44576"/>
                </a:lnTo>
                <a:lnTo>
                  <a:pt x="20827" y="75437"/>
                </a:lnTo>
                <a:lnTo>
                  <a:pt x="5461" y="111760"/>
                </a:lnTo>
                <a:lnTo>
                  <a:pt x="0" y="152273"/>
                </a:lnTo>
                <a:lnTo>
                  <a:pt x="5461" y="192658"/>
                </a:lnTo>
                <a:lnTo>
                  <a:pt x="20827" y="229107"/>
                </a:lnTo>
                <a:lnTo>
                  <a:pt x="44576" y="259842"/>
                </a:lnTo>
                <a:lnTo>
                  <a:pt x="75437" y="283718"/>
                </a:lnTo>
                <a:lnTo>
                  <a:pt x="111887" y="299085"/>
                </a:lnTo>
                <a:lnTo>
                  <a:pt x="152400" y="304545"/>
                </a:lnTo>
                <a:lnTo>
                  <a:pt x="192912" y="299085"/>
                </a:lnTo>
                <a:lnTo>
                  <a:pt x="229362" y="283718"/>
                </a:lnTo>
                <a:lnTo>
                  <a:pt x="260223" y="259842"/>
                </a:lnTo>
                <a:lnTo>
                  <a:pt x="283972" y="229107"/>
                </a:lnTo>
                <a:lnTo>
                  <a:pt x="299338" y="192658"/>
                </a:lnTo>
                <a:lnTo>
                  <a:pt x="304800" y="152273"/>
                </a:lnTo>
                <a:lnTo>
                  <a:pt x="299338" y="111760"/>
                </a:lnTo>
                <a:lnTo>
                  <a:pt x="283972" y="75437"/>
                </a:lnTo>
                <a:lnTo>
                  <a:pt x="260223" y="44576"/>
                </a:lnTo>
                <a:lnTo>
                  <a:pt x="229362" y="20828"/>
                </a:lnTo>
                <a:lnTo>
                  <a:pt x="192912" y="5461"/>
                </a:lnTo>
                <a:lnTo>
                  <a:pt x="152400" y="0"/>
                </a:lnTo>
                <a:close/>
              </a:path>
            </a:pathLst>
          </a:custGeom>
          <a:solidFill>
            <a:srgbClr val="55A7B5"/>
          </a:solidFill>
        </p:spPr>
        <p:txBody>
          <a:bodyPr wrap="square" lIns="0" tIns="0" rIns="0" bIns="0" rtlCol="0"/>
          <a:lstStyle/>
          <a:p>
            <a:endParaRPr/>
          </a:p>
        </p:txBody>
      </p:sp>
      <p:sp>
        <p:nvSpPr>
          <p:cNvPr id="10" name="object 10"/>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dirty="0">
              <a:latin typeface="Arial"/>
              <a:cs typeface="Arial"/>
            </a:endParaRPr>
          </a:p>
        </p:txBody>
      </p:sp>
      <p:sp>
        <p:nvSpPr>
          <p:cNvPr id="13" name="object 13"/>
          <p:cNvSpPr/>
          <p:nvPr/>
        </p:nvSpPr>
        <p:spPr>
          <a:xfrm>
            <a:off x="5235472" y="2256154"/>
            <a:ext cx="306705" cy="304800"/>
          </a:xfrm>
          <a:custGeom>
            <a:avLst/>
            <a:gdLst/>
            <a:ahLst/>
            <a:cxnLst/>
            <a:rect l="l" t="t" r="r" b="b"/>
            <a:pathLst>
              <a:path w="306704" h="304800">
                <a:moveTo>
                  <a:pt x="153162" y="0"/>
                </a:moveTo>
                <a:lnTo>
                  <a:pt x="112394" y="5461"/>
                </a:lnTo>
                <a:lnTo>
                  <a:pt x="75818" y="20828"/>
                </a:lnTo>
                <a:lnTo>
                  <a:pt x="44830" y="44576"/>
                </a:lnTo>
                <a:lnTo>
                  <a:pt x="20954" y="75437"/>
                </a:lnTo>
                <a:lnTo>
                  <a:pt x="5460" y="111760"/>
                </a:lnTo>
                <a:lnTo>
                  <a:pt x="0" y="152273"/>
                </a:lnTo>
                <a:lnTo>
                  <a:pt x="5460" y="192658"/>
                </a:lnTo>
                <a:lnTo>
                  <a:pt x="20954" y="229107"/>
                </a:lnTo>
                <a:lnTo>
                  <a:pt x="44830" y="259842"/>
                </a:lnTo>
                <a:lnTo>
                  <a:pt x="75818" y="283718"/>
                </a:lnTo>
                <a:lnTo>
                  <a:pt x="112394" y="299085"/>
                </a:lnTo>
                <a:lnTo>
                  <a:pt x="153162" y="304545"/>
                </a:lnTo>
                <a:lnTo>
                  <a:pt x="193928" y="299085"/>
                </a:lnTo>
                <a:lnTo>
                  <a:pt x="230504" y="283718"/>
                </a:lnTo>
                <a:lnTo>
                  <a:pt x="261492" y="259842"/>
                </a:lnTo>
                <a:lnTo>
                  <a:pt x="285368" y="229107"/>
                </a:lnTo>
                <a:lnTo>
                  <a:pt x="300863" y="192658"/>
                </a:lnTo>
                <a:lnTo>
                  <a:pt x="306323" y="152273"/>
                </a:lnTo>
                <a:lnTo>
                  <a:pt x="300863" y="111760"/>
                </a:lnTo>
                <a:lnTo>
                  <a:pt x="285368" y="75437"/>
                </a:lnTo>
                <a:lnTo>
                  <a:pt x="261492" y="44576"/>
                </a:lnTo>
                <a:lnTo>
                  <a:pt x="230504" y="20828"/>
                </a:lnTo>
                <a:lnTo>
                  <a:pt x="193928" y="5461"/>
                </a:lnTo>
                <a:lnTo>
                  <a:pt x="153162" y="0"/>
                </a:lnTo>
                <a:close/>
              </a:path>
            </a:pathLst>
          </a:custGeom>
          <a:solidFill>
            <a:srgbClr val="D69F39"/>
          </a:solidFill>
        </p:spPr>
        <p:txBody>
          <a:bodyPr wrap="square" lIns="0" tIns="0" rIns="0" bIns="0" rtlCol="0"/>
          <a:lstStyle/>
          <a:p>
            <a:endParaRPr/>
          </a:p>
        </p:txBody>
      </p:sp>
      <p:sp>
        <p:nvSpPr>
          <p:cNvPr id="14" name="object 14"/>
          <p:cNvSpPr txBox="1"/>
          <p:nvPr/>
        </p:nvSpPr>
        <p:spPr>
          <a:xfrm>
            <a:off x="5329706" y="2289428"/>
            <a:ext cx="125095" cy="228268"/>
          </a:xfrm>
          <a:prstGeom prst="rect">
            <a:avLst/>
          </a:prstGeom>
        </p:spPr>
        <p:txBody>
          <a:bodyPr vert="horz" wrap="square" lIns="0" tIns="12700" rIns="0" bIns="0" rtlCol="0">
            <a:spAutoFit/>
          </a:bodyPr>
          <a:lstStyle/>
          <a:p>
            <a:pPr marL="12700">
              <a:lnSpc>
                <a:spcPct val="100000"/>
              </a:lnSpc>
              <a:spcBef>
                <a:spcPts val="100"/>
              </a:spcBef>
            </a:pPr>
            <a:r>
              <a:rPr lang="fr-FR" sz="1400" b="1" dirty="0" smtClean="0">
                <a:solidFill>
                  <a:srgbClr val="FFFFFF"/>
                </a:solidFill>
                <a:latin typeface="Arial"/>
                <a:cs typeface="Arial"/>
              </a:rPr>
              <a:t>4</a:t>
            </a:r>
            <a:endParaRPr sz="1400" dirty="0">
              <a:latin typeface="Arial"/>
              <a:cs typeface="Arial"/>
            </a:endParaRPr>
          </a:p>
        </p:txBody>
      </p:sp>
      <p:sp>
        <p:nvSpPr>
          <p:cNvPr id="15" name="object 15"/>
          <p:cNvSpPr/>
          <p:nvPr/>
        </p:nvSpPr>
        <p:spPr>
          <a:xfrm>
            <a:off x="6663420" y="2265852"/>
            <a:ext cx="304800" cy="303530"/>
          </a:xfrm>
          <a:custGeom>
            <a:avLst/>
            <a:gdLst/>
            <a:ahLst/>
            <a:cxnLst/>
            <a:rect l="l" t="t" r="r" b="b"/>
            <a:pathLst>
              <a:path w="304800" h="303530">
                <a:moveTo>
                  <a:pt x="152400" y="0"/>
                </a:moveTo>
                <a:lnTo>
                  <a:pt x="111886" y="5461"/>
                </a:lnTo>
                <a:lnTo>
                  <a:pt x="75437" y="20700"/>
                </a:lnTo>
                <a:lnTo>
                  <a:pt x="44576" y="44323"/>
                </a:lnTo>
                <a:lnTo>
                  <a:pt x="20827" y="75056"/>
                </a:lnTo>
                <a:lnTo>
                  <a:pt x="5460" y="111251"/>
                </a:lnTo>
                <a:lnTo>
                  <a:pt x="0" y="151511"/>
                </a:lnTo>
                <a:lnTo>
                  <a:pt x="5460" y="191769"/>
                </a:lnTo>
                <a:lnTo>
                  <a:pt x="20827" y="227964"/>
                </a:lnTo>
                <a:lnTo>
                  <a:pt x="44576" y="258571"/>
                </a:lnTo>
                <a:lnTo>
                  <a:pt x="75437" y="282320"/>
                </a:lnTo>
                <a:lnTo>
                  <a:pt x="111886" y="297561"/>
                </a:lnTo>
                <a:lnTo>
                  <a:pt x="152400" y="303021"/>
                </a:lnTo>
                <a:lnTo>
                  <a:pt x="192912" y="297561"/>
                </a:lnTo>
                <a:lnTo>
                  <a:pt x="229361" y="282320"/>
                </a:lnTo>
                <a:lnTo>
                  <a:pt x="260222" y="258571"/>
                </a:lnTo>
                <a:lnTo>
                  <a:pt x="283971" y="227964"/>
                </a:lnTo>
                <a:lnTo>
                  <a:pt x="299338" y="191769"/>
                </a:lnTo>
                <a:lnTo>
                  <a:pt x="304800" y="151511"/>
                </a:lnTo>
                <a:lnTo>
                  <a:pt x="299338" y="111251"/>
                </a:lnTo>
                <a:lnTo>
                  <a:pt x="283971" y="75056"/>
                </a:lnTo>
                <a:lnTo>
                  <a:pt x="260222" y="44323"/>
                </a:lnTo>
                <a:lnTo>
                  <a:pt x="229361" y="20700"/>
                </a:lnTo>
                <a:lnTo>
                  <a:pt x="192912" y="5461"/>
                </a:lnTo>
                <a:lnTo>
                  <a:pt x="152400" y="0"/>
                </a:lnTo>
                <a:close/>
              </a:path>
            </a:pathLst>
          </a:custGeom>
          <a:solidFill>
            <a:srgbClr val="3981B8"/>
          </a:solidFill>
        </p:spPr>
        <p:txBody>
          <a:bodyPr wrap="square" lIns="0" tIns="0" rIns="0" bIns="0" rtlCol="0"/>
          <a:lstStyle/>
          <a:p>
            <a:endParaRPr/>
          </a:p>
        </p:txBody>
      </p:sp>
      <p:sp>
        <p:nvSpPr>
          <p:cNvPr id="16" name="object 16"/>
          <p:cNvSpPr txBox="1"/>
          <p:nvPr/>
        </p:nvSpPr>
        <p:spPr>
          <a:xfrm>
            <a:off x="6765020" y="2285157"/>
            <a:ext cx="125095"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FFFFFF"/>
                </a:solidFill>
                <a:latin typeface="Arial"/>
                <a:cs typeface="Arial"/>
              </a:rPr>
              <a:t>5</a:t>
            </a:r>
            <a:endParaRPr sz="1400" dirty="0">
              <a:latin typeface="Arial"/>
              <a:cs typeface="Arial"/>
            </a:endParaRPr>
          </a:p>
        </p:txBody>
      </p:sp>
      <p:sp>
        <p:nvSpPr>
          <p:cNvPr id="17" name="object 17"/>
          <p:cNvSpPr txBox="1"/>
          <p:nvPr/>
        </p:nvSpPr>
        <p:spPr>
          <a:xfrm>
            <a:off x="555510" y="3321809"/>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943334"/>
                </a:solidFill>
                <a:latin typeface="Arial"/>
                <a:cs typeface="Arial"/>
              </a:rPr>
              <a:t>Con</a:t>
            </a:r>
            <a:r>
              <a:rPr sz="1400" b="1" dirty="0">
                <a:solidFill>
                  <a:srgbClr val="943334"/>
                </a:solidFill>
                <a:latin typeface="Arial"/>
                <a:cs typeface="Arial"/>
              </a:rPr>
              <a:t>te</a:t>
            </a:r>
            <a:r>
              <a:rPr sz="1400" b="1" spc="-15" dirty="0">
                <a:solidFill>
                  <a:srgbClr val="943334"/>
                </a:solidFill>
                <a:latin typeface="Arial"/>
                <a:cs typeface="Arial"/>
              </a:rPr>
              <a:t>xt</a:t>
            </a:r>
            <a:r>
              <a:rPr sz="1400" b="1" dirty="0">
                <a:solidFill>
                  <a:srgbClr val="943334"/>
                </a:solidFill>
                <a:latin typeface="Arial"/>
                <a:cs typeface="Arial"/>
              </a:rPr>
              <a:t>e  </a:t>
            </a:r>
            <a:r>
              <a:rPr sz="1400" b="1" spc="-5" dirty="0">
                <a:solidFill>
                  <a:srgbClr val="943334"/>
                </a:solidFill>
                <a:latin typeface="Arial"/>
                <a:cs typeface="Arial"/>
              </a:rPr>
              <a:t>général</a:t>
            </a:r>
            <a:endParaRPr sz="1400" dirty="0">
              <a:latin typeface="Arial"/>
              <a:cs typeface="Arial"/>
            </a:endParaRPr>
          </a:p>
        </p:txBody>
      </p:sp>
      <p:sp>
        <p:nvSpPr>
          <p:cNvPr id="18" name="object 18"/>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8981D2"/>
                </a:solidFill>
                <a:latin typeface="Arial"/>
                <a:cs typeface="Arial"/>
              </a:rPr>
              <a:t>Conduite</a:t>
            </a:r>
            <a:r>
              <a:rPr sz="1400" b="1" spc="-105" dirty="0">
                <a:solidFill>
                  <a:srgbClr val="8981D2"/>
                </a:solidFill>
                <a:latin typeface="Arial"/>
                <a:cs typeface="Arial"/>
              </a:rPr>
              <a:t> </a:t>
            </a:r>
            <a:r>
              <a:rPr sz="1400" b="1" spc="-5" dirty="0">
                <a:solidFill>
                  <a:srgbClr val="8981D2"/>
                </a:solidFill>
                <a:latin typeface="Arial"/>
                <a:cs typeface="Arial"/>
              </a:rPr>
              <a:t>du  projet</a:t>
            </a:r>
            <a:endParaRPr sz="1400" dirty="0">
              <a:latin typeface="Arial"/>
              <a:cs typeface="Arial"/>
            </a:endParaRPr>
          </a:p>
        </p:txBody>
      </p:sp>
      <p:sp>
        <p:nvSpPr>
          <p:cNvPr id="19" name="object 19"/>
          <p:cNvSpPr txBox="1"/>
          <p:nvPr/>
        </p:nvSpPr>
        <p:spPr>
          <a:xfrm>
            <a:off x="3369869" y="3321811"/>
            <a:ext cx="1081660" cy="456535"/>
          </a:xfrm>
          <a:prstGeom prst="rect">
            <a:avLst/>
          </a:prstGeom>
        </p:spPr>
        <p:txBody>
          <a:bodyPr vert="horz" wrap="square" lIns="0" tIns="12700" rIns="0" bIns="0" rtlCol="0">
            <a:spAutoFit/>
          </a:bodyPr>
          <a:lstStyle/>
          <a:p>
            <a:pPr marL="12700" marR="5080" indent="42545" algn="ctr">
              <a:lnSpc>
                <a:spcPct val="100000"/>
              </a:lnSpc>
              <a:spcBef>
                <a:spcPts val="100"/>
              </a:spcBef>
            </a:pPr>
            <a:r>
              <a:rPr lang="fr-FR" sz="1400" b="1" spc="-15" dirty="0" smtClean="0">
                <a:solidFill>
                  <a:srgbClr val="55A7B5"/>
                </a:solidFill>
                <a:latin typeface="Arial"/>
                <a:cs typeface="Arial"/>
              </a:rPr>
              <a:t>Conception</a:t>
            </a:r>
          </a:p>
          <a:p>
            <a:pPr marL="12700" marR="5080" indent="42545" algn="ctr">
              <a:lnSpc>
                <a:spcPct val="100000"/>
              </a:lnSpc>
              <a:spcBef>
                <a:spcPts val="100"/>
              </a:spcBef>
            </a:pPr>
            <a:r>
              <a:rPr lang="fr-FR" sz="1400" b="1" spc="-15" dirty="0" smtClean="0">
                <a:solidFill>
                  <a:srgbClr val="55A7B5"/>
                </a:solidFill>
                <a:latin typeface="Arial"/>
                <a:cs typeface="Arial"/>
              </a:rPr>
              <a:t>Du projet</a:t>
            </a:r>
          </a:p>
        </p:txBody>
      </p:sp>
      <p:sp>
        <p:nvSpPr>
          <p:cNvPr id="21" name="object 21"/>
          <p:cNvSpPr txBox="1"/>
          <p:nvPr/>
        </p:nvSpPr>
        <p:spPr>
          <a:xfrm>
            <a:off x="4907049" y="342849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D69F39"/>
                </a:solidFill>
                <a:latin typeface="Arial"/>
                <a:cs typeface="Arial"/>
              </a:rPr>
              <a:t>Réalisation</a:t>
            </a:r>
            <a:endParaRPr sz="1400" dirty="0">
              <a:latin typeface="Arial"/>
              <a:cs typeface="Arial"/>
            </a:endParaRPr>
          </a:p>
        </p:txBody>
      </p:sp>
      <p:sp>
        <p:nvSpPr>
          <p:cNvPr id="22" name="object 22"/>
          <p:cNvSpPr txBox="1"/>
          <p:nvPr/>
        </p:nvSpPr>
        <p:spPr>
          <a:xfrm>
            <a:off x="6330679" y="3436665"/>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3981B8"/>
                </a:solidFill>
                <a:latin typeface="Arial"/>
                <a:cs typeface="Arial"/>
              </a:rPr>
              <a:t>Conclusion</a:t>
            </a:r>
            <a:endParaRPr sz="1400" dirty="0">
              <a:latin typeface="Arial"/>
              <a:cs typeface="Arial"/>
            </a:endParaRPr>
          </a:p>
        </p:txBody>
      </p:sp>
      <p:grpSp>
        <p:nvGrpSpPr>
          <p:cNvPr id="23" name="object 23"/>
          <p:cNvGrpSpPr/>
          <p:nvPr/>
        </p:nvGrpSpPr>
        <p:grpSpPr>
          <a:xfrm>
            <a:off x="768235" y="2827482"/>
            <a:ext cx="363220" cy="325120"/>
            <a:chOff x="815339" y="2825495"/>
            <a:chExt cx="363220" cy="325120"/>
          </a:xfrm>
        </p:grpSpPr>
        <p:sp>
          <p:nvSpPr>
            <p:cNvPr id="24" name="object 24"/>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516C82"/>
              </a:solidFill>
            </a:ln>
          </p:spPr>
          <p:txBody>
            <a:bodyPr wrap="square" lIns="0" tIns="0" rIns="0" bIns="0" rtlCol="0"/>
            <a:lstStyle/>
            <a:p>
              <a:endParaRPr/>
            </a:p>
          </p:txBody>
        </p:sp>
        <p:sp>
          <p:nvSpPr>
            <p:cNvPr id="25" name="object 25"/>
            <p:cNvSpPr/>
            <p:nvPr/>
          </p:nvSpPr>
          <p:spPr>
            <a:xfrm>
              <a:off x="847343" y="2912363"/>
              <a:ext cx="294132" cy="167639"/>
            </a:xfrm>
            <a:prstGeom prst="rect">
              <a:avLst/>
            </a:prstGeom>
            <a:blipFill>
              <a:blip r:embed="rId2" cstate="print"/>
              <a:stretch>
                <a:fillRect/>
              </a:stretch>
            </a:blipFill>
          </p:spPr>
          <p:txBody>
            <a:bodyPr wrap="square" lIns="0" tIns="0" rIns="0" bIns="0" rtlCol="0"/>
            <a:lstStyle/>
            <a:p>
              <a:endParaRPr/>
            </a:p>
          </p:txBody>
        </p:sp>
      </p:grpSp>
      <p:sp>
        <p:nvSpPr>
          <p:cNvPr id="26" name="object 26"/>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516C82"/>
            </a:solidFill>
          </a:ln>
        </p:spPr>
        <p:txBody>
          <a:bodyPr wrap="square" lIns="0" tIns="0" rIns="0" bIns="0" rtlCol="0"/>
          <a:lstStyle/>
          <a:p>
            <a:endParaRPr/>
          </a:p>
        </p:txBody>
      </p:sp>
      <p:grpSp>
        <p:nvGrpSpPr>
          <p:cNvPr id="31" name="object 31"/>
          <p:cNvGrpSpPr/>
          <p:nvPr/>
        </p:nvGrpSpPr>
        <p:grpSpPr>
          <a:xfrm>
            <a:off x="5218707" y="2894710"/>
            <a:ext cx="344805" cy="254635"/>
            <a:chOff x="6411467" y="2895600"/>
            <a:chExt cx="344805" cy="254635"/>
          </a:xfrm>
        </p:grpSpPr>
        <p:sp>
          <p:nvSpPr>
            <p:cNvPr id="32" name="object 32"/>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516C82"/>
              </a:solidFill>
            </a:ln>
          </p:spPr>
          <p:txBody>
            <a:bodyPr wrap="square" lIns="0" tIns="0" rIns="0" bIns="0" rtlCol="0"/>
            <a:lstStyle/>
            <a:p>
              <a:endParaRPr/>
            </a:p>
          </p:txBody>
        </p:sp>
        <p:sp>
          <p:nvSpPr>
            <p:cNvPr id="33" name="object 33"/>
            <p:cNvSpPr/>
            <p:nvPr/>
          </p:nvSpPr>
          <p:spPr>
            <a:xfrm>
              <a:off x="6438899" y="2897123"/>
              <a:ext cx="304800" cy="224027"/>
            </a:xfrm>
            <a:prstGeom prst="rect">
              <a:avLst/>
            </a:prstGeom>
            <a:blipFill>
              <a:blip r:embed="rId3" cstate="print"/>
              <a:stretch>
                <a:fillRect/>
              </a:stretch>
            </a:blipFill>
          </p:spPr>
          <p:txBody>
            <a:bodyPr wrap="square" lIns="0" tIns="0" rIns="0" bIns="0" rtlCol="0"/>
            <a:lstStyle/>
            <a:p>
              <a:endParaRPr/>
            </a:p>
          </p:txBody>
        </p:sp>
      </p:grpSp>
      <p:sp>
        <p:nvSpPr>
          <p:cNvPr id="34" name="object 34"/>
          <p:cNvSpPr/>
          <p:nvPr/>
        </p:nvSpPr>
        <p:spPr>
          <a:xfrm>
            <a:off x="6661896" y="2867833"/>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516C82"/>
            </a:solidFill>
          </a:ln>
        </p:spPr>
        <p:txBody>
          <a:bodyPr wrap="square" lIns="0" tIns="0" rIns="0" bIns="0" rtlCol="0"/>
          <a:lstStyle/>
          <a:p>
            <a:endParaRPr/>
          </a:p>
        </p:txBody>
      </p:sp>
      <p:sp>
        <p:nvSpPr>
          <p:cNvPr id="35" name="object 35"/>
          <p:cNvSpPr/>
          <p:nvPr/>
        </p:nvSpPr>
        <p:spPr>
          <a:xfrm>
            <a:off x="429780" y="574548"/>
            <a:ext cx="309880" cy="402590"/>
          </a:xfrm>
          <a:custGeom>
            <a:avLst/>
            <a:gdLst/>
            <a:ahLst/>
            <a:cxnLst/>
            <a:rect l="l" t="t" r="r" b="b"/>
            <a:pathLst>
              <a:path w="309880" h="402590">
                <a:moveTo>
                  <a:pt x="24384" y="383921"/>
                </a:moveTo>
                <a:lnTo>
                  <a:pt x="24841" y="386714"/>
                </a:lnTo>
                <a:lnTo>
                  <a:pt x="25298" y="389889"/>
                </a:lnTo>
                <a:lnTo>
                  <a:pt x="38734" y="402336"/>
                </a:lnTo>
                <a:lnTo>
                  <a:pt x="41960" y="402336"/>
                </a:lnTo>
                <a:lnTo>
                  <a:pt x="299173" y="402336"/>
                </a:lnTo>
                <a:lnTo>
                  <a:pt x="300570" y="402336"/>
                </a:lnTo>
                <a:lnTo>
                  <a:pt x="301955" y="401827"/>
                </a:lnTo>
                <a:lnTo>
                  <a:pt x="309346" y="382015"/>
                </a:lnTo>
                <a:lnTo>
                  <a:pt x="309346" y="61087"/>
                </a:lnTo>
                <a:lnTo>
                  <a:pt x="309346" y="58292"/>
                </a:lnTo>
                <a:lnTo>
                  <a:pt x="308889" y="56006"/>
                </a:lnTo>
                <a:lnTo>
                  <a:pt x="308432" y="54610"/>
                </a:lnTo>
                <a:lnTo>
                  <a:pt x="307492" y="53212"/>
                </a:lnTo>
                <a:lnTo>
                  <a:pt x="306108" y="52704"/>
                </a:lnTo>
                <a:lnTo>
                  <a:pt x="304266" y="52324"/>
                </a:lnTo>
                <a:lnTo>
                  <a:pt x="299173" y="51815"/>
                </a:lnTo>
              </a:path>
              <a:path w="309880" h="402590">
                <a:moveTo>
                  <a:pt x="270256" y="18287"/>
                </a:moveTo>
                <a:lnTo>
                  <a:pt x="14706" y="18287"/>
                </a:lnTo>
                <a:lnTo>
                  <a:pt x="11950" y="18796"/>
                </a:lnTo>
                <a:lnTo>
                  <a:pt x="9194" y="19685"/>
                </a:lnTo>
                <a:lnTo>
                  <a:pt x="6438" y="20574"/>
                </a:lnTo>
                <a:lnTo>
                  <a:pt x="4140" y="22478"/>
                </a:lnTo>
                <a:lnTo>
                  <a:pt x="2285" y="24764"/>
                </a:lnTo>
                <a:lnTo>
                  <a:pt x="1384" y="27559"/>
                </a:lnTo>
                <a:lnTo>
                  <a:pt x="457" y="30352"/>
                </a:lnTo>
                <a:lnTo>
                  <a:pt x="0" y="33019"/>
                </a:lnTo>
                <a:lnTo>
                  <a:pt x="0" y="354075"/>
                </a:lnTo>
                <a:lnTo>
                  <a:pt x="457" y="356742"/>
                </a:lnTo>
                <a:lnTo>
                  <a:pt x="1384" y="359537"/>
                </a:lnTo>
                <a:lnTo>
                  <a:pt x="2285" y="362330"/>
                </a:lnTo>
                <a:lnTo>
                  <a:pt x="4140" y="364616"/>
                </a:lnTo>
                <a:lnTo>
                  <a:pt x="6438" y="366522"/>
                </a:lnTo>
                <a:lnTo>
                  <a:pt x="9194" y="367411"/>
                </a:lnTo>
                <a:lnTo>
                  <a:pt x="11950" y="368300"/>
                </a:lnTo>
                <a:lnTo>
                  <a:pt x="14706" y="368807"/>
                </a:lnTo>
                <a:lnTo>
                  <a:pt x="270256" y="368807"/>
                </a:lnTo>
                <a:lnTo>
                  <a:pt x="284975" y="354075"/>
                </a:lnTo>
                <a:lnTo>
                  <a:pt x="284975" y="33019"/>
                </a:lnTo>
                <a:lnTo>
                  <a:pt x="270256" y="18287"/>
                </a:lnTo>
              </a:path>
              <a:path w="309880" h="402590">
                <a:moveTo>
                  <a:pt x="172961" y="22860"/>
                </a:moveTo>
                <a:lnTo>
                  <a:pt x="176288" y="23367"/>
                </a:lnTo>
                <a:lnTo>
                  <a:pt x="179590" y="24256"/>
                </a:lnTo>
                <a:lnTo>
                  <a:pt x="190461" y="39624"/>
                </a:lnTo>
                <a:lnTo>
                  <a:pt x="172961" y="56387"/>
                </a:lnTo>
                <a:lnTo>
                  <a:pt x="155460" y="39624"/>
                </a:lnTo>
                <a:lnTo>
                  <a:pt x="172961" y="22860"/>
                </a:lnTo>
              </a:path>
              <a:path w="309880" h="402590">
                <a:moveTo>
                  <a:pt x="110489" y="22860"/>
                </a:moveTo>
                <a:lnTo>
                  <a:pt x="113792" y="23367"/>
                </a:lnTo>
                <a:lnTo>
                  <a:pt x="117119" y="24256"/>
                </a:lnTo>
                <a:lnTo>
                  <a:pt x="128003" y="39624"/>
                </a:lnTo>
                <a:lnTo>
                  <a:pt x="110489" y="56387"/>
                </a:lnTo>
                <a:lnTo>
                  <a:pt x="92976" y="39624"/>
                </a:lnTo>
                <a:lnTo>
                  <a:pt x="110489" y="22860"/>
                </a:lnTo>
              </a:path>
              <a:path w="309880" h="402590">
                <a:moveTo>
                  <a:pt x="30467" y="39624"/>
                </a:moveTo>
                <a:lnTo>
                  <a:pt x="30937" y="36449"/>
                </a:lnTo>
                <a:lnTo>
                  <a:pt x="31826" y="33274"/>
                </a:lnTo>
                <a:lnTo>
                  <a:pt x="47243" y="22860"/>
                </a:lnTo>
                <a:lnTo>
                  <a:pt x="63995" y="39624"/>
                </a:lnTo>
                <a:lnTo>
                  <a:pt x="47243" y="56387"/>
                </a:lnTo>
                <a:lnTo>
                  <a:pt x="30467" y="39624"/>
                </a:lnTo>
              </a:path>
              <a:path w="309880" h="402590">
                <a:moveTo>
                  <a:pt x="146265" y="262127"/>
                </a:moveTo>
                <a:lnTo>
                  <a:pt x="44183" y="262127"/>
                </a:lnTo>
              </a:path>
              <a:path w="309880" h="402590">
                <a:moveTo>
                  <a:pt x="239229" y="219455"/>
                </a:moveTo>
                <a:lnTo>
                  <a:pt x="44183" y="219455"/>
                </a:lnTo>
              </a:path>
              <a:path w="309880" h="402590">
                <a:moveTo>
                  <a:pt x="239229" y="178307"/>
                </a:moveTo>
                <a:lnTo>
                  <a:pt x="44183" y="178307"/>
                </a:lnTo>
              </a:path>
              <a:path w="309880" h="402590">
                <a:moveTo>
                  <a:pt x="239229" y="135636"/>
                </a:moveTo>
                <a:lnTo>
                  <a:pt x="44183" y="135636"/>
                </a:lnTo>
              </a:path>
              <a:path w="309880" h="402590">
                <a:moveTo>
                  <a:pt x="236194" y="56387"/>
                </a:moveTo>
                <a:lnTo>
                  <a:pt x="233032" y="55879"/>
                </a:lnTo>
                <a:lnTo>
                  <a:pt x="229857" y="54990"/>
                </a:lnTo>
                <a:lnTo>
                  <a:pt x="219443" y="39624"/>
                </a:lnTo>
                <a:lnTo>
                  <a:pt x="236194" y="22860"/>
                </a:lnTo>
                <a:lnTo>
                  <a:pt x="252958" y="39624"/>
                </a:lnTo>
                <a:lnTo>
                  <a:pt x="236194" y="56387"/>
                </a:lnTo>
              </a:path>
              <a:path w="309880" h="402590">
                <a:moveTo>
                  <a:pt x="48755" y="0"/>
                </a:moveTo>
                <a:lnTo>
                  <a:pt x="48755" y="38100"/>
                </a:lnTo>
              </a:path>
              <a:path w="309880" h="402590">
                <a:moveTo>
                  <a:pt x="111239" y="0"/>
                </a:moveTo>
                <a:lnTo>
                  <a:pt x="111239" y="38100"/>
                </a:lnTo>
              </a:path>
              <a:path w="309880" h="402590">
                <a:moveTo>
                  <a:pt x="173723" y="0"/>
                </a:moveTo>
                <a:lnTo>
                  <a:pt x="173723" y="38100"/>
                </a:lnTo>
              </a:path>
              <a:path w="309880" h="402590">
                <a:moveTo>
                  <a:pt x="236207" y="0"/>
                </a:moveTo>
                <a:lnTo>
                  <a:pt x="236207" y="38100"/>
                </a:lnTo>
              </a:path>
            </a:pathLst>
          </a:custGeom>
          <a:ln w="12192">
            <a:solidFill>
              <a:srgbClr val="FF9700"/>
            </a:solidFill>
          </a:ln>
        </p:spPr>
        <p:txBody>
          <a:bodyPr wrap="square" lIns="0" tIns="0" rIns="0" bIns="0" rtlCol="0"/>
          <a:lstStyle/>
          <a:p>
            <a:endParaRPr/>
          </a:p>
        </p:txBody>
      </p:sp>
      <p:sp>
        <p:nvSpPr>
          <p:cNvPr id="36" name="object 36"/>
          <p:cNvSpPr txBox="1"/>
          <p:nvPr/>
        </p:nvSpPr>
        <p:spPr>
          <a:xfrm>
            <a:off x="8898001" y="4694976"/>
            <a:ext cx="153670" cy="20447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b="1" dirty="0">
                <a:solidFill>
                  <a:srgbClr val="FFFFFF"/>
                </a:solidFill>
                <a:latin typeface="Roboto Condensed"/>
                <a:cs typeface="Roboto Condensed"/>
              </a:rPr>
              <a:t>3</a:t>
            </a:fld>
            <a:endParaRPr sz="1200">
              <a:latin typeface="Roboto Condensed"/>
              <a:cs typeface="Roboto Condensed"/>
            </a:endParaRPr>
          </a:p>
        </p:txBody>
      </p:sp>
      <p:sp>
        <p:nvSpPr>
          <p:cNvPr id="37" name="object 27"/>
          <p:cNvSpPr/>
          <p:nvPr/>
        </p:nvSpPr>
        <p:spPr>
          <a:xfrm>
            <a:off x="3657600" y="2837643"/>
            <a:ext cx="403860" cy="30479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grpSp>
        <p:nvGrpSpPr>
          <p:cNvPr id="3" name="object 3"/>
          <p:cNvGrpSpPr/>
          <p:nvPr/>
        </p:nvGrpSpPr>
        <p:grpSpPr>
          <a:xfrm>
            <a:off x="6949440" y="4472939"/>
            <a:ext cx="2194560" cy="670560"/>
            <a:chOff x="6949440" y="4472939"/>
            <a:chExt cx="2194560" cy="670560"/>
          </a:xfrm>
        </p:grpSpPr>
        <p:sp>
          <p:nvSpPr>
            <p:cNvPr id="4" name="object 4"/>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5" name="object 5"/>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6" name="object 6"/>
          <p:cNvSpPr/>
          <p:nvPr/>
        </p:nvSpPr>
        <p:spPr>
          <a:xfrm>
            <a:off x="1808988" y="64007"/>
            <a:ext cx="393700" cy="131445"/>
          </a:xfrm>
          <a:custGeom>
            <a:avLst/>
            <a:gdLst/>
            <a:ahLst/>
            <a:cxnLst/>
            <a:rect l="l" t="t" r="r" b="b"/>
            <a:pathLst>
              <a:path w="393700" h="131445">
                <a:moveTo>
                  <a:pt x="127507" y="0"/>
                </a:moveTo>
                <a:lnTo>
                  <a:pt x="0" y="131063"/>
                </a:lnTo>
                <a:lnTo>
                  <a:pt x="393192" y="131063"/>
                </a:lnTo>
                <a:lnTo>
                  <a:pt x="127507" y="0"/>
                </a:lnTo>
                <a:close/>
              </a:path>
            </a:pathLst>
          </a:custGeom>
          <a:solidFill>
            <a:srgbClr val="253147"/>
          </a:solidFill>
        </p:spPr>
        <p:txBody>
          <a:bodyPr wrap="square" lIns="0" tIns="0" rIns="0" bIns="0" rtlCol="0"/>
          <a:lstStyle/>
          <a:p>
            <a:endParaRPr/>
          </a:p>
        </p:txBody>
      </p:sp>
      <p:grpSp>
        <p:nvGrpSpPr>
          <p:cNvPr id="7" name="object 7"/>
          <p:cNvGrpSpPr/>
          <p:nvPr/>
        </p:nvGrpSpPr>
        <p:grpSpPr>
          <a:xfrm>
            <a:off x="0" y="0"/>
            <a:ext cx="2199640" cy="670560"/>
            <a:chOff x="0" y="0"/>
            <a:chExt cx="2199640" cy="670560"/>
          </a:xfrm>
        </p:grpSpPr>
        <p:sp>
          <p:nvSpPr>
            <p:cNvPr id="8" name="object 8"/>
            <p:cNvSpPr/>
            <p:nvPr/>
          </p:nvSpPr>
          <p:spPr>
            <a:xfrm>
              <a:off x="3048" y="0"/>
              <a:ext cx="2040889" cy="670560"/>
            </a:xfrm>
            <a:custGeom>
              <a:avLst/>
              <a:gdLst/>
              <a:ahLst/>
              <a:cxnLst/>
              <a:rect l="l" t="t" r="r" b="b"/>
              <a:pathLst>
                <a:path w="2040889" h="670560">
                  <a:moveTo>
                    <a:pt x="2040636" y="0"/>
                  </a:moveTo>
                  <a:lnTo>
                    <a:pt x="1371600" y="0"/>
                  </a:lnTo>
                  <a:lnTo>
                    <a:pt x="1368552" y="0"/>
                  </a:lnTo>
                  <a:lnTo>
                    <a:pt x="0" y="0"/>
                  </a:lnTo>
                  <a:lnTo>
                    <a:pt x="0" y="670560"/>
                  </a:lnTo>
                  <a:lnTo>
                    <a:pt x="1368552" y="670560"/>
                  </a:lnTo>
                  <a:lnTo>
                    <a:pt x="1371600" y="670560"/>
                  </a:lnTo>
                  <a:lnTo>
                    <a:pt x="1371600" y="667524"/>
                  </a:lnTo>
                  <a:lnTo>
                    <a:pt x="2040636" y="0"/>
                  </a:lnTo>
                  <a:close/>
                </a:path>
              </a:pathLst>
            </a:custGeom>
            <a:solidFill>
              <a:srgbClr val="C6D2E6"/>
            </a:solidFill>
          </p:spPr>
          <p:txBody>
            <a:bodyPr wrap="square" lIns="0" tIns="0" rIns="0" bIns="0" rtlCol="0"/>
            <a:lstStyle/>
            <a:p>
              <a:endParaRPr/>
            </a:p>
          </p:txBody>
        </p:sp>
        <p:sp>
          <p:nvSpPr>
            <p:cNvPr id="9" name="object 9"/>
            <p:cNvSpPr/>
            <p:nvPr/>
          </p:nvSpPr>
          <p:spPr>
            <a:xfrm>
              <a:off x="0" y="192023"/>
              <a:ext cx="2199640" cy="304800"/>
            </a:xfrm>
            <a:custGeom>
              <a:avLst/>
              <a:gdLst/>
              <a:ahLst/>
              <a:cxnLst/>
              <a:rect l="l" t="t" r="r" b="b"/>
              <a:pathLst>
                <a:path w="2199640" h="304800">
                  <a:moveTo>
                    <a:pt x="2199132" y="0"/>
                  </a:moveTo>
                  <a:lnTo>
                    <a:pt x="1901952" y="0"/>
                  </a:lnTo>
                  <a:lnTo>
                    <a:pt x="1895856" y="0"/>
                  </a:lnTo>
                  <a:lnTo>
                    <a:pt x="0" y="0"/>
                  </a:lnTo>
                  <a:lnTo>
                    <a:pt x="0" y="304800"/>
                  </a:lnTo>
                  <a:lnTo>
                    <a:pt x="1895856" y="304800"/>
                  </a:lnTo>
                  <a:lnTo>
                    <a:pt x="1901952" y="304800"/>
                  </a:lnTo>
                  <a:lnTo>
                    <a:pt x="1901952" y="298678"/>
                  </a:lnTo>
                  <a:lnTo>
                    <a:pt x="2199132" y="0"/>
                  </a:lnTo>
                  <a:close/>
                </a:path>
              </a:pathLst>
            </a:custGeom>
            <a:solidFill>
              <a:srgbClr val="3E5278"/>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0160" marR="5080" algn="ctr">
              <a:lnSpc>
                <a:spcPct val="100000"/>
              </a:lnSpc>
              <a:spcBef>
                <a:spcPts val="100"/>
              </a:spcBef>
            </a:pPr>
            <a:r>
              <a:rPr spc="-5" dirty="0"/>
              <a:t>Merci pour</a:t>
            </a:r>
            <a:r>
              <a:rPr spc="-75" dirty="0"/>
              <a:t> </a:t>
            </a:r>
            <a:r>
              <a:rPr spc="5" dirty="0"/>
              <a:t>votre  </a:t>
            </a:r>
            <a:r>
              <a:rPr dirty="0"/>
              <a:t>attention!</a:t>
            </a:r>
          </a:p>
          <a:p>
            <a:pPr marL="1270" algn="ctr">
              <a:lnSpc>
                <a:spcPct val="100000"/>
              </a:lnSpc>
              <a:spcBef>
                <a:spcPts val="1160"/>
              </a:spcBef>
            </a:pPr>
            <a:r>
              <a:rPr sz="2000" spc="-105" dirty="0">
                <a:solidFill>
                  <a:srgbClr val="253147"/>
                </a:solidFill>
                <a:latin typeface="Trebuchet MS"/>
                <a:cs typeface="Trebuchet MS"/>
              </a:rPr>
              <a:t>Des</a:t>
            </a:r>
            <a:r>
              <a:rPr sz="2000" spc="-200" dirty="0">
                <a:solidFill>
                  <a:srgbClr val="253147"/>
                </a:solidFill>
                <a:latin typeface="Trebuchet MS"/>
                <a:cs typeface="Trebuchet MS"/>
              </a:rPr>
              <a:t> </a:t>
            </a:r>
            <a:r>
              <a:rPr sz="2000" spc="-155" dirty="0">
                <a:solidFill>
                  <a:srgbClr val="253147"/>
                </a:solidFill>
                <a:latin typeface="Trebuchet MS"/>
                <a:cs typeface="Trebuchet MS"/>
              </a:rPr>
              <a:t>questions/remarques?</a:t>
            </a:r>
            <a:endParaRPr sz="2000">
              <a:latin typeface="Trebuchet MS"/>
              <a:cs typeface="Trebuchet MS"/>
            </a:endParaRPr>
          </a:p>
        </p:txBody>
      </p:sp>
      <p:grpSp>
        <p:nvGrpSpPr>
          <p:cNvPr id="11" name="object 11"/>
          <p:cNvGrpSpPr/>
          <p:nvPr/>
        </p:nvGrpSpPr>
        <p:grpSpPr>
          <a:xfrm>
            <a:off x="3963923" y="656970"/>
            <a:ext cx="1217930" cy="1146175"/>
            <a:chOff x="3963923" y="656970"/>
            <a:chExt cx="1217930" cy="1146175"/>
          </a:xfrm>
        </p:grpSpPr>
        <p:sp>
          <p:nvSpPr>
            <p:cNvPr id="12" name="object 12"/>
            <p:cNvSpPr/>
            <p:nvPr/>
          </p:nvSpPr>
          <p:spPr>
            <a:xfrm>
              <a:off x="3973829" y="1093469"/>
              <a:ext cx="285115" cy="638810"/>
            </a:xfrm>
            <a:custGeom>
              <a:avLst/>
              <a:gdLst/>
              <a:ahLst/>
              <a:cxnLst/>
              <a:rect l="l" t="t" r="r" b="b"/>
              <a:pathLst>
                <a:path w="285114" h="638810">
                  <a:moveTo>
                    <a:pt x="0" y="0"/>
                  </a:moveTo>
                  <a:lnTo>
                    <a:pt x="0" y="638428"/>
                  </a:lnTo>
                  <a:lnTo>
                    <a:pt x="284861" y="638428"/>
                  </a:lnTo>
                  <a:lnTo>
                    <a:pt x="284861" y="0"/>
                  </a:lnTo>
                  <a:lnTo>
                    <a:pt x="0" y="0"/>
                  </a:lnTo>
                  <a:close/>
                </a:path>
              </a:pathLst>
            </a:custGeom>
            <a:ln w="19812">
              <a:solidFill>
                <a:srgbClr val="3E5278"/>
              </a:solidFill>
            </a:ln>
          </p:spPr>
          <p:txBody>
            <a:bodyPr wrap="square" lIns="0" tIns="0" rIns="0" bIns="0" rtlCol="0"/>
            <a:lstStyle/>
            <a:p>
              <a:endParaRPr/>
            </a:p>
          </p:txBody>
        </p:sp>
        <p:sp>
          <p:nvSpPr>
            <p:cNvPr id="13" name="object 13"/>
            <p:cNvSpPr/>
            <p:nvPr/>
          </p:nvSpPr>
          <p:spPr>
            <a:xfrm>
              <a:off x="4087875" y="1156080"/>
              <a:ext cx="122427" cy="122427"/>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280280" y="666876"/>
              <a:ext cx="891540" cy="1126490"/>
            </a:xfrm>
            <a:custGeom>
              <a:avLst/>
              <a:gdLst/>
              <a:ahLst/>
              <a:cxnLst/>
              <a:rect l="l" t="t" r="r" b="b"/>
              <a:pathLst>
                <a:path w="891539" h="1126489">
                  <a:moveTo>
                    <a:pt x="0" y="973836"/>
                  </a:moveTo>
                  <a:lnTo>
                    <a:pt x="109855" y="973836"/>
                  </a:lnTo>
                  <a:lnTo>
                    <a:pt x="145288" y="991488"/>
                  </a:lnTo>
                  <a:lnTo>
                    <a:pt x="194945" y="1012825"/>
                  </a:lnTo>
                  <a:lnTo>
                    <a:pt x="258572" y="1037589"/>
                  </a:lnTo>
                  <a:lnTo>
                    <a:pt x="329565" y="1064133"/>
                  </a:lnTo>
                  <a:lnTo>
                    <a:pt x="405765" y="1087120"/>
                  </a:lnTo>
                  <a:lnTo>
                    <a:pt x="444754" y="1097788"/>
                  </a:lnTo>
                  <a:lnTo>
                    <a:pt x="483743" y="1106551"/>
                  </a:lnTo>
                  <a:lnTo>
                    <a:pt x="520954" y="1115440"/>
                  </a:lnTo>
                  <a:lnTo>
                    <a:pt x="558165" y="1120775"/>
                  </a:lnTo>
                  <a:lnTo>
                    <a:pt x="591820" y="1124331"/>
                  </a:lnTo>
                  <a:lnTo>
                    <a:pt x="625475" y="1125982"/>
                  </a:lnTo>
                  <a:lnTo>
                    <a:pt x="682244" y="1125982"/>
                  </a:lnTo>
                  <a:lnTo>
                    <a:pt x="712343" y="1124331"/>
                  </a:lnTo>
                  <a:lnTo>
                    <a:pt x="765556" y="1113663"/>
                  </a:lnTo>
                  <a:lnTo>
                    <a:pt x="802767" y="1094232"/>
                  </a:lnTo>
                  <a:lnTo>
                    <a:pt x="815213" y="1026922"/>
                  </a:lnTo>
                  <a:lnTo>
                    <a:pt x="813435" y="1014476"/>
                  </a:lnTo>
                  <a:lnTo>
                    <a:pt x="809879" y="1003935"/>
                  </a:lnTo>
                  <a:lnTo>
                    <a:pt x="802767" y="993267"/>
                  </a:lnTo>
                  <a:lnTo>
                    <a:pt x="792099" y="984376"/>
                  </a:lnTo>
                  <a:lnTo>
                    <a:pt x="800989" y="982726"/>
                  </a:lnTo>
                  <a:lnTo>
                    <a:pt x="809879" y="979043"/>
                  </a:lnTo>
                  <a:lnTo>
                    <a:pt x="818769" y="975487"/>
                  </a:lnTo>
                  <a:lnTo>
                    <a:pt x="839978" y="941832"/>
                  </a:lnTo>
                  <a:lnTo>
                    <a:pt x="846963" y="869314"/>
                  </a:lnTo>
                  <a:lnTo>
                    <a:pt x="846963" y="860425"/>
                  </a:lnTo>
                  <a:lnTo>
                    <a:pt x="846963" y="853439"/>
                  </a:lnTo>
                  <a:lnTo>
                    <a:pt x="845312" y="844550"/>
                  </a:lnTo>
                  <a:lnTo>
                    <a:pt x="841756" y="837438"/>
                  </a:lnTo>
                  <a:lnTo>
                    <a:pt x="832866" y="824992"/>
                  </a:lnTo>
                  <a:lnTo>
                    <a:pt x="827532" y="819785"/>
                  </a:lnTo>
                  <a:lnTo>
                    <a:pt x="822198" y="814451"/>
                  </a:lnTo>
                  <a:lnTo>
                    <a:pt x="831088" y="812673"/>
                  </a:lnTo>
                  <a:lnTo>
                    <a:pt x="838200" y="809117"/>
                  </a:lnTo>
                  <a:lnTo>
                    <a:pt x="864743" y="773684"/>
                  </a:lnTo>
                  <a:lnTo>
                    <a:pt x="871855" y="701039"/>
                  </a:lnTo>
                  <a:lnTo>
                    <a:pt x="871855" y="692276"/>
                  </a:lnTo>
                  <a:lnTo>
                    <a:pt x="871855" y="683387"/>
                  </a:lnTo>
                  <a:lnTo>
                    <a:pt x="870077" y="674497"/>
                  </a:lnTo>
                  <a:lnTo>
                    <a:pt x="845312" y="644398"/>
                  </a:lnTo>
                  <a:lnTo>
                    <a:pt x="852297" y="642620"/>
                  </a:lnTo>
                  <a:lnTo>
                    <a:pt x="859409" y="637286"/>
                  </a:lnTo>
                  <a:lnTo>
                    <a:pt x="866521" y="632078"/>
                  </a:lnTo>
                  <a:lnTo>
                    <a:pt x="884301" y="594868"/>
                  </a:lnTo>
                  <a:lnTo>
                    <a:pt x="891286" y="531113"/>
                  </a:lnTo>
                  <a:lnTo>
                    <a:pt x="875411" y="492125"/>
                  </a:lnTo>
                  <a:lnTo>
                    <a:pt x="834644" y="467360"/>
                  </a:lnTo>
                  <a:lnTo>
                    <a:pt x="790321" y="455040"/>
                  </a:lnTo>
                  <a:lnTo>
                    <a:pt x="767334" y="451485"/>
                  </a:lnTo>
                  <a:lnTo>
                    <a:pt x="717677" y="444373"/>
                  </a:lnTo>
                  <a:lnTo>
                    <a:pt x="641477" y="437261"/>
                  </a:lnTo>
                  <a:lnTo>
                    <a:pt x="551053" y="431926"/>
                  </a:lnTo>
                  <a:lnTo>
                    <a:pt x="458978" y="426593"/>
                  </a:lnTo>
                  <a:lnTo>
                    <a:pt x="481965" y="380619"/>
                  </a:lnTo>
                  <a:lnTo>
                    <a:pt x="499745" y="325755"/>
                  </a:lnTo>
                  <a:lnTo>
                    <a:pt x="513842" y="267335"/>
                  </a:lnTo>
                  <a:lnTo>
                    <a:pt x="520954" y="208914"/>
                  </a:lnTo>
                  <a:lnTo>
                    <a:pt x="526288" y="155701"/>
                  </a:lnTo>
                  <a:lnTo>
                    <a:pt x="529844" y="111506"/>
                  </a:lnTo>
                  <a:lnTo>
                    <a:pt x="529844" y="70738"/>
                  </a:lnTo>
                  <a:lnTo>
                    <a:pt x="529844" y="58293"/>
                  </a:lnTo>
                  <a:lnTo>
                    <a:pt x="524510" y="44196"/>
                  </a:lnTo>
                  <a:lnTo>
                    <a:pt x="499745" y="12319"/>
                  </a:lnTo>
                  <a:lnTo>
                    <a:pt x="458978" y="0"/>
                  </a:lnTo>
                  <a:lnTo>
                    <a:pt x="432308" y="1650"/>
                  </a:lnTo>
                  <a:lnTo>
                    <a:pt x="414655" y="5207"/>
                  </a:lnTo>
                  <a:lnTo>
                    <a:pt x="400431" y="10540"/>
                  </a:lnTo>
                  <a:lnTo>
                    <a:pt x="389890" y="15875"/>
                  </a:lnTo>
                  <a:lnTo>
                    <a:pt x="361442" y="106172"/>
                  </a:lnTo>
                  <a:lnTo>
                    <a:pt x="347218" y="146938"/>
                  </a:lnTo>
                  <a:lnTo>
                    <a:pt x="333121" y="184150"/>
                  </a:lnTo>
                  <a:lnTo>
                    <a:pt x="304800" y="245999"/>
                  </a:lnTo>
                  <a:lnTo>
                    <a:pt x="281686" y="284988"/>
                  </a:lnTo>
                  <a:lnTo>
                    <a:pt x="265811" y="300989"/>
                  </a:lnTo>
                  <a:lnTo>
                    <a:pt x="240919" y="325755"/>
                  </a:lnTo>
                  <a:lnTo>
                    <a:pt x="182499" y="380619"/>
                  </a:lnTo>
                  <a:lnTo>
                    <a:pt x="104521" y="451485"/>
                  </a:lnTo>
                  <a:lnTo>
                    <a:pt x="0" y="451485"/>
                  </a:lnTo>
                </a:path>
              </a:pathLst>
            </a:custGeom>
            <a:ln w="19812">
              <a:solidFill>
                <a:srgbClr val="3E5278"/>
              </a:solidFill>
            </a:ln>
          </p:spPr>
          <p:txBody>
            <a:bodyPr wrap="square" lIns="0" tIns="0" rIns="0" bIns="0" rtlCol="0"/>
            <a:lstStyle/>
            <a:p>
              <a:endParaRPr/>
            </a:p>
          </p:txBody>
        </p:sp>
      </p:grpSp>
      <p:sp>
        <p:nvSpPr>
          <p:cNvPr id="15" name="object 15"/>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30</a:t>
            </a:fld>
            <a:endParaRPr sz="1200">
              <a:latin typeface="Roboto Condensed"/>
              <a:cs typeface="Roboto Condense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bject 4"/>
          <p:cNvSpPr/>
          <p:nvPr/>
        </p:nvSpPr>
        <p:spPr>
          <a:xfrm>
            <a:off x="379475" y="2419350"/>
            <a:ext cx="7053296" cy="0"/>
          </a:xfrm>
          <a:custGeom>
            <a:avLst/>
            <a:gdLst/>
            <a:ahLst/>
            <a:cxnLst/>
            <a:rect l="l" t="t" r="r" b="b"/>
            <a:pathLst>
              <a:path w="7651750">
                <a:moveTo>
                  <a:pt x="0" y="0"/>
                </a:moveTo>
                <a:lnTo>
                  <a:pt x="7651750" y="0"/>
                </a:lnTo>
              </a:path>
            </a:pathLst>
          </a:custGeom>
          <a:ln w="76200">
            <a:solidFill>
              <a:srgbClr val="D9D9D9"/>
            </a:solidFill>
          </a:ln>
        </p:spPr>
        <p:txBody>
          <a:bodyPr wrap="square" lIns="0" tIns="0" rIns="0" bIns="0" rtlCol="0"/>
          <a:lstStyle/>
          <a:p>
            <a:endParaRPr/>
          </a:p>
        </p:txBody>
      </p:sp>
      <p:sp>
        <p:nvSpPr>
          <p:cNvPr id="38" name="object 38"/>
          <p:cNvSpPr txBox="1">
            <a:spLocks noGrp="1"/>
          </p:cNvSpPr>
          <p:nvPr>
            <p:ph type="title"/>
          </p:nvPr>
        </p:nvSpPr>
        <p:spPr>
          <a:xfrm>
            <a:off x="933399" y="597153"/>
            <a:ext cx="243647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Contexte</a:t>
            </a:r>
            <a:r>
              <a:rPr sz="2000" spc="-75" dirty="0">
                <a:solidFill>
                  <a:srgbClr val="FFFFFF"/>
                </a:solidFill>
              </a:rPr>
              <a:t> </a:t>
            </a:r>
            <a:r>
              <a:rPr sz="2000" dirty="0">
                <a:solidFill>
                  <a:srgbClr val="FFFFFF"/>
                </a:solidFill>
              </a:rPr>
              <a:t>général</a:t>
            </a:r>
            <a:endParaRPr sz="2000" dirty="0"/>
          </a:p>
        </p:txBody>
      </p:sp>
      <p:grpSp>
        <p:nvGrpSpPr>
          <p:cNvPr id="39" name="object 39"/>
          <p:cNvGrpSpPr/>
          <p:nvPr/>
        </p:nvGrpSpPr>
        <p:grpSpPr>
          <a:xfrm>
            <a:off x="348995" y="614172"/>
            <a:ext cx="363220" cy="323215"/>
            <a:chOff x="348995" y="614172"/>
            <a:chExt cx="363220" cy="323215"/>
          </a:xfrm>
        </p:grpSpPr>
        <p:sp>
          <p:nvSpPr>
            <p:cNvPr id="40" name="object 40"/>
            <p:cNvSpPr/>
            <p:nvPr/>
          </p:nvSpPr>
          <p:spPr>
            <a:xfrm>
              <a:off x="355091" y="620268"/>
              <a:ext cx="350520" cy="311150"/>
            </a:xfrm>
            <a:custGeom>
              <a:avLst/>
              <a:gdLst/>
              <a:ahLst/>
              <a:cxnLst/>
              <a:rect l="l" t="t" r="r" b="b"/>
              <a:pathLst>
                <a:path w="350520" h="311150">
                  <a:moveTo>
                    <a:pt x="233146" y="58928"/>
                  </a:moveTo>
                  <a:lnTo>
                    <a:pt x="115823" y="0"/>
                  </a:lnTo>
                  <a:lnTo>
                    <a:pt x="115823" y="251968"/>
                  </a:lnTo>
                  <a:lnTo>
                    <a:pt x="233146" y="310896"/>
                  </a:lnTo>
                  <a:lnTo>
                    <a:pt x="233146" y="58928"/>
                  </a:lnTo>
                  <a:close/>
                </a:path>
                <a:path w="350520" h="311150">
                  <a:moveTo>
                    <a:pt x="115811" y="0"/>
                  </a:moveTo>
                  <a:lnTo>
                    <a:pt x="10109" y="53975"/>
                  </a:lnTo>
                  <a:lnTo>
                    <a:pt x="7810" y="54991"/>
                  </a:lnTo>
                  <a:lnTo>
                    <a:pt x="5981" y="56769"/>
                  </a:lnTo>
                  <a:lnTo>
                    <a:pt x="4127" y="58674"/>
                  </a:lnTo>
                  <a:lnTo>
                    <a:pt x="2755" y="60960"/>
                  </a:lnTo>
                  <a:lnTo>
                    <a:pt x="1371" y="62737"/>
                  </a:lnTo>
                  <a:lnTo>
                    <a:pt x="457" y="65151"/>
                  </a:lnTo>
                  <a:lnTo>
                    <a:pt x="0" y="67437"/>
                  </a:lnTo>
                  <a:lnTo>
                    <a:pt x="0" y="69723"/>
                  </a:lnTo>
                  <a:lnTo>
                    <a:pt x="0" y="300863"/>
                  </a:lnTo>
                  <a:lnTo>
                    <a:pt x="0" y="303276"/>
                  </a:lnTo>
                  <a:lnTo>
                    <a:pt x="927" y="304546"/>
                  </a:lnTo>
                  <a:lnTo>
                    <a:pt x="1828" y="305943"/>
                  </a:lnTo>
                  <a:lnTo>
                    <a:pt x="3213" y="306959"/>
                  </a:lnTo>
                  <a:lnTo>
                    <a:pt x="4610" y="307340"/>
                  </a:lnTo>
                  <a:lnTo>
                    <a:pt x="6438" y="307848"/>
                  </a:lnTo>
                  <a:lnTo>
                    <a:pt x="8737" y="307340"/>
                  </a:lnTo>
                  <a:lnTo>
                    <a:pt x="10566" y="306451"/>
                  </a:lnTo>
                  <a:lnTo>
                    <a:pt x="115811" y="252476"/>
                  </a:lnTo>
                  <a:lnTo>
                    <a:pt x="115811" y="0"/>
                  </a:lnTo>
                  <a:close/>
                </a:path>
                <a:path w="350520" h="311150">
                  <a:moveTo>
                    <a:pt x="339382" y="3937"/>
                  </a:moveTo>
                  <a:lnTo>
                    <a:pt x="233172" y="58039"/>
                  </a:lnTo>
                  <a:lnTo>
                    <a:pt x="233172" y="310896"/>
                  </a:lnTo>
                  <a:lnTo>
                    <a:pt x="340296" y="256794"/>
                  </a:lnTo>
                  <a:lnTo>
                    <a:pt x="342163" y="255905"/>
                  </a:lnTo>
                  <a:lnTo>
                    <a:pt x="344462" y="254000"/>
                  </a:lnTo>
                  <a:lnTo>
                    <a:pt x="345859" y="252222"/>
                  </a:lnTo>
                  <a:lnTo>
                    <a:pt x="347726" y="250317"/>
                  </a:lnTo>
                  <a:lnTo>
                    <a:pt x="348653" y="248031"/>
                  </a:lnTo>
                  <a:lnTo>
                    <a:pt x="349567" y="245745"/>
                  </a:lnTo>
                  <a:lnTo>
                    <a:pt x="350050" y="243459"/>
                  </a:lnTo>
                  <a:lnTo>
                    <a:pt x="350494" y="241046"/>
                  </a:lnTo>
                  <a:lnTo>
                    <a:pt x="350494" y="9525"/>
                  </a:lnTo>
                  <a:lnTo>
                    <a:pt x="345401" y="3048"/>
                  </a:lnTo>
                  <a:lnTo>
                    <a:pt x="343547" y="3048"/>
                  </a:lnTo>
                  <a:lnTo>
                    <a:pt x="341680" y="3048"/>
                  </a:lnTo>
                  <a:lnTo>
                    <a:pt x="339382" y="3937"/>
                  </a:lnTo>
                  <a:close/>
                </a:path>
              </a:pathLst>
            </a:custGeom>
            <a:ln w="12192">
              <a:solidFill>
                <a:srgbClr val="FF9700"/>
              </a:solidFill>
            </a:ln>
          </p:spPr>
          <p:txBody>
            <a:bodyPr wrap="square" lIns="0" tIns="0" rIns="0" bIns="0" rtlCol="0"/>
            <a:lstStyle/>
            <a:p>
              <a:endParaRPr/>
            </a:p>
          </p:txBody>
        </p:sp>
        <p:sp>
          <p:nvSpPr>
            <p:cNvPr id="41" name="object 41"/>
            <p:cNvSpPr/>
            <p:nvPr/>
          </p:nvSpPr>
          <p:spPr>
            <a:xfrm>
              <a:off x="379475" y="701040"/>
              <a:ext cx="295655" cy="167640"/>
            </a:xfrm>
            <a:prstGeom prst="rect">
              <a:avLst/>
            </a:prstGeom>
            <a:blipFill>
              <a:blip r:embed="rId2" cstate="print"/>
              <a:stretch>
                <a:fillRect/>
              </a:stretch>
            </a:blipFill>
          </p:spPr>
          <p:txBody>
            <a:bodyPr wrap="square" lIns="0" tIns="0" rIns="0" bIns="0" rtlCol="0"/>
            <a:lstStyle/>
            <a:p>
              <a:endParaRPr/>
            </a:p>
          </p:txBody>
        </p:sp>
      </p:grpSp>
      <p:sp>
        <p:nvSpPr>
          <p:cNvPr id="42" name="object 42"/>
          <p:cNvSpPr txBox="1"/>
          <p:nvPr/>
        </p:nvSpPr>
        <p:spPr>
          <a:xfrm>
            <a:off x="8898001" y="4694976"/>
            <a:ext cx="153670" cy="20447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b="1" dirty="0">
                <a:solidFill>
                  <a:srgbClr val="FFFFFF"/>
                </a:solidFill>
                <a:latin typeface="Roboto Condensed"/>
                <a:cs typeface="Roboto Condensed"/>
              </a:rPr>
              <a:t>4</a:t>
            </a:fld>
            <a:endParaRPr sz="1200">
              <a:latin typeface="Roboto Condensed"/>
              <a:cs typeface="Roboto Condensed"/>
            </a:endParaRPr>
          </a:p>
        </p:txBody>
      </p:sp>
      <p:sp>
        <p:nvSpPr>
          <p:cNvPr id="102" name="object 8"/>
          <p:cNvSpPr/>
          <p:nvPr/>
        </p:nvSpPr>
        <p:spPr>
          <a:xfrm>
            <a:off x="2220468" y="2270759"/>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103"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dirty="0">
              <a:latin typeface="Arial"/>
              <a:cs typeface="Arial"/>
            </a:endParaRPr>
          </a:p>
        </p:txBody>
      </p:sp>
      <p:sp>
        <p:nvSpPr>
          <p:cNvPr id="106" name="object 12"/>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07"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08" name="object 14"/>
          <p:cNvSpPr/>
          <p:nvPr/>
        </p:nvSpPr>
        <p:spPr>
          <a:xfrm>
            <a:off x="6428232" y="2257043"/>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16"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16"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09"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12" name="object 18"/>
          <p:cNvSpPr txBox="1"/>
          <p:nvPr/>
        </p:nvSpPr>
        <p:spPr>
          <a:xfrm>
            <a:off x="675130" y="3321810"/>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lang="fr-FR" sz="1400" b="1" spc="-10" dirty="0">
                <a:solidFill>
                  <a:srgbClr val="943334"/>
                </a:solidFill>
                <a:latin typeface="Arial"/>
                <a:cs typeface="Arial"/>
              </a:rPr>
              <a:t>Con</a:t>
            </a:r>
            <a:r>
              <a:rPr lang="fr-FR" sz="1400" b="1" dirty="0">
                <a:solidFill>
                  <a:srgbClr val="943334"/>
                </a:solidFill>
                <a:latin typeface="Arial"/>
                <a:cs typeface="Arial"/>
              </a:rPr>
              <a:t>te</a:t>
            </a:r>
            <a:r>
              <a:rPr lang="fr-FR" sz="1400" b="1" spc="-15" dirty="0">
                <a:solidFill>
                  <a:srgbClr val="943334"/>
                </a:solidFill>
                <a:latin typeface="Arial"/>
                <a:cs typeface="Arial"/>
              </a:rPr>
              <a:t>xt</a:t>
            </a:r>
            <a:r>
              <a:rPr lang="fr-FR" sz="1400" b="1" dirty="0">
                <a:solidFill>
                  <a:srgbClr val="943334"/>
                </a:solidFill>
                <a:latin typeface="Arial"/>
                <a:cs typeface="Arial"/>
              </a:rPr>
              <a:t>e  </a:t>
            </a:r>
            <a:r>
              <a:rPr lang="fr-FR" sz="1400" b="1" spc="-5" dirty="0">
                <a:solidFill>
                  <a:srgbClr val="943334"/>
                </a:solidFill>
                <a:latin typeface="Arial"/>
                <a:cs typeface="Arial"/>
              </a:rPr>
              <a:t>général</a:t>
            </a:r>
            <a:endParaRPr lang="fr-FR" sz="1400" dirty="0">
              <a:latin typeface="Arial"/>
              <a:cs typeface="Arial"/>
            </a:endParaRPr>
          </a:p>
        </p:txBody>
      </p:sp>
      <p:sp>
        <p:nvSpPr>
          <p:cNvPr id="113"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BEBEBE"/>
                </a:solidFill>
                <a:latin typeface="Arial"/>
                <a:cs typeface="Arial"/>
              </a:rPr>
              <a:t>Conduite</a:t>
            </a:r>
            <a:r>
              <a:rPr sz="1400" b="1" spc="-105" dirty="0">
                <a:solidFill>
                  <a:srgbClr val="BEBEBE"/>
                </a:solidFill>
                <a:latin typeface="Arial"/>
                <a:cs typeface="Arial"/>
              </a:rPr>
              <a:t> </a:t>
            </a:r>
            <a:r>
              <a:rPr sz="1400" b="1" spc="-5" dirty="0">
                <a:solidFill>
                  <a:srgbClr val="BEBEBE"/>
                </a:solidFill>
                <a:latin typeface="Arial"/>
                <a:cs typeface="Arial"/>
              </a:rPr>
              <a:t>du  projet</a:t>
            </a:r>
            <a:endParaRPr sz="1400" dirty="0">
              <a:latin typeface="Arial"/>
              <a:cs typeface="Arial"/>
            </a:endParaRPr>
          </a:p>
        </p:txBody>
      </p:sp>
      <p:sp>
        <p:nvSpPr>
          <p:cNvPr id="115" name="object 21"/>
          <p:cNvSpPr txBox="1"/>
          <p:nvPr/>
        </p:nvSpPr>
        <p:spPr>
          <a:xfrm>
            <a:off x="3363720" y="3296920"/>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BEBEBE"/>
                </a:solidFill>
                <a:latin typeface="Arial"/>
                <a:cs typeface="Arial"/>
              </a:rPr>
              <a:t>Con</a:t>
            </a:r>
            <a:r>
              <a:rPr sz="1400" b="1" spc="-15" dirty="0">
                <a:solidFill>
                  <a:srgbClr val="BEBEBE"/>
                </a:solidFill>
                <a:latin typeface="Arial"/>
                <a:cs typeface="Arial"/>
              </a:rPr>
              <a:t>ce</a:t>
            </a:r>
            <a:r>
              <a:rPr sz="1400" b="1" spc="-20" dirty="0">
                <a:solidFill>
                  <a:srgbClr val="BEBEBE"/>
                </a:solidFill>
                <a:latin typeface="Arial"/>
                <a:cs typeface="Arial"/>
              </a:rPr>
              <a:t>p</a:t>
            </a:r>
            <a:r>
              <a:rPr sz="1400" b="1" spc="-15" dirty="0">
                <a:solidFill>
                  <a:srgbClr val="BEBEBE"/>
                </a:solidFill>
                <a:latin typeface="Arial"/>
                <a:cs typeface="Arial"/>
              </a:rPr>
              <a:t>t</a:t>
            </a:r>
            <a:r>
              <a:rPr sz="1400" b="1" spc="-20" dirty="0">
                <a:solidFill>
                  <a:srgbClr val="BEBEBE"/>
                </a:solidFill>
                <a:latin typeface="Arial"/>
                <a:cs typeface="Arial"/>
              </a:rPr>
              <a:t>i</a:t>
            </a:r>
            <a:r>
              <a:rPr sz="1400" b="1" spc="-30" dirty="0">
                <a:solidFill>
                  <a:srgbClr val="BEBEBE"/>
                </a:solidFill>
                <a:latin typeface="Arial"/>
                <a:cs typeface="Arial"/>
              </a:rPr>
              <a:t>o</a:t>
            </a:r>
            <a:r>
              <a:rPr sz="1400" b="1" dirty="0">
                <a:solidFill>
                  <a:srgbClr val="BEBEBE"/>
                </a:solidFill>
                <a:latin typeface="Arial"/>
                <a:cs typeface="Arial"/>
              </a:rPr>
              <a:t>n  </a:t>
            </a:r>
            <a:r>
              <a:rPr sz="1400" b="1" spc="-10" dirty="0">
                <a:solidFill>
                  <a:srgbClr val="BEBEBE"/>
                </a:solidFill>
                <a:latin typeface="Arial"/>
                <a:cs typeface="Arial"/>
              </a:rPr>
              <a:t>du</a:t>
            </a:r>
            <a:r>
              <a:rPr sz="1400" b="1" spc="-70" dirty="0">
                <a:solidFill>
                  <a:srgbClr val="BEBEBE"/>
                </a:solidFill>
                <a:latin typeface="Arial"/>
                <a:cs typeface="Arial"/>
              </a:rPr>
              <a:t> </a:t>
            </a:r>
            <a:r>
              <a:rPr sz="1400" b="1" spc="-15" dirty="0">
                <a:solidFill>
                  <a:srgbClr val="BEBEBE"/>
                </a:solidFill>
                <a:latin typeface="Arial"/>
                <a:cs typeface="Arial"/>
              </a:rPr>
              <a:t>projet</a:t>
            </a:r>
            <a:endParaRPr sz="1400" dirty="0">
              <a:latin typeface="Arial"/>
              <a:cs typeface="Arial"/>
            </a:endParaRPr>
          </a:p>
        </p:txBody>
      </p:sp>
      <p:sp>
        <p:nvSpPr>
          <p:cNvPr id="116" name="object 22"/>
          <p:cNvSpPr txBox="1"/>
          <p:nvPr/>
        </p:nvSpPr>
        <p:spPr>
          <a:xfrm>
            <a:off x="4803456" y="3458336"/>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a:latin typeface="Arial"/>
              <a:cs typeface="Arial"/>
            </a:endParaRPr>
          </a:p>
        </p:txBody>
      </p:sp>
      <p:sp>
        <p:nvSpPr>
          <p:cNvPr id="117" name="object 23"/>
          <p:cNvSpPr txBox="1"/>
          <p:nvPr/>
        </p:nvSpPr>
        <p:spPr>
          <a:xfrm>
            <a:off x="6153531" y="341706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a:latin typeface="Arial"/>
              <a:cs typeface="Arial"/>
            </a:endParaRPr>
          </a:p>
        </p:txBody>
      </p:sp>
      <p:sp>
        <p:nvSpPr>
          <p:cNvPr id="121"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sp>
        <p:nvSpPr>
          <p:cNvPr id="122" name="object 28"/>
          <p:cNvSpPr/>
          <p:nvPr/>
        </p:nvSpPr>
        <p:spPr>
          <a:xfrm>
            <a:off x="3666234" y="2815844"/>
            <a:ext cx="403860" cy="304799"/>
          </a:xfrm>
          <a:prstGeom prst="rect">
            <a:avLst/>
          </a:prstGeom>
          <a:blipFill>
            <a:blip r:embed="rId3" cstate="print"/>
            <a:stretch>
              <a:fillRect/>
            </a:stretch>
          </a:blipFill>
        </p:spPr>
        <p:txBody>
          <a:bodyPr wrap="square" lIns="0" tIns="0" rIns="0" bIns="0" rtlCol="0"/>
          <a:lstStyle/>
          <a:p>
            <a:endParaRPr/>
          </a:p>
        </p:txBody>
      </p:sp>
      <p:grpSp>
        <p:nvGrpSpPr>
          <p:cNvPr id="126" name="object 32"/>
          <p:cNvGrpSpPr/>
          <p:nvPr/>
        </p:nvGrpSpPr>
        <p:grpSpPr>
          <a:xfrm>
            <a:off x="5115114" y="2924556"/>
            <a:ext cx="344805" cy="254635"/>
            <a:chOff x="6411467" y="2895600"/>
            <a:chExt cx="344805" cy="254635"/>
          </a:xfrm>
        </p:grpSpPr>
        <p:sp>
          <p:nvSpPr>
            <p:cNvPr id="127"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128" name="object 34"/>
            <p:cNvSpPr/>
            <p:nvPr/>
          </p:nvSpPr>
          <p:spPr>
            <a:xfrm>
              <a:off x="6438899" y="2897123"/>
              <a:ext cx="304800" cy="224027"/>
            </a:xfrm>
            <a:prstGeom prst="rect">
              <a:avLst/>
            </a:prstGeom>
            <a:blipFill>
              <a:blip r:embed="rId4" cstate="print"/>
              <a:stretch>
                <a:fillRect/>
              </a:stretch>
            </a:blipFill>
          </p:spPr>
          <p:txBody>
            <a:bodyPr wrap="square" lIns="0" tIns="0" rIns="0" bIns="0" rtlCol="0"/>
            <a:lstStyle/>
            <a:p>
              <a:endParaRPr/>
            </a:p>
          </p:txBody>
        </p:sp>
      </p:grpSp>
      <p:sp>
        <p:nvSpPr>
          <p:cNvPr id="129" name="object 35"/>
          <p:cNvSpPr/>
          <p:nvPr/>
        </p:nvSpPr>
        <p:spPr>
          <a:xfrm>
            <a:off x="6484748" y="284822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sp>
        <p:nvSpPr>
          <p:cNvPr id="130" name="object 8"/>
          <p:cNvSpPr/>
          <p:nvPr/>
        </p:nvSpPr>
        <p:spPr>
          <a:xfrm>
            <a:off x="3659059" y="2277872"/>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133" name="object 9"/>
          <p:cNvSpPr txBox="1"/>
          <p:nvPr/>
        </p:nvSpPr>
        <p:spPr>
          <a:xfrm>
            <a:off x="3743069" y="2285428"/>
            <a:ext cx="125095" cy="228268"/>
          </a:xfrm>
          <a:prstGeom prst="rect">
            <a:avLst/>
          </a:prstGeom>
        </p:spPr>
        <p:txBody>
          <a:bodyPr vert="horz" wrap="square" lIns="0" tIns="12700" rIns="0" bIns="0" rtlCol="0">
            <a:spAutoFit/>
          </a:bodyPr>
          <a:lstStyle/>
          <a:p>
            <a:pPr marL="12700">
              <a:lnSpc>
                <a:spcPct val="100000"/>
              </a:lnSpc>
              <a:spcBef>
                <a:spcPts val="100"/>
              </a:spcBef>
            </a:pPr>
            <a:r>
              <a:rPr lang="fr-FR" sz="1400" b="1" dirty="0" smtClean="0">
                <a:solidFill>
                  <a:srgbClr val="FFFFFF"/>
                </a:solidFill>
                <a:latin typeface="Arial"/>
                <a:cs typeface="Arial"/>
              </a:rPr>
              <a:t>3</a:t>
            </a:r>
            <a:endParaRPr sz="1400" dirty="0">
              <a:latin typeface="Arial"/>
              <a:cs typeface="Arial"/>
            </a:endParaRPr>
          </a:p>
        </p:txBody>
      </p:sp>
      <p:grpSp>
        <p:nvGrpSpPr>
          <p:cNvPr id="140" name="object 23"/>
          <p:cNvGrpSpPr/>
          <p:nvPr/>
        </p:nvGrpSpPr>
        <p:grpSpPr>
          <a:xfrm>
            <a:off x="838200" y="2837688"/>
            <a:ext cx="363220" cy="325120"/>
            <a:chOff x="815339" y="2825495"/>
            <a:chExt cx="363220" cy="325120"/>
          </a:xfrm>
        </p:grpSpPr>
        <p:sp>
          <p:nvSpPr>
            <p:cNvPr id="141" name="object 24"/>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516C82"/>
              </a:solidFill>
            </a:ln>
          </p:spPr>
          <p:txBody>
            <a:bodyPr wrap="square" lIns="0" tIns="0" rIns="0" bIns="0" rtlCol="0"/>
            <a:lstStyle/>
            <a:p>
              <a:endParaRPr/>
            </a:p>
          </p:txBody>
        </p:sp>
        <p:sp>
          <p:nvSpPr>
            <p:cNvPr id="142" name="object 25"/>
            <p:cNvSpPr/>
            <p:nvPr/>
          </p:nvSpPr>
          <p:spPr>
            <a:xfrm>
              <a:off x="847343" y="2912363"/>
              <a:ext cx="294132" cy="167639"/>
            </a:xfrm>
            <a:prstGeom prst="rect">
              <a:avLst/>
            </a:prstGeom>
            <a:blipFill>
              <a:blip r:embed="rId5" cstate="print"/>
              <a:stretch>
                <a:fillRect/>
              </a:stretch>
            </a:blipFill>
          </p:spPr>
          <p:txBody>
            <a:bodyPr wrap="square" lIns="0" tIns="0" rIns="0" bIns="0" rtlCol="0"/>
            <a:lstStyle/>
            <a:p>
              <a:endParaRPr/>
            </a:p>
          </p:txBody>
        </p:sp>
      </p:grpSp>
      <p:sp>
        <p:nvSpPr>
          <p:cNvPr id="143" name="object 5"/>
          <p:cNvSpPr/>
          <p:nvPr/>
        </p:nvSpPr>
        <p:spPr>
          <a:xfrm>
            <a:off x="878754" y="2277706"/>
            <a:ext cx="283888" cy="304800"/>
          </a:xfrm>
          <a:custGeom>
            <a:avLst/>
            <a:gdLst/>
            <a:ahLst/>
            <a:cxnLst/>
            <a:rect l="l" t="t" r="r" b="b"/>
            <a:pathLst>
              <a:path w="307975" h="304800">
                <a:moveTo>
                  <a:pt x="153771" y="0"/>
                </a:moveTo>
                <a:lnTo>
                  <a:pt x="112890" y="5461"/>
                </a:lnTo>
                <a:lnTo>
                  <a:pt x="76161" y="20827"/>
                </a:lnTo>
                <a:lnTo>
                  <a:pt x="45046" y="44576"/>
                </a:lnTo>
                <a:lnTo>
                  <a:pt x="20993" y="75437"/>
                </a:lnTo>
                <a:lnTo>
                  <a:pt x="5499" y="111759"/>
                </a:lnTo>
                <a:lnTo>
                  <a:pt x="0" y="152272"/>
                </a:lnTo>
                <a:lnTo>
                  <a:pt x="5499" y="192658"/>
                </a:lnTo>
                <a:lnTo>
                  <a:pt x="20993" y="229107"/>
                </a:lnTo>
                <a:lnTo>
                  <a:pt x="45046" y="259841"/>
                </a:lnTo>
                <a:lnTo>
                  <a:pt x="76161" y="283718"/>
                </a:lnTo>
                <a:lnTo>
                  <a:pt x="112890" y="299084"/>
                </a:lnTo>
                <a:lnTo>
                  <a:pt x="153771" y="304545"/>
                </a:lnTo>
                <a:lnTo>
                  <a:pt x="194640" y="299084"/>
                </a:lnTo>
                <a:lnTo>
                  <a:pt x="231368" y="283718"/>
                </a:lnTo>
                <a:lnTo>
                  <a:pt x="262496" y="259841"/>
                </a:lnTo>
                <a:lnTo>
                  <a:pt x="286537" y="229107"/>
                </a:lnTo>
                <a:lnTo>
                  <a:pt x="302044" y="192658"/>
                </a:lnTo>
                <a:lnTo>
                  <a:pt x="307530" y="152272"/>
                </a:lnTo>
                <a:lnTo>
                  <a:pt x="302044" y="111759"/>
                </a:lnTo>
                <a:lnTo>
                  <a:pt x="286537" y="75437"/>
                </a:lnTo>
                <a:lnTo>
                  <a:pt x="262496" y="44576"/>
                </a:lnTo>
                <a:lnTo>
                  <a:pt x="231368" y="20827"/>
                </a:lnTo>
                <a:lnTo>
                  <a:pt x="194640" y="5461"/>
                </a:lnTo>
                <a:lnTo>
                  <a:pt x="153771" y="0"/>
                </a:lnTo>
                <a:close/>
              </a:path>
            </a:pathLst>
          </a:custGeom>
          <a:solidFill>
            <a:srgbClr val="943334"/>
          </a:solidFill>
        </p:spPr>
        <p:txBody>
          <a:bodyPr wrap="square" lIns="0" tIns="0" rIns="0" bIns="0" rtlCol="0"/>
          <a:lstStyle/>
          <a:p>
            <a:endParaRPr/>
          </a:p>
        </p:txBody>
      </p:sp>
      <p:sp>
        <p:nvSpPr>
          <p:cNvPr id="144" name="object 9"/>
          <p:cNvSpPr txBox="1"/>
          <p:nvPr/>
        </p:nvSpPr>
        <p:spPr>
          <a:xfrm>
            <a:off x="948563" y="2295309"/>
            <a:ext cx="125095"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FFFFFF"/>
                </a:solidFill>
                <a:latin typeface="Arial"/>
                <a:cs typeface="Arial"/>
              </a:rPr>
              <a:t>1</a:t>
            </a:r>
            <a:endParaRPr sz="1400" dirty="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642620" cy="1489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1</a:t>
            </a:r>
            <a:endParaRPr sz="9600"/>
          </a:p>
        </p:txBody>
      </p:sp>
      <p:sp>
        <p:nvSpPr>
          <p:cNvPr id="10" name="object 10"/>
          <p:cNvSpPr txBox="1"/>
          <p:nvPr/>
        </p:nvSpPr>
        <p:spPr>
          <a:xfrm>
            <a:off x="977051" y="640854"/>
            <a:ext cx="4183379" cy="756920"/>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1D405D"/>
                </a:solidFill>
                <a:latin typeface="Roboto Condensed"/>
                <a:cs typeface="Roboto Condensed"/>
              </a:rPr>
              <a:t>Contexte</a:t>
            </a:r>
            <a:r>
              <a:rPr sz="4800" b="1" spc="-80" dirty="0">
                <a:solidFill>
                  <a:srgbClr val="1D405D"/>
                </a:solidFill>
                <a:latin typeface="Roboto Condensed"/>
                <a:cs typeface="Roboto Condensed"/>
              </a:rPr>
              <a:t> </a:t>
            </a:r>
            <a:r>
              <a:rPr sz="4800" b="1" dirty="0">
                <a:solidFill>
                  <a:srgbClr val="1D405D"/>
                </a:solidFill>
                <a:latin typeface="Roboto Condensed"/>
                <a:cs typeface="Roboto Condensed"/>
              </a:rPr>
              <a:t>général</a:t>
            </a:r>
            <a:endParaRPr sz="4800" dirty="0">
              <a:latin typeface="Roboto Condensed"/>
              <a:cs typeface="Roboto Condensed"/>
            </a:endParaRPr>
          </a:p>
        </p:txBody>
      </p:sp>
      <p:sp>
        <p:nvSpPr>
          <p:cNvPr id="11" name="object 11"/>
          <p:cNvSpPr txBox="1"/>
          <p:nvPr/>
        </p:nvSpPr>
        <p:spPr>
          <a:xfrm>
            <a:off x="381000" y="3057339"/>
            <a:ext cx="2989580" cy="1321516"/>
          </a:xfrm>
          <a:prstGeom prst="rect">
            <a:avLst/>
          </a:prstGeom>
        </p:spPr>
        <p:txBody>
          <a:bodyPr vert="horz" wrap="square" lIns="0" tIns="140335" rIns="0" bIns="0" rtlCol="0">
            <a:spAutoFit/>
          </a:bodyPr>
          <a:lstStyle/>
          <a:p>
            <a:pPr marL="12700">
              <a:lnSpc>
                <a:spcPct val="100000"/>
              </a:lnSpc>
              <a:spcBef>
                <a:spcPts val="1105"/>
              </a:spcBef>
            </a:pPr>
            <a:r>
              <a:rPr sz="2000" dirty="0">
                <a:solidFill>
                  <a:srgbClr val="FF9700"/>
                </a:solidFill>
                <a:latin typeface="Noto Sans Symbols"/>
                <a:cs typeface="Noto Sans Symbols"/>
              </a:rPr>
              <a:t>▰ </a:t>
            </a:r>
            <a:r>
              <a:rPr sz="2000" spc="-210" dirty="0">
                <a:solidFill>
                  <a:srgbClr val="FF9700"/>
                </a:solidFill>
                <a:latin typeface="Trebuchet MS"/>
                <a:cs typeface="Trebuchet MS"/>
              </a:rPr>
              <a:t>Présentation </a:t>
            </a:r>
            <a:r>
              <a:rPr sz="2000" spc="-235" dirty="0">
                <a:solidFill>
                  <a:srgbClr val="FF9700"/>
                </a:solidFill>
                <a:latin typeface="Trebuchet MS"/>
                <a:cs typeface="Trebuchet MS"/>
              </a:rPr>
              <a:t>de</a:t>
            </a:r>
            <a:r>
              <a:rPr sz="2000" spc="-330" dirty="0">
                <a:solidFill>
                  <a:srgbClr val="FF9700"/>
                </a:solidFill>
                <a:latin typeface="Trebuchet MS"/>
                <a:cs typeface="Trebuchet MS"/>
              </a:rPr>
              <a:t> </a:t>
            </a:r>
            <a:r>
              <a:rPr lang="fr-FR" sz="2000" spc="-135" dirty="0" smtClean="0">
                <a:solidFill>
                  <a:srgbClr val="FF9700"/>
                </a:solidFill>
                <a:latin typeface="Trebuchet MS"/>
                <a:cs typeface="Trebuchet MS"/>
              </a:rPr>
              <a:t>SOGERTEL</a:t>
            </a:r>
            <a:endParaRPr sz="2000" dirty="0">
              <a:latin typeface="Trebuchet MS"/>
              <a:cs typeface="Trebuchet MS"/>
            </a:endParaRPr>
          </a:p>
          <a:p>
            <a:pPr marL="12700">
              <a:lnSpc>
                <a:spcPct val="100000"/>
              </a:lnSpc>
              <a:spcBef>
                <a:spcPts val="1005"/>
              </a:spcBef>
            </a:pPr>
            <a:r>
              <a:rPr sz="2000" dirty="0">
                <a:solidFill>
                  <a:srgbClr val="FF9700"/>
                </a:solidFill>
                <a:latin typeface="Noto Sans Symbols"/>
                <a:cs typeface="Noto Sans Symbols"/>
              </a:rPr>
              <a:t>▰ </a:t>
            </a:r>
            <a:r>
              <a:rPr sz="2000" spc="-204" dirty="0">
                <a:solidFill>
                  <a:srgbClr val="FF9700"/>
                </a:solidFill>
                <a:latin typeface="Trebuchet MS"/>
                <a:cs typeface="Trebuchet MS"/>
              </a:rPr>
              <a:t>Présentation </a:t>
            </a:r>
            <a:r>
              <a:rPr sz="2000" spc="-235" dirty="0">
                <a:solidFill>
                  <a:srgbClr val="FF9700"/>
                </a:solidFill>
                <a:latin typeface="Trebuchet MS"/>
                <a:cs typeface="Trebuchet MS"/>
              </a:rPr>
              <a:t>du</a:t>
            </a:r>
            <a:r>
              <a:rPr sz="2000" spc="-375" dirty="0">
                <a:solidFill>
                  <a:srgbClr val="FF9700"/>
                </a:solidFill>
                <a:latin typeface="Trebuchet MS"/>
                <a:cs typeface="Trebuchet MS"/>
              </a:rPr>
              <a:t> </a:t>
            </a:r>
            <a:r>
              <a:rPr sz="2000" spc="-215" dirty="0">
                <a:solidFill>
                  <a:srgbClr val="FF9700"/>
                </a:solidFill>
                <a:latin typeface="Trebuchet MS"/>
                <a:cs typeface="Trebuchet MS"/>
              </a:rPr>
              <a:t>client</a:t>
            </a:r>
            <a:endParaRPr sz="2000" dirty="0">
              <a:latin typeface="Trebuchet MS"/>
              <a:cs typeface="Trebuchet MS"/>
            </a:endParaRPr>
          </a:p>
          <a:p>
            <a:pPr marL="12700">
              <a:lnSpc>
                <a:spcPct val="100000"/>
              </a:lnSpc>
              <a:spcBef>
                <a:spcPts val="1000"/>
              </a:spcBef>
            </a:pPr>
            <a:r>
              <a:rPr sz="2000" dirty="0">
                <a:solidFill>
                  <a:srgbClr val="FF9700"/>
                </a:solidFill>
                <a:latin typeface="Noto Sans Symbols"/>
                <a:cs typeface="Noto Sans Symbols"/>
              </a:rPr>
              <a:t>▰</a:t>
            </a:r>
            <a:r>
              <a:rPr sz="2000" spc="-35" dirty="0">
                <a:solidFill>
                  <a:srgbClr val="FF9700"/>
                </a:solidFill>
                <a:latin typeface="Noto Sans Symbols"/>
                <a:cs typeface="Noto Sans Symbols"/>
              </a:rPr>
              <a:t> </a:t>
            </a:r>
            <a:r>
              <a:rPr sz="2000" spc="-225" dirty="0" err="1" smtClean="0">
                <a:solidFill>
                  <a:srgbClr val="FF9700"/>
                </a:solidFill>
                <a:latin typeface="Trebuchet MS"/>
                <a:cs typeface="Trebuchet MS"/>
              </a:rPr>
              <a:t>Problématique</a:t>
            </a:r>
            <a:endParaRPr sz="2000" dirty="0">
              <a:latin typeface="Trebuchet MS"/>
              <a:cs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7073265" cy="1327785"/>
            <a:chOff x="0" y="0"/>
            <a:chExt cx="7073265" cy="1327785"/>
          </a:xfrm>
        </p:grpSpPr>
        <p:sp>
          <p:nvSpPr>
            <p:cNvPr id="4" name="object 4"/>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a:endParaRPr/>
            </a:p>
          </p:txBody>
        </p:sp>
        <p:sp>
          <p:nvSpPr>
            <p:cNvPr id="5" name="object 5"/>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a:endParaRPr/>
            </a:p>
          </p:txBody>
        </p:sp>
      </p:gr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grpSp>
        <p:nvGrpSpPr>
          <p:cNvPr id="7" name="object 7"/>
          <p:cNvGrpSpPr/>
          <p:nvPr/>
        </p:nvGrpSpPr>
        <p:grpSpPr>
          <a:xfrm>
            <a:off x="6949440" y="4472939"/>
            <a:ext cx="2194560" cy="670560"/>
            <a:chOff x="6949440" y="4472939"/>
            <a:chExt cx="2194560" cy="670560"/>
          </a:xfrm>
        </p:grpSpPr>
        <p:sp>
          <p:nvSpPr>
            <p:cNvPr id="8" name="object 8"/>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9"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10" name="object 10"/>
          <p:cNvSpPr txBox="1"/>
          <p:nvPr/>
        </p:nvSpPr>
        <p:spPr>
          <a:xfrm>
            <a:off x="0" y="381000"/>
            <a:ext cx="5434965" cy="518732"/>
          </a:xfrm>
          <a:prstGeom prst="rect">
            <a:avLst/>
          </a:prstGeom>
        </p:spPr>
        <p:txBody>
          <a:bodyPr vert="horz" wrap="square" lIns="0" tIns="208915" rIns="0" bIns="0" rtlCol="0">
            <a:spAutoFit/>
          </a:bodyPr>
          <a:lstStyle/>
          <a:p>
            <a:pPr marL="1083310">
              <a:lnSpc>
                <a:spcPct val="100000"/>
              </a:lnSpc>
              <a:spcBef>
                <a:spcPts val="1645"/>
              </a:spcBef>
            </a:pPr>
            <a:r>
              <a:rPr lang="fr-FR" sz="2000" b="1" spc="-5" dirty="0" smtClean="0">
                <a:solidFill>
                  <a:srgbClr val="FFFFFF"/>
                </a:solidFill>
                <a:latin typeface="Roboto Condensed"/>
                <a:cs typeface="Roboto Condensed"/>
              </a:rPr>
              <a:t>SOGERTEL</a:t>
            </a:r>
            <a:endParaRPr sz="2000" dirty="0">
              <a:latin typeface="Roboto Condensed"/>
              <a:cs typeface="Roboto Condensed"/>
            </a:endParaRPr>
          </a:p>
        </p:txBody>
      </p:sp>
      <p:sp>
        <p:nvSpPr>
          <p:cNvPr id="11" name="object 11"/>
          <p:cNvSpPr/>
          <p:nvPr/>
        </p:nvSpPr>
        <p:spPr>
          <a:xfrm>
            <a:off x="454164" y="592836"/>
            <a:ext cx="365734" cy="365760"/>
          </a:xfrm>
          <a:prstGeom prst="rect">
            <a:avLst/>
          </a:prstGeom>
          <a:blipFill>
            <a:blip r:embed="rId2" cstate="print"/>
            <a:stretch>
              <a:fillRect/>
            </a:stretch>
          </a:blip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6</a:t>
            </a:fld>
            <a:endParaRPr dirty="0"/>
          </a:p>
        </p:txBody>
      </p:sp>
      <p:pic>
        <p:nvPicPr>
          <p:cNvPr id="36" name="Imag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052" y="1809750"/>
            <a:ext cx="3294902" cy="1701166"/>
          </a:xfrm>
          <a:prstGeom prst="rect">
            <a:avLst/>
          </a:prstGeom>
        </p:spPr>
      </p:pic>
      <p:cxnSp>
        <p:nvCxnSpPr>
          <p:cNvPr id="37" name="Straight Connector 2"/>
          <p:cNvCxnSpPr/>
          <p:nvPr/>
        </p:nvCxnSpPr>
        <p:spPr>
          <a:xfrm>
            <a:off x="4343400" y="1809750"/>
            <a:ext cx="4476877"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295838" y="1899659"/>
            <a:ext cx="4572000" cy="1600438"/>
          </a:xfrm>
          <a:prstGeom prst="rect">
            <a:avLst/>
          </a:prstGeom>
        </p:spPr>
        <p:txBody>
          <a:bodyPr>
            <a:spAutoFit/>
          </a:bodyPr>
          <a:lstStyle/>
          <a:p>
            <a:pPr algn="just"/>
            <a:r>
              <a:rPr lang="fr-FR" sz="1400" dirty="0" err="1"/>
              <a:t>Sogertel</a:t>
            </a:r>
            <a:r>
              <a:rPr lang="fr-FR" sz="1400" dirty="0"/>
              <a:t> est une entreprise d’informatique créative qui aide les sociétés et les startups dans leur transformation digitale. Elle offre des services de formation, de planification et de design, de déploiement et de support. Son siège social est à Casablanca, au Maroc, fondée en Février 2008 et son objectif est de faire connaître les dernières technologies et aider à l’intégration aux entreprises technologiques.</a:t>
            </a:r>
          </a:p>
        </p:txBody>
      </p:sp>
      <p:cxnSp>
        <p:nvCxnSpPr>
          <p:cNvPr id="41" name="Straight Connector 2"/>
          <p:cNvCxnSpPr/>
          <p:nvPr/>
        </p:nvCxnSpPr>
        <p:spPr>
          <a:xfrm>
            <a:off x="4343400" y="3532299"/>
            <a:ext cx="4476877" cy="0"/>
          </a:xfrm>
          <a:prstGeom prst="line">
            <a:avLst/>
          </a:prstGeo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539250"/>
          </a:xfrm>
          <a:prstGeom prst="rect">
            <a:avLst/>
          </a:prstGeom>
          <a:solidFill>
            <a:srgbClr val="3E5278"/>
          </a:solidFill>
        </p:spPr>
        <p:txBody>
          <a:bodyPr vert="horz" wrap="square" lIns="0" tIns="229235" rIns="0" bIns="0" rtlCol="0">
            <a:spAutoFit/>
          </a:bodyPr>
          <a:lstStyle/>
          <a:p>
            <a:pPr marL="905510">
              <a:lnSpc>
                <a:spcPct val="100000"/>
              </a:lnSpc>
              <a:spcBef>
                <a:spcPts val="1805"/>
              </a:spcBef>
            </a:pPr>
            <a:r>
              <a:rPr lang="fr-FR" sz="2000" spc="-5" dirty="0" smtClean="0">
                <a:solidFill>
                  <a:srgbClr val="FFFFFF"/>
                </a:solidFill>
              </a:rPr>
              <a:t>Les clients de SOGERTEL</a:t>
            </a:r>
            <a:endParaRPr sz="2000" dirty="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7</a:t>
            </a:fld>
            <a:endParaRP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00186"/>
            <a:ext cx="2143125" cy="214312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515345"/>
            <a:ext cx="2619375" cy="174307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152" y="1500185"/>
            <a:ext cx="2143125" cy="2143125"/>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225" y="3486150"/>
            <a:ext cx="3914775" cy="1162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L="905510">
              <a:lnSpc>
                <a:spcPct val="100000"/>
              </a:lnSpc>
              <a:spcBef>
                <a:spcPts val="1805"/>
              </a:spcBef>
            </a:pPr>
            <a:r>
              <a:rPr sz="2000" spc="-5" dirty="0">
                <a:solidFill>
                  <a:srgbClr val="FFFFFF"/>
                </a:solidFill>
              </a:rPr>
              <a:t>Problématique</a:t>
            </a:r>
            <a:endParaRPr sz="2000" dirty="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8</a:t>
            </a:fld>
            <a:endParaRPr dirty="0"/>
          </a:p>
        </p:txBody>
      </p:sp>
      <p:sp>
        <p:nvSpPr>
          <p:cNvPr id="2" name="Rectangle 1"/>
          <p:cNvSpPr/>
          <p:nvPr/>
        </p:nvSpPr>
        <p:spPr>
          <a:xfrm>
            <a:off x="609600" y="1504950"/>
            <a:ext cx="6324600" cy="31900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199" y="2657094"/>
            <a:ext cx="761999" cy="752856"/>
          </a:xfrm>
          <a:prstGeom prst="rect">
            <a:avLst/>
          </a:prstGeom>
        </p:spPr>
      </p:pic>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198" y="3538448"/>
            <a:ext cx="761999" cy="752856"/>
          </a:xfrm>
          <a:prstGeom prst="rect">
            <a:avLst/>
          </a:prstGeom>
        </p:spPr>
      </p:pic>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1146" y="1742694"/>
            <a:ext cx="810053" cy="752856"/>
          </a:xfrm>
          <a:prstGeom prst="rect">
            <a:avLst/>
          </a:prstGeom>
        </p:spPr>
      </p:pic>
      <p:pic>
        <p:nvPicPr>
          <p:cNvPr id="15" name="Imag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3999" y="2657094"/>
            <a:ext cx="761999" cy="752856"/>
          </a:xfrm>
          <a:prstGeom prst="rect">
            <a:avLst/>
          </a:prstGeom>
        </p:spPr>
      </p:pic>
      <p:pic>
        <p:nvPicPr>
          <p:cNvPr id="20" name="Imag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2516" y="2244882"/>
            <a:ext cx="1710162" cy="1710162"/>
          </a:xfrm>
          <a:prstGeom prst="rect">
            <a:avLst/>
          </a:prstGeom>
        </p:spPr>
      </p:pic>
      <p:cxnSp>
        <p:nvCxnSpPr>
          <p:cNvPr id="22" name="Connecteur droit avec flèche 21"/>
          <p:cNvCxnSpPr>
            <a:stCxn id="11" idx="3"/>
          </p:cNvCxnSpPr>
          <p:nvPr/>
        </p:nvCxnSpPr>
        <p:spPr>
          <a:xfrm>
            <a:off x="1981199" y="2119122"/>
            <a:ext cx="1143001" cy="557263"/>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eur droit avec flèche 23"/>
          <p:cNvCxnSpPr>
            <a:stCxn id="9" idx="3"/>
          </p:cNvCxnSpPr>
          <p:nvPr/>
        </p:nvCxnSpPr>
        <p:spPr>
          <a:xfrm>
            <a:off x="1981198" y="3033522"/>
            <a:ext cx="914402" cy="19292"/>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Connecteur droit avec flèche 28"/>
          <p:cNvCxnSpPr>
            <a:stCxn id="10" idx="3"/>
          </p:cNvCxnSpPr>
          <p:nvPr/>
        </p:nvCxnSpPr>
        <p:spPr>
          <a:xfrm flipV="1">
            <a:off x="1981197" y="3519064"/>
            <a:ext cx="914403" cy="395812"/>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eur droit avec flèche 33"/>
          <p:cNvCxnSpPr/>
          <p:nvPr/>
        </p:nvCxnSpPr>
        <p:spPr>
          <a:xfrm>
            <a:off x="4343400" y="3099963"/>
            <a:ext cx="1011588" cy="9646"/>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 name="Rectangle 4"/>
          <p:cNvSpPr/>
          <p:nvPr/>
        </p:nvSpPr>
        <p:spPr>
          <a:xfrm>
            <a:off x="5215438" y="3519064"/>
            <a:ext cx="990601" cy="24331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smtClean="0">
                <a:solidFill>
                  <a:schemeClr val="accent1"/>
                </a:solidFill>
              </a:rPr>
              <a:t>Admin</a:t>
            </a:r>
            <a:endParaRPr lang="fr-FR" b="1" dirty="0">
              <a:solidFill>
                <a:schemeClr val="accent1"/>
              </a:solidFill>
            </a:endParaRPr>
          </a:p>
        </p:txBody>
      </p:sp>
      <p:sp>
        <p:nvSpPr>
          <p:cNvPr id="16" name="Rectangle 15"/>
          <p:cNvSpPr/>
          <p:nvPr/>
        </p:nvSpPr>
        <p:spPr>
          <a:xfrm rot="16200000">
            <a:off x="421138" y="2978307"/>
            <a:ext cx="990601" cy="24331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smtClean="0">
                <a:solidFill>
                  <a:schemeClr val="accent1"/>
                </a:solidFill>
              </a:rPr>
              <a:t>Clients</a:t>
            </a:r>
            <a:endParaRPr lang="fr-FR" b="1" dirty="0">
              <a:solidFill>
                <a:schemeClr val="accent1"/>
              </a:solidFill>
            </a:endParaRPr>
          </a:p>
        </p:txBody>
      </p:sp>
      <p:pic>
        <p:nvPicPr>
          <p:cNvPr id="7" name="Imag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90898" y="2109395"/>
            <a:ext cx="533400" cy="535397"/>
          </a:xfrm>
          <a:prstGeom prst="rect">
            <a:avLst/>
          </a:prstGeom>
        </p:spPr>
      </p:pic>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10161" y="3750433"/>
            <a:ext cx="1038399" cy="409221"/>
          </a:xfrm>
          <a:prstGeom prst="rect">
            <a:avLst/>
          </a:prstGeom>
        </p:spPr>
      </p:pic>
      <p:pic>
        <p:nvPicPr>
          <p:cNvPr id="8" name="Imag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33800" y="3762227"/>
            <a:ext cx="892860" cy="3951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anim calcmode="lin" valueType="num">
                                      <p:cBhvr>
                                        <p:cTn id="58" dur="1000" fill="hold"/>
                                        <p:tgtEl>
                                          <p:spTgt spid="5"/>
                                        </p:tgtEl>
                                        <p:attrNameLst>
                                          <p:attrName>ppt_x</p:attrName>
                                        </p:attrNameLst>
                                      </p:cBhvr>
                                      <p:tavLst>
                                        <p:tav tm="0">
                                          <p:val>
                                            <p:strVal val="#ppt_x"/>
                                          </p:val>
                                        </p:tav>
                                        <p:tav tm="100000">
                                          <p:val>
                                            <p:strVal val="#ppt_x"/>
                                          </p:val>
                                        </p:tav>
                                      </p:tavLst>
                                    </p:anim>
                                    <p:anim calcmode="lin" valueType="num">
                                      <p:cBhvr>
                                        <p:cTn id="5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500" fill="hold"/>
                                        <p:tgtEl>
                                          <p:spTgt spid="8"/>
                                        </p:tgtEl>
                                        <p:attrNameLst>
                                          <p:attrName>ppt_x</p:attrName>
                                        </p:attrNameLst>
                                      </p:cBhvr>
                                      <p:tavLst>
                                        <p:tav tm="0">
                                          <p:val>
                                            <p:strVal val="#ppt_x"/>
                                          </p:val>
                                        </p:tav>
                                        <p:tav tm="100000">
                                          <p:val>
                                            <p:strVal val="#ppt_x"/>
                                          </p:val>
                                        </p:tav>
                                      </p:tavLst>
                                    </p:anim>
                                    <p:anim calcmode="lin" valueType="num">
                                      <p:cBhvr additive="base">
                                        <p:cTn id="7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L="905510">
              <a:lnSpc>
                <a:spcPct val="100000"/>
              </a:lnSpc>
              <a:spcBef>
                <a:spcPts val="1805"/>
              </a:spcBef>
            </a:pPr>
            <a:r>
              <a:rPr sz="2000" spc="-5" dirty="0">
                <a:solidFill>
                  <a:srgbClr val="FFFFFF"/>
                </a:solidFill>
              </a:rPr>
              <a:t>Problématique</a:t>
            </a:r>
            <a:endParaRPr sz="200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9</a:t>
            </a:fld>
            <a:endParaRPr dirty="0"/>
          </a:p>
        </p:txBody>
      </p:sp>
      <p:sp>
        <p:nvSpPr>
          <p:cNvPr id="3" name="object 3"/>
          <p:cNvSpPr txBox="1">
            <a:spLocks noGrp="1"/>
          </p:cNvSpPr>
          <p:nvPr>
            <p:ph type="body" idx="1"/>
          </p:nvPr>
        </p:nvSpPr>
        <p:spPr>
          <a:xfrm>
            <a:off x="685800" y="1581150"/>
            <a:ext cx="7524191" cy="2921313"/>
          </a:xfrm>
          <a:prstGeom prst="rect">
            <a:avLst/>
          </a:prstGeom>
        </p:spPr>
        <p:txBody>
          <a:bodyPr vert="horz" wrap="square" lIns="0" tIns="12700" rIns="0" bIns="0" rtlCol="0">
            <a:spAutoFit/>
          </a:bodyPr>
          <a:lstStyle/>
          <a:p>
            <a:pPr marL="342900" lvl="0" indent="-342900" algn="l" rtl="0">
              <a:lnSpc>
                <a:spcPct val="150000"/>
              </a:lnSpc>
              <a:spcBef>
                <a:spcPts val="1200"/>
              </a:spcBef>
              <a:spcAft>
                <a:spcPts val="600"/>
              </a:spcAft>
              <a:buFont typeface="Wingdings" panose="05000000000000000000" pitchFamily="2" charset="2"/>
              <a:buChar char="Ø"/>
            </a:pPr>
            <a:r>
              <a:rPr lang="fr-FR" sz="1200" dirty="0">
                <a:latin typeface="Times New Roman" panose="02020603050405020304" pitchFamily="18" charset="0"/>
                <a:cs typeface="Times New Roman" panose="02020603050405020304" pitchFamily="18" charset="0"/>
              </a:rPr>
              <a:t>La gestion des réclamations par e-mail pose des défis importants, entraînant une inefficacité et une frustration tant pour les clients que pour les </a:t>
            </a:r>
            <a:r>
              <a:rPr lang="fr-FR" sz="1200" dirty="0" smtClean="0">
                <a:latin typeface="Times New Roman" panose="02020603050405020304" pitchFamily="18" charset="0"/>
                <a:cs typeface="Times New Roman" panose="02020603050405020304" pitchFamily="18" charset="0"/>
              </a:rPr>
              <a:t>administrateurs</a:t>
            </a:r>
            <a:r>
              <a:rPr lang="fr-FR" sz="12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lnSpc>
                <a:spcPct val="150000"/>
              </a:lnSpc>
              <a:spcBef>
                <a:spcPts val="1200"/>
              </a:spcBef>
              <a:spcAft>
                <a:spcPts val="600"/>
              </a:spcAft>
              <a:buFont typeface="Wingdings" panose="05000000000000000000" pitchFamily="2" charset="2"/>
              <a:buChar char="Ø"/>
            </a:pPr>
            <a:r>
              <a:rPr lang="fr-FR" sz="1200" dirty="0">
                <a:latin typeface="Times New Roman" panose="02020603050405020304" pitchFamily="18" charset="0"/>
                <a:cs typeface="Times New Roman" panose="02020603050405020304" pitchFamily="18" charset="0"/>
              </a:rPr>
              <a:t>Les e-mails de réclamation peuvent facilement être perdus parmi les spams et les publicités, ce qui retarde la réponse et la résolution des </a:t>
            </a:r>
            <a:r>
              <a:rPr lang="fr-FR" sz="1200" dirty="0" smtClean="0">
                <a:latin typeface="Times New Roman" panose="02020603050405020304" pitchFamily="18" charset="0"/>
                <a:cs typeface="Times New Roman" panose="02020603050405020304" pitchFamily="18" charset="0"/>
              </a:rPr>
              <a:t>problèmes.</a:t>
            </a:r>
          </a:p>
          <a:p>
            <a:pPr marL="342900" lvl="0" indent="-342900" algn="l">
              <a:lnSpc>
                <a:spcPct val="150000"/>
              </a:lnSpc>
              <a:spcBef>
                <a:spcPts val="1200"/>
              </a:spcBef>
              <a:spcAft>
                <a:spcPts val="600"/>
              </a:spcAft>
              <a:buFont typeface="Wingdings" panose="05000000000000000000" pitchFamily="2" charset="2"/>
              <a:buChar char="Ø"/>
            </a:pPr>
            <a:r>
              <a:rPr lang="fr-FR" sz="1200" dirty="0">
                <a:latin typeface="Times New Roman" panose="02020603050405020304" pitchFamily="18" charset="0"/>
                <a:cs typeface="Times New Roman" panose="02020603050405020304" pitchFamily="18" charset="0"/>
              </a:rPr>
              <a:t>Lorsqu'un client envoie un e-mail de réclamation, il </a:t>
            </a:r>
            <a:r>
              <a:rPr lang="fr-FR" sz="1200" dirty="0" smtClean="0">
                <a:latin typeface="Times New Roman" panose="02020603050405020304" pitchFamily="18" charset="0"/>
                <a:cs typeface="Times New Roman" panose="02020603050405020304" pitchFamily="18" charset="0"/>
              </a:rPr>
              <a:t>peut pas le </a:t>
            </a:r>
            <a:r>
              <a:rPr lang="fr-FR" sz="1200" dirty="0">
                <a:latin typeface="Times New Roman" panose="02020603050405020304" pitchFamily="18" charset="0"/>
                <a:cs typeface="Times New Roman" panose="02020603050405020304" pitchFamily="18" charset="0"/>
              </a:rPr>
              <a:t>modifier </a:t>
            </a:r>
            <a:r>
              <a:rPr lang="fr-FR" sz="1200" dirty="0" smtClean="0">
                <a:latin typeface="Times New Roman" panose="02020603050405020304" pitchFamily="18" charset="0"/>
                <a:cs typeface="Times New Roman" panose="02020603050405020304" pitchFamily="18" charset="0"/>
              </a:rPr>
              <a:t>ou </a:t>
            </a:r>
            <a:r>
              <a:rPr lang="fr-FR" sz="1200" dirty="0">
                <a:latin typeface="Times New Roman" panose="02020603050405020304" pitchFamily="18" charset="0"/>
                <a:cs typeface="Times New Roman" panose="02020603050405020304" pitchFamily="18" charset="0"/>
              </a:rPr>
              <a:t>le supprimer, ce qui complique la gestion et l'actualisation des informations transmises</a:t>
            </a:r>
            <a:r>
              <a:rPr lang="fr-FR" sz="1200" dirty="0" smtClean="0">
                <a:latin typeface="Times New Roman" panose="02020603050405020304" pitchFamily="18" charset="0"/>
                <a:cs typeface="Times New Roman" panose="02020603050405020304" pitchFamily="18" charset="0"/>
              </a:rPr>
              <a:t>.</a:t>
            </a:r>
          </a:p>
          <a:p>
            <a:pPr marL="342900" lvl="0" indent="-342900" algn="l">
              <a:lnSpc>
                <a:spcPct val="150000"/>
              </a:lnSpc>
              <a:spcBef>
                <a:spcPts val="1200"/>
              </a:spcBef>
              <a:spcAft>
                <a:spcPts val="600"/>
              </a:spcAft>
              <a:buFont typeface="Wingdings" panose="05000000000000000000" pitchFamily="2" charset="2"/>
              <a:buChar char="Ø"/>
            </a:pPr>
            <a:r>
              <a:rPr lang="fr-FR" sz="1200" dirty="0">
                <a:latin typeface="Times New Roman" panose="02020603050405020304" pitchFamily="18" charset="0"/>
                <a:cs typeface="Times New Roman" panose="02020603050405020304" pitchFamily="18" charset="0"/>
              </a:rPr>
              <a:t>Développer une application dédiée à la gestion des réclamations et des notifications pour résoudre ces problèmes, améliorer l'efficacité et renforcer la satisfaction client.</a:t>
            </a:r>
            <a:endParaRPr lang="fr-FR" sz="1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TotalTime>
  <Words>530</Words>
  <Application>Microsoft Office PowerPoint</Application>
  <PresentationFormat>Affichage à l'écran (16:9)</PresentationFormat>
  <Paragraphs>171</Paragraphs>
  <Slides>30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30</vt:i4>
      </vt:variant>
    </vt:vector>
  </HeadingPairs>
  <TitlesOfParts>
    <vt:vector size="39" baseType="lpstr">
      <vt:lpstr>Arial</vt:lpstr>
      <vt:lpstr>Calibri</vt:lpstr>
      <vt:lpstr>Cambria</vt:lpstr>
      <vt:lpstr>Noto Sans Symbols</vt:lpstr>
      <vt:lpstr>Roboto Condensed</vt:lpstr>
      <vt:lpstr>Times New Roman</vt:lpstr>
      <vt:lpstr>Trebuchet MS</vt:lpstr>
      <vt:lpstr>Wingdings</vt:lpstr>
      <vt:lpstr>Office Theme</vt:lpstr>
      <vt:lpstr>Projet de fin d’étude</vt:lpstr>
      <vt:lpstr>Introduction</vt:lpstr>
      <vt:lpstr>PLAN</vt:lpstr>
      <vt:lpstr>Contexte général</vt:lpstr>
      <vt:lpstr>1</vt:lpstr>
      <vt:lpstr>Présentation PowerPoint</vt:lpstr>
      <vt:lpstr>Les clients de SOGERTEL</vt:lpstr>
      <vt:lpstr>Problématique</vt:lpstr>
      <vt:lpstr>Problématique</vt:lpstr>
      <vt:lpstr>Conduite du projet</vt:lpstr>
      <vt:lpstr>2</vt:lpstr>
      <vt:lpstr>Méthodologie du travail : Scrum</vt:lpstr>
      <vt:lpstr>Planification du projet</vt:lpstr>
      <vt:lpstr>Présentation PowerPoint</vt:lpstr>
      <vt:lpstr>Conception du projet</vt:lpstr>
      <vt:lpstr>3</vt:lpstr>
      <vt:lpstr>Présentation PowerPoint</vt:lpstr>
      <vt:lpstr>Diagramme de cas d’utilisation Admin</vt:lpstr>
      <vt:lpstr>Diagramme de cas d’utilisation Utilisateur</vt:lpstr>
      <vt:lpstr>Présentation PowerPoint</vt:lpstr>
      <vt:lpstr>Présentation PowerPoint</vt:lpstr>
      <vt:lpstr>Présentation PowerPoint</vt:lpstr>
      <vt:lpstr>Présentation PowerPoint</vt:lpstr>
      <vt:lpstr>Réalisation</vt:lpstr>
      <vt:lpstr>4</vt:lpstr>
      <vt:lpstr>Outils et technologies utilisés</vt:lpstr>
      <vt:lpstr> Démonstration</vt:lpstr>
      <vt:lpstr>Conclusion</vt:lpstr>
      <vt:lpstr>Conclusion</vt:lpstr>
      <vt:lpstr>Merci pour votre  attention! Des questions/remarques?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d’étude</dc:title>
  <cp:lastModifiedBy>HP</cp:lastModifiedBy>
  <cp:revision>133</cp:revision>
  <dcterms:created xsi:type="dcterms:W3CDTF">2021-06-02T15:10:37Z</dcterms:created>
  <dcterms:modified xsi:type="dcterms:W3CDTF">2024-07-11T10:36:06Z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2019-07-03T00:00:00Z</vt:filetime>
  </property>
  <property fmtid="{D5CDD505-2E9C-101B-9397-08002B2CF9AE}" pid="3" name="Creator">
    <vt:lpwstr>Microsoft® PowerPoint® 2013</vt:lpwstr>
  </property>
  <property fmtid="{D5CDD505-2E9C-101B-9397-08002B2CF9AE}" pid="4" name="LastSaved">
    <vt:filetime>2021-06-02T00:00:00Z</vt:filetime>
  </property>
</Properties>
</file>