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handoutMasterIdLst>
    <p:handoutMasterId r:id="rId39"/>
  </p:handoutMasterIdLst>
  <p:sldIdLst>
    <p:sldId id="256" r:id="rId3"/>
    <p:sldId id="259" r:id="rId4"/>
    <p:sldId id="321" r:id="rId5"/>
    <p:sldId id="322" r:id="rId6"/>
    <p:sldId id="280" r:id="rId7"/>
    <p:sldId id="260" r:id="rId8"/>
    <p:sldId id="261" r:id="rId9"/>
    <p:sldId id="269" r:id="rId10"/>
    <p:sldId id="289" r:id="rId11"/>
    <p:sldId id="328" r:id="rId12"/>
    <p:sldId id="267" r:id="rId13"/>
    <p:sldId id="270" r:id="rId14"/>
    <p:sldId id="324" r:id="rId15"/>
    <p:sldId id="325" r:id="rId16"/>
    <p:sldId id="282" r:id="rId17"/>
    <p:sldId id="329" r:id="rId18"/>
    <p:sldId id="330" r:id="rId19"/>
    <p:sldId id="331" r:id="rId20"/>
    <p:sldId id="332" r:id="rId21"/>
    <p:sldId id="333" r:id="rId22"/>
    <p:sldId id="302" r:id="rId23"/>
    <p:sldId id="313" r:id="rId24"/>
    <p:sldId id="277" r:id="rId25"/>
    <p:sldId id="290" r:id="rId26"/>
    <p:sldId id="295" r:id="rId27"/>
    <p:sldId id="300" r:id="rId28"/>
    <p:sldId id="305" r:id="rId29"/>
    <p:sldId id="323" r:id="rId30"/>
    <p:sldId id="314" r:id="rId31"/>
    <p:sldId id="283" r:id="rId32"/>
    <p:sldId id="275" r:id="rId33"/>
    <p:sldId id="294" r:id="rId34"/>
    <p:sldId id="303" r:id="rId35"/>
    <p:sldId id="304" r:id="rId36"/>
    <p:sldId id="316"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68FE3BE-7B31-45C0-81EB-0591C30A5283}">
          <p14:sldIdLst>
            <p14:sldId id="256"/>
            <p14:sldId id="259"/>
            <p14:sldId id="321"/>
            <p14:sldId id="322"/>
            <p14:sldId id="280"/>
            <p14:sldId id="260"/>
            <p14:sldId id="261"/>
            <p14:sldId id="269"/>
            <p14:sldId id="289"/>
            <p14:sldId id="328"/>
            <p14:sldId id="267"/>
            <p14:sldId id="270"/>
            <p14:sldId id="324"/>
            <p14:sldId id="325"/>
            <p14:sldId id="282"/>
            <p14:sldId id="329"/>
            <p14:sldId id="330"/>
            <p14:sldId id="331"/>
            <p14:sldId id="332"/>
            <p14:sldId id="333"/>
            <p14:sldId id="302"/>
            <p14:sldId id="313"/>
            <p14:sldId id="277"/>
            <p14:sldId id="290"/>
            <p14:sldId id="295"/>
            <p14:sldId id="300"/>
            <p14:sldId id="305"/>
            <p14:sldId id="323"/>
            <p14:sldId id="314"/>
            <p14:sldId id="283"/>
            <p14:sldId id="275"/>
          </p14:sldIdLst>
        </p14:section>
        <p14:section name="参考情報" id="{3CB21C78-A0AC-438D-B30F-64E35484B719}">
          <p14:sldIdLst>
            <p14:sldId id="294"/>
            <p14:sldId id="303"/>
            <p14:sldId id="304"/>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72131" autoAdjust="0"/>
  </p:normalViewPr>
  <p:slideViewPr>
    <p:cSldViewPr snapToGrid="0">
      <p:cViewPr varScale="1">
        <p:scale>
          <a:sx n="73" d="100"/>
          <a:sy n="73" d="100"/>
        </p:scale>
        <p:origin x="606" y="54"/>
      </p:cViewPr>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17C244-314A-428C-AE71-560B57D1A985}" type="datetimeFigureOut">
              <a:rPr kumimoji="1" lang="ja-JP" altLang="en-US" smtClean="0"/>
              <a:t>2021/10/25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3D98BB-32B3-4B63-A5B3-99677AA9533C}" type="slidenum">
              <a:rPr kumimoji="1" lang="ja-JP" altLang="en-US" smtClean="0"/>
              <a:t>‹#›</a:t>
            </a:fld>
            <a:endParaRPr kumimoji="1" lang="ja-JP" altLang="en-US"/>
          </a:p>
        </p:txBody>
      </p:sp>
    </p:spTree>
    <p:extLst>
      <p:ext uri="{BB962C8B-B14F-4D97-AF65-F5344CB8AC3E}">
        <p14:creationId xmlns:p14="http://schemas.microsoft.com/office/powerpoint/2010/main" val="151013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9E0E2-CD87-49B3-97D8-2CE845C421E6}" type="datetimeFigureOut">
              <a:rPr kumimoji="1" lang="ja-JP" altLang="en-US" smtClean="0"/>
              <a:t>2021/10/25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7E49F-4CED-40CE-B7CF-C2250B74B0E7}" type="slidenum">
              <a:rPr kumimoji="1" lang="ja-JP" altLang="en-US" smtClean="0"/>
              <a:t>‹#›</a:t>
            </a:fld>
            <a:endParaRPr kumimoji="1" lang="ja-JP" altLang="en-US"/>
          </a:p>
        </p:txBody>
      </p:sp>
    </p:spTree>
    <p:extLst>
      <p:ext uri="{BB962C8B-B14F-4D97-AF65-F5344CB8AC3E}">
        <p14:creationId xmlns:p14="http://schemas.microsoft.com/office/powerpoint/2010/main" val="40048444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次に研究背景について説明させていただきます。現在日本の中小企業において独自の新製品開発は重要となってきます。今後継続的に製品開発を行っていくためにも自社の新製品開発をどのようにしていけば良いのか？ということを考えていった際に、現在の状態の評価を知らないければ改善することが出来ません。そこで本研究では・・・を目的に取り組んでいきました。</a:t>
            </a:r>
            <a:endParaRPr kumimoji="1" lang="en-US" altLang="ja-JP" smtClean="0"/>
          </a:p>
          <a:p>
            <a:r>
              <a:rPr kumimoji="1" lang="ja-JP" altLang="en-US" smtClean="0"/>
              <a:t>ではこの新製品開発における強みを明確にするためにはどうすれば良いのかについて説明させていただきます。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884DCE3D-8C30-4B40-A7BF-F8833D133B53}" type="slidenum">
              <a:rPr kumimoji="1" lang="ja-JP" altLang="en-US" smtClean="0"/>
              <a:t>4</a:t>
            </a:fld>
            <a:endParaRPr kumimoji="1" lang="ja-JP" altLang="en-US"/>
          </a:p>
        </p:txBody>
      </p:sp>
    </p:spTree>
    <p:extLst>
      <p:ext uri="{BB962C8B-B14F-4D97-AF65-F5344CB8AC3E}">
        <p14:creationId xmlns:p14="http://schemas.microsoft.com/office/powerpoint/2010/main" val="219089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BE7E49F-4CED-40CE-B7CF-C2250B74B0E7}" type="slidenum">
              <a:rPr kumimoji="1" lang="ja-JP" altLang="en-US" smtClean="0"/>
              <a:t>8</a:t>
            </a:fld>
            <a:endParaRPr kumimoji="1" lang="ja-JP" altLang="en-US"/>
          </a:p>
        </p:txBody>
      </p:sp>
    </p:spTree>
    <p:extLst>
      <p:ext uri="{BB962C8B-B14F-4D97-AF65-F5344CB8AC3E}">
        <p14:creationId xmlns:p14="http://schemas.microsoft.com/office/powerpoint/2010/main" val="287191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463522-857D-4EA6-AB93-2DADBFC02FCE}" type="datetime1">
              <a:rPr kumimoji="1" lang="ja-JP" altLang="en-US" smtClean="0"/>
              <a:t>2021/10/25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2268604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166709B-08A5-4D0A-8C51-D3D3B71632E1}" type="datetime1">
              <a:rPr kumimoji="1" lang="ja-JP" altLang="en-US" smtClean="0"/>
              <a:t>2021/10/25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220772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F66E97-0457-41C1-B2E8-83C12221ABE5}" type="datetime1">
              <a:rPr kumimoji="1" lang="ja-JP" altLang="en-US" smtClean="0"/>
              <a:t>2021/10/25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351035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03C6D0-FFA0-4CF8-B3EB-50A77D5D37E9}"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lvl1pPr>
              <a:defRPr b="1">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83948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297657"/>
            <a:ext cx="12192000" cy="1325563"/>
          </a:xfrm>
        </p:spPr>
        <p:txBody>
          <a:bodyPr/>
          <a:lstStyle>
            <a:lvl1pPr>
              <a:defRPr b="1">
                <a:latin typeface="メイリオ" panose="020B0604030504040204" pitchFamily="50" charset="-128"/>
                <a:ea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3BEEE6-03B1-464B-B18A-AE16C453A546}"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 name="正方形/長方形 6"/>
          <p:cNvSpPr/>
          <p:nvPr userDrawn="1"/>
        </p:nvSpPr>
        <p:spPr>
          <a:xfrm>
            <a:off x="0" y="538510"/>
            <a:ext cx="12192000" cy="118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8713052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37AE055-E4E3-43BF-81B2-26024C2177BE}"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04651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37DD46-5F53-456E-B011-6B877584E04A}"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578309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A2586D3-5BEE-4A85-8A51-A04348FF4163}"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8" name="フッター プレースホルダー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9" name="スライド番号プレースホルダー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23828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610C54-50E8-4B8D-83A3-713F1AD4B67B}"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47265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5FAC6D-B992-4BA3-B35A-B2B54B337071}"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3" name="フッター プレースホルダー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08542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D92858-19FE-48AD-A9FA-14953526622F}"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6803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3A86BD-EDD6-49B3-AC10-493E1271371A}" type="datetime1">
              <a:rPr kumimoji="1" lang="ja-JP" altLang="en-US" smtClean="0"/>
              <a:t>2021/10/25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377920029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62FF15-311A-4DD6-9E80-529BDCF718CB}"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4706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FDC5E53-ACA2-4769-A639-74A89FE5392E}"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58038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BE0CD9-1A29-4748-8613-2EF496D83478}"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5813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A8E869C-F399-479D-AAD2-C66630D9C66A}" type="datetime1">
              <a:rPr kumimoji="1" lang="ja-JP" altLang="en-US" smtClean="0"/>
              <a:t>2021/10/25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663798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C09CE37-B0A6-4517-BFF1-840DE410AEBA}" type="datetime1">
              <a:rPr kumimoji="1" lang="ja-JP" altLang="en-US" smtClean="0"/>
              <a:t>2021/10/25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209888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10A1F4E-D3B4-43DF-9859-65C5040DC689}" type="datetime1">
              <a:rPr kumimoji="1" lang="ja-JP" altLang="en-US" smtClean="0"/>
              <a:t>2021/10/25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45800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9017188-F065-46BF-AEE3-0B912E92F98D}" type="datetime1">
              <a:rPr kumimoji="1" lang="ja-JP" altLang="en-US" smtClean="0"/>
              <a:t>2021/10/25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2385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351EB9-7348-4F69-95D1-6EEA8ED2FEEF}" type="datetime1">
              <a:rPr kumimoji="1" lang="ja-JP" altLang="en-US" smtClean="0"/>
              <a:t>2021/10/25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92301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52D1C15-B2AA-42FF-880F-BAD95341E65F}" type="datetime1">
              <a:rPr kumimoji="1" lang="ja-JP" altLang="en-US" smtClean="0"/>
              <a:t>2021/10/25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377458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B1B8ED3-41D1-451C-BCD8-DA33CF146031}" type="datetime1">
              <a:rPr kumimoji="1" lang="ja-JP" altLang="en-US" smtClean="0"/>
              <a:t>2021/10/25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6EFE6D6-5C04-4A75-BAC0-81F182DACF5D}" type="slidenum">
              <a:rPr kumimoji="1" lang="ja-JP" altLang="en-US" smtClean="0"/>
              <a:t>‹#›</a:t>
            </a:fld>
            <a:endParaRPr kumimoji="1" lang="ja-JP" altLang="en-US"/>
          </a:p>
        </p:txBody>
      </p:sp>
    </p:spTree>
    <p:extLst>
      <p:ext uri="{BB962C8B-B14F-4D97-AF65-F5344CB8AC3E}">
        <p14:creationId xmlns:p14="http://schemas.microsoft.com/office/powerpoint/2010/main" val="308763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B54D3-CCF2-4437-B41B-ABAB9FA2FC75}" type="datetime1">
              <a:rPr kumimoji="1" lang="ja-JP" altLang="en-US" smtClean="0"/>
              <a:t>2021/10/25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448800" y="6487062"/>
            <a:ext cx="2743200" cy="365125"/>
          </a:xfrm>
          <a:prstGeom prst="rect">
            <a:avLst/>
          </a:prstGeom>
        </p:spPr>
        <p:txBody>
          <a:bodyPr vert="horz" lIns="91440" tIns="45720" rIns="91440" bIns="45720" rtlCol="0" anchor="ctr"/>
          <a:lstStyle>
            <a:lvl1pPr marL="0" marR="0" indent="0" algn="r" defTabSz="914400" rtl="0" eaLnBrk="1" fontAlgn="auto" latinLnBrk="0" hangingPunct="1">
              <a:lnSpc>
                <a:spcPct val="100000"/>
              </a:lnSpc>
              <a:spcBef>
                <a:spcPts val="0"/>
              </a:spcBef>
              <a:spcAft>
                <a:spcPts val="0"/>
              </a:spcAft>
              <a:buClrTx/>
              <a:buSzTx/>
              <a:buFontTx/>
              <a:buNone/>
              <a:tabLst/>
              <a:defRPr sz="1800">
                <a:solidFill>
                  <a:schemeClr val="tx1">
                    <a:tint val="75000"/>
                  </a:schemeClr>
                </a:solidFill>
              </a:defRPr>
            </a:lvl1pPr>
          </a:lstStyle>
          <a:p>
            <a:pPr>
              <a:defRPr/>
            </a:pPr>
            <a:fld id="{700C5976-9A8E-4218-930F-C0083431027A}" type="slidenum">
              <a:rPr lang="ja-JP" altLang="en-US" b="1" smtClean="0">
                <a:solidFill>
                  <a:prstClr val="black"/>
                </a:solidFill>
              </a:rPr>
              <a:pPr>
                <a:defRPr/>
              </a:pPr>
              <a:t>‹#›</a:t>
            </a:fld>
            <a:endParaRPr lang="ja-JP" altLang="en-US" sz="1200" b="1" dirty="0">
              <a:solidFill>
                <a:prstClr val="black"/>
              </a:solidFill>
            </a:endParaRPr>
          </a:p>
        </p:txBody>
      </p:sp>
    </p:spTree>
    <p:extLst>
      <p:ext uri="{BB962C8B-B14F-4D97-AF65-F5344CB8AC3E}">
        <p14:creationId xmlns:p14="http://schemas.microsoft.com/office/powerpoint/2010/main" val="2903940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297657"/>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793955-4BA9-42C3-8F49-DCC44288EF0C}"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t>2021/10/25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800" b="1">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380715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mtClean="0">
                <a:latin typeface="メイリオ" panose="020B0604030504040204" pitchFamily="50" charset="-128"/>
                <a:ea typeface="メイリオ" panose="020B0604030504040204" pitchFamily="50" charset="-128"/>
              </a:rPr>
              <a:t>半導体生産プロセスの</a:t>
            </a:r>
            <a:r>
              <a:rPr lang="en-US" altLang="ja-JP" smtClean="0">
                <a:latin typeface="メイリオ" panose="020B0604030504040204" pitchFamily="50" charset="-128"/>
                <a:ea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rPr>
            </a:br>
            <a:r>
              <a:rPr lang="ja-JP" altLang="en-US" smtClean="0">
                <a:latin typeface="メイリオ" panose="020B0604030504040204" pitchFamily="50" charset="-128"/>
                <a:ea typeface="メイリオ" panose="020B0604030504040204" pitchFamily="50" charset="-128"/>
              </a:rPr>
              <a:t>原因推定</a:t>
            </a:r>
            <a:endParaRPr kumimoji="1" lang="ja-JP" altLang="en-US">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6EFE6D6-5C04-4A75-BAC0-81F182DACF5D}" type="slidenum">
              <a:rPr kumimoji="1" lang="ja-JP" altLang="en-US" b="1" smtClean="0">
                <a:solidFill>
                  <a:schemeClr val="tx1"/>
                </a:solidFill>
              </a:rPr>
              <a:t>1</a:t>
            </a:fld>
            <a:endParaRPr kumimoji="1" lang="ja-JP" altLang="en-US" b="1">
              <a:solidFill>
                <a:schemeClr val="tx1"/>
              </a:solidFill>
            </a:endParaRPr>
          </a:p>
        </p:txBody>
      </p:sp>
    </p:spTree>
    <p:extLst>
      <p:ext uri="{BB962C8B-B14F-4D97-AF65-F5344CB8AC3E}">
        <p14:creationId xmlns:p14="http://schemas.microsoft.com/office/powerpoint/2010/main" val="3012556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2494" y="1358384"/>
            <a:ext cx="6974986" cy="1107996"/>
          </a:xfrm>
          <a:prstGeom prst="rect">
            <a:avLst/>
          </a:prstGeom>
        </p:spPr>
        <p:txBody>
          <a:bodyPr wrap="none">
            <a:spAutoFit/>
          </a:bodyPr>
          <a:lstStyle/>
          <a:p>
            <a:r>
              <a:rPr lang="en-US" altLang="ja-JP" sz="6600" b="1" smtClean="0">
                <a:latin typeface="メイリオ" panose="020B0604030504040204" pitchFamily="50" charset="-128"/>
                <a:ea typeface="メイリオ" panose="020B0604030504040204" pitchFamily="50" charset="-128"/>
              </a:rPr>
              <a:t>2.</a:t>
            </a:r>
            <a:r>
              <a:rPr lang="ja-JP" altLang="en-US" sz="6600" b="1">
                <a:latin typeface="メイリオ" panose="020B0604030504040204" pitchFamily="50" charset="-128"/>
                <a:ea typeface="メイリオ" panose="020B0604030504040204" pitchFamily="50" charset="-128"/>
              </a:rPr>
              <a:t>データ</a:t>
            </a:r>
            <a:r>
              <a:rPr lang="ja-JP" altLang="en-US" sz="6600" b="1" smtClean="0">
                <a:latin typeface="メイリオ" panose="020B0604030504040204" pitchFamily="50" charset="-128"/>
                <a:ea typeface="メイリオ" panose="020B0604030504040204" pitchFamily="50" charset="-128"/>
              </a:rPr>
              <a:t>の</a:t>
            </a:r>
            <a:r>
              <a:rPr lang="ja-JP" altLang="en-US" sz="6600" b="1">
                <a:latin typeface="メイリオ" panose="020B0604030504040204" pitchFamily="50" charset="-128"/>
                <a:ea typeface="メイリオ" panose="020B0604030504040204" pitchFamily="50" charset="-128"/>
              </a:rPr>
              <a:t>前処理</a:t>
            </a:r>
          </a:p>
        </p:txBody>
      </p:sp>
      <p:graphicFrame>
        <p:nvGraphicFramePr>
          <p:cNvPr id="4" name="表 3"/>
          <p:cNvGraphicFramePr>
            <a:graphicFrameLocks noGrp="1"/>
          </p:cNvGraphicFramePr>
          <p:nvPr>
            <p:extLst/>
          </p:nvPr>
        </p:nvGraphicFramePr>
        <p:xfrm>
          <a:off x="4700294" y="2756263"/>
          <a:ext cx="6939256" cy="3475350"/>
        </p:xfrm>
        <a:graphic>
          <a:graphicData uri="http://schemas.openxmlformats.org/drawingml/2006/table">
            <a:tbl>
              <a:tblPr firstRow="1" bandRow="1">
                <a:tableStyleId>{5C22544A-7EE6-4342-B048-85BDC9FD1C3A}</a:tableStyleId>
              </a:tblPr>
              <a:tblGrid>
                <a:gridCol w="3399487">
                  <a:extLst>
                    <a:ext uri="{9D8B030D-6E8A-4147-A177-3AD203B41FA5}">
                      <a16:colId xmlns:a16="http://schemas.microsoft.com/office/drawing/2014/main" val="3466785465"/>
                    </a:ext>
                  </a:extLst>
                </a:gridCol>
                <a:gridCol w="3539769">
                  <a:extLst>
                    <a:ext uri="{9D8B030D-6E8A-4147-A177-3AD203B41FA5}">
                      <a16:colId xmlns:a16="http://schemas.microsoft.com/office/drawing/2014/main" val="1511206995"/>
                    </a:ext>
                  </a:extLst>
                </a:gridCol>
              </a:tblGrid>
              <a:tr h="640710">
                <a:tc>
                  <a:txBody>
                    <a:bodyPr/>
                    <a:lstStyle/>
                    <a:p>
                      <a:pPr algn="ctr"/>
                      <a:r>
                        <a:rPr kumimoji="1" lang="ja-JP" altLang="en-US" sz="2400" smtClean="0"/>
                        <a:t>結果</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smtClean="0"/>
                        <a:t>考察</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534283"/>
                  </a:ext>
                </a:extLst>
              </a:tr>
              <a:tr h="2690983">
                <a:tc>
                  <a:txBody>
                    <a:bodyPr/>
                    <a:lstStyle/>
                    <a:p>
                      <a:r>
                        <a:rPr kumimoji="1" lang="ja-JP" altLang="en-US" sz="2000" b="1" smtClean="0"/>
                        <a:t>・</a:t>
                      </a:r>
                      <a:r>
                        <a:rPr kumimoji="1" lang="en-US" altLang="ja-JP" sz="2000" b="1" smtClean="0"/>
                        <a:t>45%</a:t>
                      </a:r>
                      <a:r>
                        <a:rPr kumimoji="1" lang="ja-JP" altLang="en-US" sz="2000" b="1" smtClean="0"/>
                        <a:t>以上の欠損が見受けられる説明変数は除外</a:t>
                      </a:r>
                      <a:endParaRPr kumimoji="1" lang="en-US" altLang="ja-JP" sz="2000" b="1" smtClean="0"/>
                    </a:p>
                    <a:p>
                      <a:endParaRPr kumimoji="1" lang="en-US" altLang="ja-JP" sz="2000" b="1" smtClean="0"/>
                    </a:p>
                    <a:p>
                      <a:r>
                        <a:rPr kumimoji="1" lang="ja-JP" altLang="en-US" sz="2000" b="1" smtClean="0"/>
                        <a:t>・欠損値は中央値と</a:t>
                      </a:r>
                      <a:r>
                        <a:rPr kumimoji="1" lang="en-US" altLang="ja-JP" sz="2000" b="1" smtClean="0"/>
                        <a:t>0</a:t>
                      </a:r>
                      <a:r>
                        <a:rPr kumimoji="1" lang="ja-JP" altLang="en-US" sz="2000" b="1" smtClean="0"/>
                        <a:t>で補完した</a:t>
                      </a:r>
                      <a:r>
                        <a:rPr kumimoji="1" lang="en-US" altLang="ja-JP" sz="2000" b="1" smtClean="0"/>
                        <a:t>2</a:t>
                      </a:r>
                      <a:r>
                        <a:rPr kumimoji="1" lang="ja-JP" altLang="en-US" sz="2000" b="1" smtClean="0"/>
                        <a:t>種類のデータを用意</a:t>
                      </a:r>
                      <a:endParaRPr kumimoji="1" lang="en-US" altLang="ja-JP" sz="2000" b="1" smtClean="0"/>
                    </a:p>
                    <a:p>
                      <a:endParaRPr kumimoji="1" lang="en-US" altLang="ja-JP" sz="2000" b="1" smtClean="0"/>
                    </a:p>
                    <a:p>
                      <a:r>
                        <a:rPr kumimoji="1" lang="ja-JP" altLang="en-US" sz="2000" b="1" smtClean="0"/>
                        <a:t>・訓練データとテストデータの分割は</a:t>
                      </a:r>
                      <a:r>
                        <a:rPr kumimoji="1" lang="en-US" altLang="ja-JP" sz="2000" b="1" smtClean="0"/>
                        <a:t>1~8</a:t>
                      </a:r>
                      <a:r>
                        <a:rPr kumimoji="1" lang="ja-JP" altLang="en-US" sz="2000" b="1" smtClean="0"/>
                        <a:t>月、</a:t>
                      </a:r>
                      <a:r>
                        <a:rPr kumimoji="1" lang="en-US" altLang="ja-JP" sz="2000" b="1" smtClean="0"/>
                        <a:t>9~12</a:t>
                      </a:r>
                      <a:r>
                        <a:rPr kumimoji="1" lang="ja-JP" altLang="en-US" sz="2000" b="1" smtClean="0"/>
                        <a:t>月とした</a:t>
                      </a:r>
                      <a:endParaRPr kumimoji="1" lang="en-US" altLang="ja-JP" sz="2000" b="1"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55911"/>
                  </a:ext>
                </a:extLst>
              </a:tr>
            </a:tbl>
          </a:graphicData>
        </a:graphic>
      </p:graphicFrame>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4676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873124"/>
            <a:ext cx="12230100" cy="6556375"/>
          </a:xfrm>
        </p:spPr>
        <p:txBody>
          <a:bodyPr/>
          <a:lstStyle/>
          <a:p>
            <a:r>
              <a:rPr kumimoji="1" lang="ja-JP" altLang="en-US" smtClean="0"/>
              <a:t>欠損値の除外</a:t>
            </a:r>
            <a:r>
              <a:rPr kumimoji="1" lang="en-US" altLang="ja-JP" smtClean="0"/>
              <a:t>(</a:t>
            </a:r>
            <a:r>
              <a:rPr kumimoji="1" lang="en-US" altLang="ja-JP" b="1" smtClean="0"/>
              <a:t>590</a:t>
            </a:r>
            <a:r>
              <a:rPr kumimoji="1" lang="ja-JP" altLang="en-US" b="1" smtClean="0"/>
              <a:t>個 → </a:t>
            </a:r>
            <a:r>
              <a:rPr kumimoji="1" lang="en-US" altLang="ja-JP" b="1" smtClean="0"/>
              <a:t>558</a:t>
            </a:r>
            <a:r>
              <a:rPr kumimoji="1" lang="ja-JP" altLang="en-US" b="1" smtClean="0"/>
              <a:t>個</a:t>
            </a:r>
            <a:r>
              <a:rPr kumimoji="1" lang="en-US" altLang="ja-JP" smtClean="0"/>
              <a:t>)</a:t>
            </a:r>
          </a:p>
          <a:p>
            <a:pPr marL="0" indent="0">
              <a:buNone/>
            </a:pPr>
            <a:r>
              <a:rPr kumimoji="1" lang="en-US" altLang="ja-JP" b="1" u="sng" smtClean="0">
                <a:solidFill>
                  <a:srgbClr val="FF0000"/>
                </a:solidFill>
              </a:rPr>
              <a:t>45%</a:t>
            </a:r>
            <a:r>
              <a:rPr kumimoji="1" lang="ja-JP" altLang="en-US" b="1" u="sng" smtClean="0">
                <a:solidFill>
                  <a:srgbClr val="FF0000"/>
                </a:solidFill>
              </a:rPr>
              <a:t>以上</a:t>
            </a:r>
            <a:r>
              <a:rPr kumimoji="1" lang="ja-JP" altLang="en-US" smtClean="0"/>
              <a:t>欠損値が存在する説明変数</a:t>
            </a:r>
            <a:r>
              <a:rPr kumimoji="1" lang="en-US" altLang="ja-JP" smtClean="0"/>
              <a:t>(t</a:t>
            </a:r>
            <a:r>
              <a:rPr kumimoji="1" lang="ja-JP" altLang="en-US" smtClean="0"/>
              <a:t>検定より有意差がない</a:t>
            </a:r>
            <a:r>
              <a:rPr kumimoji="1" lang="en-US" altLang="ja-JP" smtClean="0"/>
              <a:t>)</a:t>
            </a:r>
            <a:endParaRPr kumimoji="1" lang="en-US" altLang="ja-JP" sz="2000" smtClean="0"/>
          </a:p>
          <a:p>
            <a:pPr marL="0" indent="0">
              <a:buNone/>
            </a:pPr>
            <a:endParaRPr kumimoji="1" lang="en-US" altLang="ja-JP" smtClean="0"/>
          </a:p>
          <a:p>
            <a:pPr marL="0" indent="0">
              <a:buNone/>
            </a:pPr>
            <a:endParaRPr lang="en-US" altLang="ja-JP"/>
          </a:p>
          <a:p>
            <a:pPr marL="0" indent="0">
              <a:buNone/>
            </a:pPr>
            <a:endParaRPr kumimoji="1" lang="en-US" altLang="ja-JP" smtClean="0"/>
          </a:p>
          <a:p>
            <a:pPr marL="0" indent="0">
              <a:buNone/>
            </a:pPr>
            <a:endParaRPr lang="en-US" altLang="ja-JP"/>
          </a:p>
          <a:p>
            <a:pPr marL="0" indent="0">
              <a:buNone/>
            </a:pPr>
            <a:endParaRPr kumimoji="1" lang="en-US" altLang="ja-JP" smtClean="0"/>
          </a:p>
          <a:p>
            <a:pPr marL="0" indent="0">
              <a:buNone/>
            </a:pPr>
            <a:endParaRPr kumimoji="1" lang="en-US" altLang="ja-JP" smtClean="0"/>
          </a:p>
          <a:p>
            <a:pPr marL="0" indent="0">
              <a:buNone/>
            </a:pPr>
            <a:endParaRPr kumimoji="1" lang="en-US" altLang="ja-JP" smtClean="0"/>
          </a:p>
          <a:p>
            <a:r>
              <a:rPr lang="ja-JP" altLang="en-US" smtClean="0"/>
              <a:t>欠損値の補完</a:t>
            </a:r>
            <a:endParaRPr lang="en-US" altLang="ja-JP" smtClean="0"/>
          </a:p>
          <a:p>
            <a:pPr marL="0" indent="0">
              <a:buNone/>
            </a:pPr>
            <a:r>
              <a:rPr kumimoji="1" lang="ja-JP" altLang="en-US" smtClean="0"/>
              <a:t>中央値で補完する</a:t>
            </a:r>
            <a:endParaRPr kumimoji="1" lang="en-US" altLang="ja-JP" smtClean="0"/>
          </a:p>
          <a:p>
            <a:pPr marL="0" indent="0">
              <a:buNone/>
            </a:pPr>
            <a:r>
              <a:rPr lang="en-US" altLang="ja-JP" smtClean="0"/>
              <a:t>0</a:t>
            </a:r>
            <a:r>
              <a:rPr lang="ja-JP" altLang="en-US" smtClean="0"/>
              <a:t>で補完する</a:t>
            </a:r>
            <a:endParaRPr kumimoji="1" lang="ja-JP" altLang="en-US"/>
          </a:p>
        </p:txBody>
      </p:sp>
      <p:sp>
        <p:nvSpPr>
          <p:cNvPr id="2" name="タイトル 1"/>
          <p:cNvSpPr>
            <a:spLocks noGrp="1"/>
          </p:cNvSpPr>
          <p:nvPr>
            <p:ph type="title"/>
          </p:nvPr>
        </p:nvSpPr>
        <p:spPr/>
        <p:txBody>
          <a:bodyPr/>
          <a:lstStyle/>
          <a:p>
            <a:r>
              <a:rPr kumimoji="1" lang="en-US" altLang="ja-JP" smtClean="0"/>
              <a:t>2.1 </a:t>
            </a:r>
            <a:r>
              <a:rPr kumimoji="1" lang="ja-JP" altLang="en-US" smtClean="0"/>
              <a:t>欠損値の除外・補完</a:t>
            </a:r>
            <a:endParaRPr kumimoji="1" lang="ja-JP" altLang="en-US"/>
          </a:p>
        </p:txBody>
      </p:sp>
      <p:sp>
        <p:nvSpPr>
          <p:cNvPr id="5" name="右中かっこ 4"/>
          <p:cNvSpPr/>
          <p:nvPr/>
        </p:nvSpPr>
        <p:spPr>
          <a:xfrm>
            <a:off x="4131321" y="6029670"/>
            <a:ext cx="310896" cy="68043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6" name="正方形/長方形 5"/>
          <p:cNvSpPr/>
          <p:nvPr/>
        </p:nvSpPr>
        <p:spPr>
          <a:xfrm>
            <a:off x="4651767" y="5756185"/>
            <a:ext cx="6492483" cy="1200329"/>
          </a:xfrm>
          <a:prstGeom prst="rect">
            <a:avLst/>
          </a:prstGeom>
        </p:spPr>
        <p:txBody>
          <a:bodyPr wrap="none">
            <a:spAutoFit/>
          </a:bodyPr>
          <a:lstStyle/>
          <a:p>
            <a:r>
              <a:rPr lang="en-US" altLang="ja-JP" sz="2400" b="1" smtClean="0">
                <a:solidFill>
                  <a:srgbClr val="FF0000"/>
                </a:solidFill>
                <a:latin typeface="メイリオ" panose="020B0604030504040204" pitchFamily="50" charset="-128"/>
                <a:ea typeface="メイリオ" panose="020B0604030504040204" pitchFamily="50" charset="-128"/>
              </a:rPr>
              <a:t>2</a:t>
            </a:r>
            <a:r>
              <a:rPr lang="ja-JP" altLang="en-US" sz="2400" b="1" smtClean="0">
                <a:solidFill>
                  <a:srgbClr val="FF0000"/>
                </a:solidFill>
                <a:latin typeface="メイリオ" panose="020B0604030504040204" pitchFamily="50" charset="-128"/>
                <a:ea typeface="メイリオ" panose="020B0604030504040204" pitchFamily="50" charset="-128"/>
              </a:rPr>
              <a:t>つのパターンを用意</a:t>
            </a:r>
            <a:endParaRPr lang="en-US" altLang="ja-JP" sz="2400" b="1" smtClean="0">
              <a:solidFill>
                <a:srgbClr val="FF0000"/>
              </a:solidFill>
              <a:latin typeface="メイリオ" panose="020B0604030504040204" pitchFamily="50" charset="-128"/>
              <a:ea typeface="メイリオ" panose="020B0604030504040204" pitchFamily="50" charset="-128"/>
            </a:endParaRPr>
          </a:p>
          <a:p>
            <a:r>
              <a:rPr lang="en-US" altLang="ja-JP" sz="2400" b="1" smtClean="0">
                <a:latin typeface="メイリオ" panose="020B0604030504040204" pitchFamily="50" charset="-128"/>
                <a:ea typeface="メイリオ" panose="020B0604030504040204" pitchFamily="50" charset="-128"/>
              </a:rPr>
              <a:t>(</a:t>
            </a:r>
            <a:r>
              <a:rPr lang="ja-JP" altLang="en-US" sz="2400" b="1" smtClean="0">
                <a:latin typeface="メイリオ" panose="020B0604030504040204" pitchFamily="50" charset="-128"/>
                <a:ea typeface="メイリオ" panose="020B0604030504040204" pitchFamily="50" charset="-128"/>
              </a:rPr>
              <a:t>機械学習の際に精度面でどちらの方が良いか</a:t>
            </a:r>
            <a:endParaRPr lang="en-US" altLang="ja-JP" sz="2400" b="1" smtClean="0">
              <a:latin typeface="メイリオ" panose="020B0604030504040204" pitchFamily="50" charset="-128"/>
              <a:ea typeface="メイリオ" panose="020B0604030504040204" pitchFamily="50" charset="-128"/>
            </a:endParaRPr>
          </a:p>
          <a:p>
            <a:r>
              <a:rPr lang="ja-JP" altLang="en-US" sz="2400" b="1" smtClean="0">
                <a:latin typeface="メイリオ" panose="020B0604030504040204" pitchFamily="50" charset="-128"/>
                <a:ea typeface="メイリオ" panose="020B0604030504040204" pitchFamily="50" charset="-128"/>
              </a:rPr>
              <a:t> 判断するため</a:t>
            </a:r>
            <a:r>
              <a:rPr lang="en-US" altLang="ja-JP" sz="2400" b="1" smtClean="0">
                <a:latin typeface="メイリオ" panose="020B0604030504040204" pitchFamily="50" charset="-128"/>
                <a:ea typeface="メイリオ" panose="020B0604030504040204" pitchFamily="50" charset="-128"/>
              </a:rPr>
              <a:t>)</a:t>
            </a:r>
            <a:endParaRPr lang="en-US" altLang="ja-JP" sz="2400" b="1">
              <a:latin typeface="メイリオ" panose="020B0604030504040204" pitchFamily="50" charset="-128"/>
              <a:ea typeface="メイリオ"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232604773"/>
              </p:ext>
            </p:extLst>
          </p:nvPr>
        </p:nvGraphicFramePr>
        <p:xfrm>
          <a:off x="838200" y="1987218"/>
          <a:ext cx="2606270" cy="3083140"/>
        </p:xfrm>
        <a:graphic>
          <a:graphicData uri="http://schemas.openxmlformats.org/drawingml/2006/table">
            <a:tbl>
              <a:tblPr/>
              <a:tblGrid>
                <a:gridCol w="1303135">
                  <a:extLst>
                    <a:ext uri="{9D8B030D-6E8A-4147-A177-3AD203B41FA5}">
                      <a16:colId xmlns:a16="http://schemas.microsoft.com/office/drawing/2014/main" val="3750093298"/>
                    </a:ext>
                  </a:extLst>
                </a:gridCol>
                <a:gridCol w="1303135">
                  <a:extLst>
                    <a:ext uri="{9D8B030D-6E8A-4147-A177-3AD203B41FA5}">
                      <a16:colId xmlns:a16="http://schemas.microsoft.com/office/drawing/2014/main" val="3248906604"/>
                    </a:ext>
                  </a:extLst>
                </a:gridCol>
              </a:tblGrid>
              <a:tr h="135979">
                <a:tc>
                  <a:txBody>
                    <a:bodyPr/>
                    <a:lstStyle/>
                    <a:p>
                      <a:pPr algn="ctr" fontAlgn="ctr"/>
                      <a:r>
                        <a:rPr lang="ja-JP" altLang="en-US" sz="1800" b="1" smtClean="0">
                          <a:effectLst/>
                        </a:rPr>
                        <a:t>説明変数</a:t>
                      </a:r>
                      <a:endParaRPr lang="en-US" altLang="ja-JP" sz="1800" b="1">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fontAlgn="ctr"/>
                      <a:r>
                        <a:rPr lang="ja-JP" altLang="en-US" sz="1800" smtClean="0">
                          <a:effectLst/>
                        </a:rPr>
                        <a:t>欠損割合</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105791031"/>
                  </a:ext>
                </a:extLst>
              </a:tr>
              <a:tr h="135979">
                <a:tc>
                  <a:txBody>
                    <a:bodyPr/>
                    <a:lstStyle/>
                    <a:p>
                      <a:pPr algn="r" fontAlgn="ctr"/>
                      <a:r>
                        <a:rPr lang="en-US" altLang="ja-JP" sz="1800" b="1">
                          <a:effectLst/>
                        </a:rPr>
                        <a:t>292</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ja-JP" sz="1800" smtClean="0">
                          <a:effectLst/>
                        </a:rPr>
                        <a:t>91.2</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1428609"/>
                  </a:ext>
                </a:extLst>
              </a:tr>
              <a:tr h="135979">
                <a:tc>
                  <a:txBody>
                    <a:bodyPr/>
                    <a:lstStyle/>
                    <a:p>
                      <a:pPr algn="r" fontAlgn="ctr"/>
                      <a:r>
                        <a:rPr lang="en-US" altLang="ja-JP" sz="1800" b="1">
                          <a:effectLst/>
                        </a:rPr>
                        <a:t>293</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ja-JP" sz="1800" smtClean="0">
                          <a:effectLst/>
                        </a:rPr>
                        <a:t>91.2</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05148968"/>
                  </a:ext>
                </a:extLst>
              </a:tr>
              <a:tr h="135979">
                <a:tc>
                  <a:txBody>
                    <a:bodyPr/>
                    <a:lstStyle/>
                    <a:p>
                      <a:pPr algn="r" fontAlgn="ctr"/>
                      <a:r>
                        <a:rPr lang="ja-JP" altLang="en-US" sz="1800" b="1" smtClean="0">
                          <a:effectLst/>
                        </a:rPr>
                        <a:t>・・・</a:t>
                      </a:r>
                      <a:endParaRPr lang="en-US" altLang="ja-JP" sz="1800" b="1">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ja-JP" altLang="en-US" sz="1800" smtClean="0">
                          <a:effectLst/>
                        </a:rPr>
                        <a:t>・・・</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35838179"/>
                  </a:ext>
                </a:extLst>
              </a:tr>
              <a:tr h="135979">
                <a:tc>
                  <a:txBody>
                    <a:bodyPr/>
                    <a:lstStyle/>
                    <a:p>
                      <a:pPr algn="r" fontAlgn="ctr"/>
                      <a:r>
                        <a:rPr lang="en-US" altLang="ja-JP" sz="1800" b="1">
                          <a:effectLst/>
                        </a:rPr>
                        <a:t>519</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ja-JP" sz="1800" smtClean="0">
                          <a:effectLst/>
                        </a:rPr>
                        <a:t>45.6</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62224990"/>
                  </a:ext>
                </a:extLst>
              </a:tr>
              <a:tr h="135979">
                <a:tc>
                  <a:txBody>
                    <a:bodyPr/>
                    <a:lstStyle/>
                    <a:p>
                      <a:pPr algn="r" fontAlgn="ctr"/>
                      <a:r>
                        <a:rPr lang="en-US" altLang="ja-JP" sz="1800" b="1">
                          <a:effectLst/>
                        </a:rPr>
                        <a:t>247</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ja-JP" sz="1800" smtClean="0">
                          <a:effectLst/>
                        </a:rPr>
                        <a:t>45.6</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89783742"/>
                  </a:ext>
                </a:extLst>
              </a:tr>
              <a:tr h="135979">
                <a:tc>
                  <a:txBody>
                    <a:bodyPr/>
                    <a:lstStyle/>
                    <a:p>
                      <a:pPr algn="r" fontAlgn="ctr"/>
                      <a:r>
                        <a:rPr lang="ja-JP" altLang="en-US" sz="1800" b="1" smtClean="0">
                          <a:effectLst/>
                        </a:rPr>
                        <a:t>・・・</a:t>
                      </a:r>
                      <a:endParaRPr lang="en-US" altLang="ja-JP" sz="1800" b="1">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ja-JP" altLang="en-US" sz="1800" smtClean="0">
                          <a:effectLst/>
                        </a:rPr>
                        <a:t>・・・</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3937583"/>
                  </a:ext>
                </a:extLst>
              </a:tr>
              <a:tr h="135979">
                <a:tc>
                  <a:txBody>
                    <a:bodyPr/>
                    <a:lstStyle/>
                    <a:p>
                      <a:pPr algn="r" fontAlgn="ctr"/>
                      <a:r>
                        <a:rPr lang="en-US" altLang="ja-JP" sz="1800" b="1">
                          <a:effectLst/>
                        </a:rPr>
                        <a:t>112</a:t>
                      </a: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ja-JP" sz="1800" smtClean="0">
                          <a:effectLst/>
                        </a:rPr>
                        <a:t>45.6</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1147022"/>
                  </a:ext>
                </a:extLst>
              </a:tr>
              <a:tr h="135979">
                <a:tc>
                  <a:txBody>
                    <a:bodyPr/>
                    <a:lstStyle/>
                    <a:p>
                      <a:pPr algn="r" fontAlgn="ctr"/>
                      <a:r>
                        <a:rPr lang="en-US" altLang="ja-JP" sz="1800" b="1" smtClean="0">
                          <a:effectLst/>
                        </a:rPr>
                        <a:t>563</a:t>
                      </a:r>
                      <a:endParaRPr lang="en-US" altLang="ja-JP" sz="1800" b="1">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ja-JP" sz="1800" smtClean="0">
                          <a:effectLst/>
                        </a:rPr>
                        <a:t>17.4</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34552273"/>
                  </a:ext>
                </a:extLst>
              </a:tr>
              <a:tr h="135979">
                <a:tc>
                  <a:txBody>
                    <a:bodyPr/>
                    <a:lstStyle/>
                    <a:p>
                      <a:pPr algn="r" fontAlgn="ctr"/>
                      <a:r>
                        <a:rPr lang="en-US" altLang="ja-JP" sz="1800" b="1" smtClean="0">
                          <a:effectLst/>
                        </a:rPr>
                        <a:t>564</a:t>
                      </a:r>
                      <a:endParaRPr lang="en-US" altLang="ja-JP" sz="1800" b="1">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ltLang="ja-JP" sz="1800" smtClean="0">
                          <a:effectLst/>
                        </a:rPr>
                        <a:t>17.4</a:t>
                      </a:r>
                      <a:endParaRPr lang="en-US" altLang="ja-JP" sz="1800">
                        <a:effectLst/>
                      </a:endParaRPr>
                    </a:p>
                  </a:txBody>
                  <a:tcPr marL="33995" marR="33995" marT="16997" marB="169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1154050"/>
                  </a:ext>
                </a:extLst>
              </a:tr>
            </a:tbl>
          </a:graphicData>
        </a:graphic>
      </p:graphicFrame>
      <p:sp>
        <p:nvSpPr>
          <p:cNvPr id="11" name="右中かっこ 10"/>
          <p:cNvSpPr/>
          <p:nvPr/>
        </p:nvSpPr>
        <p:spPr>
          <a:xfrm>
            <a:off x="3444470" y="2371394"/>
            <a:ext cx="265381" cy="205691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正方形/長方形 11"/>
          <p:cNvSpPr/>
          <p:nvPr/>
        </p:nvSpPr>
        <p:spPr>
          <a:xfrm>
            <a:off x="3855191" y="3171883"/>
            <a:ext cx="2460930" cy="523220"/>
          </a:xfrm>
          <a:prstGeom prst="rect">
            <a:avLst/>
          </a:prstGeom>
        </p:spPr>
        <p:txBody>
          <a:bodyPr wrap="none">
            <a:spAutoFit/>
          </a:bodyPr>
          <a:lstStyle/>
          <a:p>
            <a:r>
              <a:rPr lang="en-US" altLang="ja-JP" sz="2800" b="1">
                <a:latin typeface="メイリオ" panose="020B0604030504040204" pitchFamily="50" charset="-128"/>
                <a:ea typeface="メイリオ" panose="020B0604030504040204" pitchFamily="50" charset="-128"/>
              </a:rPr>
              <a:t>(32</a:t>
            </a:r>
            <a:r>
              <a:rPr lang="ja-JP" altLang="en-US" sz="2800" b="1">
                <a:latin typeface="メイリオ" panose="020B0604030504040204" pitchFamily="50" charset="-128"/>
                <a:ea typeface="メイリオ" panose="020B0604030504040204" pitchFamily="50" charset="-128"/>
              </a:rPr>
              <a:t>個の変数</a:t>
            </a:r>
            <a:r>
              <a:rPr lang="en-US" altLang="ja-JP" sz="2800" b="1">
                <a:latin typeface="メイリオ" panose="020B0604030504040204" pitchFamily="50" charset="-128"/>
                <a:ea typeface="メイリオ" panose="020B0604030504040204" pitchFamily="50" charset="-128"/>
              </a:rPr>
              <a:t>)</a:t>
            </a:r>
          </a:p>
        </p:txBody>
      </p:sp>
      <p:grpSp>
        <p:nvGrpSpPr>
          <p:cNvPr id="15" name="グループ化 14"/>
          <p:cNvGrpSpPr/>
          <p:nvPr/>
        </p:nvGrpSpPr>
        <p:grpSpPr>
          <a:xfrm>
            <a:off x="6244752" y="1928769"/>
            <a:ext cx="3306511" cy="3592377"/>
            <a:chOff x="6675689" y="1804441"/>
            <a:chExt cx="3306511" cy="3592377"/>
          </a:xfrm>
        </p:grpSpPr>
        <p:pic>
          <p:nvPicPr>
            <p:cNvPr id="13" name="図 12"/>
            <p:cNvPicPr>
              <a:picLocks noChangeAspect="1"/>
            </p:cNvPicPr>
            <p:nvPr/>
          </p:nvPicPr>
          <p:blipFill>
            <a:blip r:embed="rId2"/>
            <a:stretch>
              <a:fillRect/>
            </a:stretch>
          </p:blipFill>
          <p:spPr>
            <a:xfrm>
              <a:off x="6675689" y="1804441"/>
              <a:ext cx="3306511" cy="3592377"/>
            </a:xfrm>
            <a:prstGeom prst="rect">
              <a:avLst/>
            </a:prstGeom>
          </p:spPr>
        </p:pic>
        <p:sp>
          <p:nvSpPr>
            <p:cNvPr id="14" name="二等辺三角形 13"/>
            <p:cNvSpPr/>
            <p:nvPr/>
          </p:nvSpPr>
          <p:spPr>
            <a:xfrm rot="9898940">
              <a:off x="7953385" y="2031077"/>
              <a:ext cx="545311" cy="1620824"/>
            </a:xfrm>
            <a:prstGeom prst="triangle">
              <a:avLst>
                <a:gd name="adj" fmla="val 71266"/>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5650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2.2 </a:t>
            </a:r>
            <a:r>
              <a:rPr lang="ja-JP" altLang="en-US" smtClean="0"/>
              <a:t>学習用データとテストデータの分割</a:t>
            </a:r>
            <a:endParaRPr kumimoji="1" lang="ja-JP" altLang="en-US"/>
          </a:p>
        </p:txBody>
      </p:sp>
      <p:sp>
        <p:nvSpPr>
          <p:cNvPr id="5" name="角丸四角形 4"/>
          <p:cNvSpPr/>
          <p:nvPr/>
        </p:nvSpPr>
        <p:spPr>
          <a:xfrm>
            <a:off x="281725" y="765133"/>
            <a:ext cx="11628550"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smtClean="0">
                <a:solidFill>
                  <a:schemeClr val="tx1"/>
                </a:solidFill>
                <a:latin typeface="メイリオ" panose="020B0604030504040204" pitchFamily="50" charset="-128"/>
                <a:ea typeface="メイリオ" panose="020B0604030504040204" pitchFamily="50" charset="-128"/>
              </a:rPr>
              <a:t>本データは時系列であるため、通常のデータ分割だと</a:t>
            </a:r>
            <a:r>
              <a:rPr lang="en-US" altLang="ja-JP" sz="2000" b="1" smtClean="0">
                <a:solidFill>
                  <a:schemeClr val="tx1"/>
                </a:solidFill>
                <a:latin typeface="メイリオ" panose="020B0604030504040204" pitchFamily="50" charset="-128"/>
                <a:ea typeface="メイリオ" panose="020B0604030504040204" pitchFamily="50" charset="-128"/>
              </a:rPr>
              <a:t>leak(</a:t>
            </a:r>
            <a:r>
              <a:rPr lang="ja-JP" altLang="en-US" sz="2000" b="1" smtClean="0">
                <a:solidFill>
                  <a:schemeClr val="tx1"/>
                </a:solidFill>
                <a:latin typeface="メイリオ" panose="020B0604030504040204" pitchFamily="50" charset="-128"/>
                <a:ea typeface="メイリオ" panose="020B0604030504040204" pitchFamily="50" charset="-128"/>
              </a:rPr>
              <a:t>未来の情報を入れて学習</a:t>
            </a:r>
            <a:r>
              <a:rPr lang="ja-JP" altLang="en-US" sz="2000" b="1">
                <a:solidFill>
                  <a:schemeClr val="tx1"/>
                </a:solidFill>
                <a:latin typeface="メイリオ" panose="020B0604030504040204" pitchFamily="50" charset="-128"/>
                <a:ea typeface="メイリオ" panose="020B0604030504040204" pitchFamily="50" charset="-128"/>
              </a:rPr>
              <a:t>する事</a:t>
            </a:r>
            <a:r>
              <a:rPr lang="en-US" altLang="ja-JP" sz="2000" b="1" smtClean="0">
                <a:solidFill>
                  <a:schemeClr val="tx1"/>
                </a:solidFill>
                <a:latin typeface="メイリオ" panose="020B0604030504040204" pitchFamily="50" charset="-128"/>
                <a:ea typeface="メイリオ" panose="020B0604030504040204" pitchFamily="50" charset="-128"/>
              </a:rPr>
              <a:t>)</a:t>
            </a:r>
            <a:r>
              <a:rPr lang="ja-JP" altLang="en-US" sz="2000" b="1" smtClean="0">
                <a:solidFill>
                  <a:schemeClr val="tx1"/>
                </a:solidFill>
                <a:latin typeface="メイリオ" panose="020B0604030504040204" pitchFamily="50" charset="-128"/>
                <a:ea typeface="メイリオ" panose="020B0604030504040204" pitchFamily="50" charset="-128"/>
              </a:rPr>
              <a:t>に</a:t>
            </a:r>
            <a:r>
              <a:rPr lang="en-US" altLang="ja-JP" sz="2000" b="1" smtClean="0">
                <a:solidFill>
                  <a:schemeClr val="tx1"/>
                </a:solidFill>
                <a:latin typeface="メイリオ" panose="020B0604030504040204" pitchFamily="50" charset="-128"/>
                <a:ea typeface="メイリオ" panose="020B0604030504040204" pitchFamily="50" charset="-128"/>
              </a:rPr>
              <a:t/>
            </a:r>
            <a:br>
              <a:rPr lang="en-US" altLang="ja-JP" sz="2000" b="1" smtClean="0">
                <a:solidFill>
                  <a:schemeClr val="tx1"/>
                </a:solidFill>
                <a:latin typeface="メイリオ" panose="020B0604030504040204" pitchFamily="50" charset="-128"/>
                <a:ea typeface="メイリオ" panose="020B0604030504040204" pitchFamily="50" charset="-128"/>
              </a:rPr>
            </a:br>
            <a:r>
              <a:rPr lang="ja-JP" altLang="en-US" sz="2000" b="1" smtClean="0">
                <a:solidFill>
                  <a:schemeClr val="tx1"/>
                </a:solidFill>
                <a:latin typeface="メイリオ" panose="020B0604030504040204" pitchFamily="50" charset="-128"/>
                <a:ea typeface="メイリオ" panose="020B0604030504040204" pitchFamily="50" charset="-128"/>
              </a:rPr>
              <a:t>該当するため</a:t>
            </a:r>
            <a:r>
              <a:rPr lang="en-US" altLang="ja-JP" sz="2000" b="1" smtClean="0">
                <a:solidFill>
                  <a:srgbClr val="FF0000"/>
                </a:solidFill>
                <a:latin typeface="メイリオ" panose="020B0604030504040204" pitchFamily="50" charset="-128"/>
                <a:ea typeface="メイリオ" panose="020B0604030504040204" pitchFamily="50" charset="-128"/>
              </a:rPr>
              <a:t>1~8</a:t>
            </a:r>
            <a:r>
              <a:rPr lang="ja-JP" altLang="en-US" sz="2000" b="1" smtClean="0">
                <a:solidFill>
                  <a:srgbClr val="FF0000"/>
                </a:solidFill>
                <a:latin typeface="メイリオ" panose="020B0604030504040204" pitchFamily="50" charset="-128"/>
                <a:ea typeface="メイリオ" panose="020B0604030504040204" pitchFamily="50" charset="-128"/>
              </a:rPr>
              <a:t>月を訓練データ、</a:t>
            </a:r>
            <a:r>
              <a:rPr lang="en-US" altLang="ja-JP" sz="2000" b="1" smtClean="0">
                <a:solidFill>
                  <a:srgbClr val="FF0000"/>
                </a:solidFill>
                <a:latin typeface="メイリオ" panose="020B0604030504040204" pitchFamily="50" charset="-128"/>
                <a:ea typeface="メイリオ" panose="020B0604030504040204" pitchFamily="50" charset="-128"/>
              </a:rPr>
              <a:t>9~12</a:t>
            </a:r>
            <a:r>
              <a:rPr lang="ja-JP" altLang="en-US" sz="2000" b="1" smtClean="0">
                <a:solidFill>
                  <a:srgbClr val="FF0000"/>
                </a:solidFill>
                <a:latin typeface="メイリオ" panose="020B0604030504040204" pitchFamily="50" charset="-128"/>
                <a:ea typeface="メイリオ" panose="020B0604030504040204" pitchFamily="50" charset="-128"/>
              </a:rPr>
              <a:t>月をテストデータ</a:t>
            </a:r>
            <a:r>
              <a:rPr lang="ja-JP" altLang="en-US" sz="2000" b="1" smtClean="0">
                <a:solidFill>
                  <a:schemeClr val="tx1"/>
                </a:solidFill>
                <a:latin typeface="メイリオ" panose="020B0604030504040204" pitchFamily="50" charset="-128"/>
                <a:ea typeface="メイリオ" panose="020B0604030504040204" pitchFamily="50" charset="-128"/>
              </a:rPr>
              <a:t>とした</a:t>
            </a:r>
            <a:endParaRPr lang="ja-JP" altLang="en-US" sz="2000" b="1">
              <a:solidFill>
                <a:schemeClr val="tx1"/>
              </a:solidFill>
              <a:latin typeface="メイリオ" panose="020B0604030504040204" pitchFamily="50" charset="-128"/>
              <a:ea typeface="メイリオ" panose="020B0604030504040204" pitchFamily="50" charset="-128"/>
            </a:endParaRPr>
          </a:p>
        </p:txBody>
      </p:sp>
      <p:grpSp>
        <p:nvGrpSpPr>
          <p:cNvPr id="14" name="グループ化 13"/>
          <p:cNvGrpSpPr/>
          <p:nvPr/>
        </p:nvGrpSpPr>
        <p:grpSpPr>
          <a:xfrm>
            <a:off x="281725" y="1612534"/>
            <a:ext cx="7409127" cy="5265840"/>
            <a:chOff x="2391436" y="1592160"/>
            <a:chExt cx="7409127" cy="5265840"/>
          </a:xfrm>
        </p:grpSpPr>
        <p:pic>
          <p:nvPicPr>
            <p:cNvPr id="6" name="図 5"/>
            <p:cNvPicPr>
              <a:picLocks noChangeAspect="1"/>
            </p:cNvPicPr>
            <p:nvPr/>
          </p:nvPicPr>
          <p:blipFill>
            <a:blip r:embed="rId2"/>
            <a:stretch>
              <a:fillRect/>
            </a:stretch>
          </p:blipFill>
          <p:spPr>
            <a:xfrm>
              <a:off x="2391436" y="1592160"/>
              <a:ext cx="7409127" cy="5265840"/>
            </a:xfrm>
            <a:prstGeom prst="rect">
              <a:avLst/>
            </a:prstGeom>
          </p:spPr>
        </p:pic>
        <p:cxnSp>
          <p:nvCxnSpPr>
            <p:cNvPr id="8" name="直線コネクタ 7"/>
            <p:cNvCxnSpPr/>
            <p:nvPr/>
          </p:nvCxnSpPr>
          <p:spPr>
            <a:xfrm>
              <a:off x="7351776" y="1751237"/>
              <a:ext cx="18288" cy="3972907"/>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4253763" y="2889978"/>
              <a:ext cx="1842236" cy="68595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latin typeface="メイリオ" panose="020B0604030504040204" pitchFamily="50" charset="-128"/>
                  <a:ea typeface="メイリオ" panose="020B0604030504040204" pitchFamily="50" charset="-128"/>
                </a:rPr>
                <a:t>訓練データ</a:t>
              </a:r>
              <a:endParaRPr lang="en-US" altLang="ja-JP" sz="2000" b="1" smtClean="0">
                <a:latin typeface="メイリオ" panose="020B0604030504040204" pitchFamily="50" charset="-128"/>
                <a:ea typeface="メイリオ" panose="020B0604030504040204" pitchFamily="50" charset="-128"/>
              </a:endParaRPr>
            </a:p>
          </p:txBody>
        </p:sp>
        <p:sp>
          <p:nvSpPr>
            <p:cNvPr id="13" name="角丸四角形 12"/>
            <p:cNvSpPr/>
            <p:nvPr/>
          </p:nvSpPr>
          <p:spPr>
            <a:xfrm>
              <a:off x="7676106" y="2917173"/>
              <a:ext cx="1818414" cy="68595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latin typeface="メイリオ" panose="020B0604030504040204" pitchFamily="50" charset="-128"/>
                  <a:ea typeface="メイリオ" panose="020B0604030504040204" pitchFamily="50" charset="-128"/>
                </a:rPr>
                <a:t>テスト</a:t>
              </a:r>
              <a:r>
                <a:rPr lang="ja-JP" altLang="en-US" sz="2000" b="1" smtClean="0">
                  <a:latin typeface="メイリオ" panose="020B0604030504040204" pitchFamily="50" charset="-128"/>
                  <a:ea typeface="メイリオ" panose="020B0604030504040204" pitchFamily="50" charset="-128"/>
                </a:rPr>
                <a:t>データ</a:t>
              </a:r>
              <a:endParaRPr lang="en-US" altLang="ja-JP" sz="2000" b="1" smtClean="0">
                <a:latin typeface="メイリオ" panose="020B0604030504040204" pitchFamily="50" charset="-128"/>
                <a:ea typeface="メイリオ" panose="020B0604030504040204" pitchFamily="50" charset="-128"/>
              </a:endParaRPr>
            </a:p>
          </p:txBody>
        </p:sp>
      </p:grpSp>
      <p:sp>
        <p:nvSpPr>
          <p:cNvPr id="15" name="コンテンツ プレースホルダー 2"/>
          <p:cNvSpPr>
            <a:spLocks noGrp="1"/>
          </p:cNvSpPr>
          <p:nvPr>
            <p:ph idx="1"/>
          </p:nvPr>
        </p:nvSpPr>
        <p:spPr>
          <a:xfrm>
            <a:off x="7871346" y="1771611"/>
            <a:ext cx="5178552" cy="4767643"/>
          </a:xfrm>
        </p:spPr>
        <p:txBody>
          <a:bodyPr>
            <a:normAutofit/>
          </a:bodyPr>
          <a:lstStyle/>
          <a:p>
            <a:pPr marL="0" indent="0">
              <a:buNone/>
            </a:pPr>
            <a:r>
              <a:rPr lang="ja-JP" altLang="en-US" b="1"/>
              <a:t>訓練</a:t>
            </a:r>
            <a:r>
              <a:rPr lang="ja-JP" altLang="en-US" b="1" smtClean="0"/>
              <a:t>データ</a:t>
            </a:r>
            <a:endParaRPr lang="en-US" altLang="ja-JP" b="1"/>
          </a:p>
          <a:p>
            <a:pPr marL="0" indent="0">
              <a:buNone/>
            </a:pPr>
            <a:r>
              <a:rPr lang="en-US" altLang="ja-JP" b="1" smtClean="0"/>
              <a:t>944</a:t>
            </a:r>
            <a:r>
              <a:rPr lang="ja-JP" altLang="en-US" b="1" smtClean="0"/>
              <a:t>件</a:t>
            </a:r>
            <a:endParaRPr lang="en-US" altLang="ja-JP" b="1" smtClean="0"/>
          </a:p>
          <a:p>
            <a:pPr marL="0" indent="0">
              <a:buNone/>
            </a:pPr>
            <a:r>
              <a:rPr lang="en-US" altLang="ja-JP" b="1" smtClean="0"/>
              <a:t>-</a:t>
            </a:r>
            <a:r>
              <a:rPr lang="ja-JP" altLang="en-US" b="1"/>
              <a:t> </a:t>
            </a:r>
            <a:r>
              <a:rPr lang="ja-JP" altLang="en-US" b="1" smtClean="0"/>
              <a:t>良品   </a:t>
            </a:r>
            <a:r>
              <a:rPr lang="en-US" altLang="ja-JP" b="1" smtClean="0"/>
              <a:t>:867</a:t>
            </a:r>
            <a:r>
              <a:rPr lang="ja-JP" altLang="en-US" b="1" smtClean="0"/>
              <a:t>件</a:t>
            </a:r>
            <a:endParaRPr lang="en-US" altLang="ja-JP" b="1" smtClean="0"/>
          </a:p>
          <a:p>
            <a:pPr marL="0" indent="0">
              <a:buNone/>
            </a:pPr>
            <a:r>
              <a:rPr lang="en-US" altLang="ja-JP" b="1" smtClean="0"/>
              <a:t>- </a:t>
            </a:r>
            <a:r>
              <a:rPr lang="ja-JP" altLang="en-US" b="1" smtClean="0"/>
              <a:t>不良品</a:t>
            </a:r>
            <a:r>
              <a:rPr lang="en-US" altLang="ja-JP" b="1" smtClean="0"/>
              <a:t>:77</a:t>
            </a:r>
            <a:r>
              <a:rPr lang="ja-JP" altLang="en-US" b="1" smtClean="0"/>
              <a:t>件</a:t>
            </a:r>
            <a:endParaRPr lang="en-US" altLang="ja-JP" b="1" smtClean="0"/>
          </a:p>
          <a:p>
            <a:pPr marL="0" indent="0">
              <a:buNone/>
            </a:pPr>
            <a:endParaRPr lang="en-US" altLang="ja-JP" b="1" smtClean="0"/>
          </a:p>
          <a:p>
            <a:pPr marL="0" indent="0">
              <a:buNone/>
            </a:pPr>
            <a:r>
              <a:rPr lang="ja-JP" altLang="en-US" b="1" smtClean="0"/>
              <a:t>テストデータ</a:t>
            </a:r>
            <a:endParaRPr lang="en-US" altLang="ja-JP" b="1"/>
          </a:p>
          <a:p>
            <a:pPr marL="0" indent="0">
              <a:buNone/>
            </a:pPr>
            <a:r>
              <a:rPr lang="en-US" altLang="ja-JP" b="1" smtClean="0"/>
              <a:t>623</a:t>
            </a:r>
            <a:r>
              <a:rPr lang="ja-JP" altLang="en-US" b="1" smtClean="0"/>
              <a:t>件</a:t>
            </a:r>
            <a:endParaRPr lang="en-US" altLang="ja-JP" b="1" smtClean="0"/>
          </a:p>
          <a:p>
            <a:pPr marL="0" indent="0">
              <a:buNone/>
            </a:pPr>
            <a:r>
              <a:rPr lang="en-US" altLang="ja-JP" b="1"/>
              <a:t>-</a:t>
            </a:r>
            <a:r>
              <a:rPr lang="ja-JP" altLang="en-US" b="1"/>
              <a:t> 良品   </a:t>
            </a:r>
            <a:r>
              <a:rPr lang="en-US" altLang="ja-JP" b="1" smtClean="0"/>
              <a:t>:596</a:t>
            </a:r>
            <a:r>
              <a:rPr lang="ja-JP" altLang="en-US" b="1" smtClean="0"/>
              <a:t>件</a:t>
            </a:r>
            <a:endParaRPr lang="en-US" altLang="ja-JP" b="1"/>
          </a:p>
          <a:p>
            <a:pPr marL="0" indent="0">
              <a:buNone/>
            </a:pPr>
            <a:r>
              <a:rPr lang="en-US" altLang="ja-JP" b="1"/>
              <a:t>- </a:t>
            </a:r>
            <a:r>
              <a:rPr lang="ja-JP" altLang="en-US" b="1"/>
              <a:t>不良品</a:t>
            </a:r>
            <a:r>
              <a:rPr lang="en-US" altLang="ja-JP" b="1" smtClean="0"/>
              <a:t>:27</a:t>
            </a:r>
            <a:r>
              <a:rPr lang="ja-JP" altLang="en-US" b="1"/>
              <a:t>件</a:t>
            </a:r>
            <a:endParaRPr lang="en-US" altLang="ja-JP" b="1"/>
          </a:p>
          <a:p>
            <a:pPr marL="0" indent="0">
              <a:buNone/>
            </a:pPr>
            <a:endParaRPr lang="en-US" altLang="ja-JP" b="1" smtClean="0"/>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807087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2494" y="1358384"/>
            <a:ext cx="5282215" cy="1107996"/>
          </a:xfrm>
          <a:prstGeom prst="rect">
            <a:avLst/>
          </a:prstGeom>
        </p:spPr>
        <p:txBody>
          <a:bodyPr wrap="none">
            <a:spAutoFit/>
          </a:bodyPr>
          <a:lstStyle/>
          <a:p>
            <a:r>
              <a:rPr lang="en-US" altLang="ja-JP" sz="6600" b="1" smtClean="0">
                <a:latin typeface="メイリオ" panose="020B0604030504040204" pitchFamily="50" charset="-128"/>
                <a:ea typeface="メイリオ" panose="020B0604030504040204" pitchFamily="50" charset="-128"/>
              </a:rPr>
              <a:t>3.</a:t>
            </a:r>
            <a:r>
              <a:rPr lang="ja-JP" altLang="en-US" sz="6600" b="1" smtClean="0">
                <a:latin typeface="メイリオ" panose="020B0604030504040204" pitchFamily="50" charset="-128"/>
                <a:ea typeface="メイリオ" panose="020B0604030504040204" pitchFamily="50" charset="-128"/>
              </a:rPr>
              <a:t>分析の流れ</a:t>
            </a:r>
            <a:endParaRPr lang="en-US" altLang="ja-JP" sz="6600" b="1"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48646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分析</a:t>
            </a:r>
            <a:r>
              <a:rPr lang="ja-JP" altLang="en-US" smtClean="0"/>
              <a:t>の流れ</a:t>
            </a:r>
            <a:endParaRPr kumimoji="1" lang="ja-JP" altLang="en-US"/>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nvGrpSpPr>
          <p:cNvPr id="7" name="グループ化 6"/>
          <p:cNvGrpSpPr/>
          <p:nvPr/>
        </p:nvGrpSpPr>
        <p:grpSpPr>
          <a:xfrm>
            <a:off x="1641162" y="1459364"/>
            <a:ext cx="8724484" cy="1488550"/>
            <a:chOff x="862147" y="2721597"/>
            <a:chExt cx="9659593" cy="2359855"/>
          </a:xfrm>
        </p:grpSpPr>
        <p:sp>
          <p:nvSpPr>
            <p:cNvPr id="3" name="ホームベース 2"/>
            <p:cNvSpPr/>
            <p:nvPr/>
          </p:nvSpPr>
          <p:spPr>
            <a:xfrm>
              <a:off x="862147" y="2730138"/>
              <a:ext cx="2172122" cy="235131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solidFill>
                    <a:schemeClr val="tx1"/>
                  </a:solidFill>
                  <a:latin typeface="メイリオ" panose="020B0604030504040204" pitchFamily="50" charset="-128"/>
                  <a:ea typeface="メイリオ" panose="020B0604030504040204" pitchFamily="50" charset="-128"/>
                </a:rPr>
                <a:t>Lasso</a:t>
              </a:r>
              <a:r>
                <a:rPr lang="ja-JP" altLang="en-US" sz="2000" b="1" smtClean="0">
                  <a:solidFill>
                    <a:schemeClr val="tx1"/>
                  </a:solidFill>
                  <a:latin typeface="メイリオ" panose="020B0604030504040204" pitchFamily="50" charset="-128"/>
                  <a:ea typeface="メイリオ" panose="020B0604030504040204" pitchFamily="50" charset="-128"/>
                </a:rPr>
                <a:t>回帰</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9" name="ホームベース 8"/>
            <p:cNvSpPr/>
            <p:nvPr/>
          </p:nvSpPr>
          <p:spPr>
            <a:xfrm>
              <a:off x="4605883" y="2721599"/>
              <a:ext cx="2172291" cy="235131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tx1"/>
                  </a:solidFill>
                  <a:latin typeface="メイリオ" panose="020B0604030504040204" pitchFamily="50" charset="-128"/>
                  <a:ea typeface="メイリオ" panose="020B0604030504040204" pitchFamily="50" charset="-128"/>
                </a:rPr>
                <a:t>多重共</a:t>
              </a:r>
              <a:r>
                <a:rPr lang="ja-JP" altLang="en-US" sz="2000" b="1" smtClean="0">
                  <a:solidFill>
                    <a:schemeClr val="tx1"/>
                  </a:solidFill>
                  <a:latin typeface="メイリオ" panose="020B0604030504040204" pitchFamily="50" charset="-128"/>
                  <a:ea typeface="メイリオ" panose="020B0604030504040204" pitchFamily="50" charset="-128"/>
                </a:rPr>
                <a:t>線性</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10" name="ホームベース 9"/>
            <p:cNvSpPr/>
            <p:nvPr/>
          </p:nvSpPr>
          <p:spPr>
            <a:xfrm>
              <a:off x="8349449" y="2721597"/>
              <a:ext cx="2172291" cy="235131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smtClean="0">
                  <a:solidFill>
                    <a:schemeClr val="tx1"/>
                  </a:solidFill>
                  <a:latin typeface="メイリオ" panose="020B0604030504040204" pitchFamily="50" charset="-128"/>
                  <a:ea typeface="メイリオ" panose="020B0604030504040204" pitchFamily="50" charset="-128"/>
                </a:rPr>
                <a:t>Group Lasso</a:t>
              </a:r>
            </a:p>
            <a:p>
              <a:pPr algn="ctr"/>
              <a:r>
                <a:rPr kumimoji="1" lang="ja-JP" altLang="en-US" sz="2000" b="1" smtClean="0">
                  <a:solidFill>
                    <a:schemeClr val="tx1"/>
                  </a:solidFill>
                  <a:latin typeface="メイリオ" panose="020B0604030504040204" pitchFamily="50" charset="-128"/>
                  <a:ea typeface="メイリオ" panose="020B0604030504040204" pitchFamily="50" charset="-128"/>
                </a:rPr>
                <a:t>回帰</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grpSp>
      <p:sp>
        <p:nvSpPr>
          <p:cNvPr id="13" name="テキスト ボックス 12"/>
          <p:cNvSpPr txBox="1"/>
          <p:nvPr/>
        </p:nvSpPr>
        <p:spPr>
          <a:xfrm>
            <a:off x="1920138" y="720929"/>
            <a:ext cx="7763742"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u="sng" smtClean="0">
                <a:solidFill>
                  <a:schemeClr val="tx1"/>
                </a:solidFill>
                <a:latin typeface="メイリオ" panose="020B0604030504040204" pitchFamily="50" charset="-128"/>
                <a:ea typeface="メイリオ" panose="020B0604030504040204" pitchFamily="50" charset="-128"/>
              </a:rPr>
              <a:t>説明変数の絞り込み</a:t>
            </a:r>
            <a:endParaRPr kumimoji="1" lang="en-US" altLang="ja-JP" sz="2400" b="1" u="sng" smtClean="0">
              <a:solidFill>
                <a:schemeClr val="tx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920138" y="3183123"/>
            <a:ext cx="7763742"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u="sng" smtClean="0">
                <a:solidFill>
                  <a:schemeClr val="tx1"/>
                </a:solidFill>
                <a:latin typeface="メイリオ" panose="020B0604030504040204" pitchFamily="50" charset="-128"/>
                <a:ea typeface="メイリオ" panose="020B0604030504040204" pitchFamily="50" charset="-128"/>
              </a:rPr>
              <a:t>重要な説明変数の選定</a:t>
            </a:r>
            <a:endParaRPr kumimoji="1" lang="en-US" altLang="ja-JP" sz="2400" b="1" u="sng" smtClean="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322958" y="1464753"/>
            <a:ext cx="1216936"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説明変数</a:t>
            </a:r>
            <a:endParaRPr kumimoji="1" lang="en-US" altLang="ja-JP" b="1" smtClean="0"/>
          </a:p>
          <a:p>
            <a:pPr algn="ctr"/>
            <a:r>
              <a:rPr kumimoji="1" lang="en-US" altLang="ja-JP" b="1" smtClean="0"/>
              <a:t>558</a:t>
            </a:r>
            <a:endParaRPr kumimoji="1" lang="ja-JP" altLang="en-US" b="1"/>
          </a:p>
        </p:txBody>
      </p:sp>
      <p:sp>
        <p:nvSpPr>
          <p:cNvPr id="15" name="角丸四角形 14"/>
          <p:cNvSpPr/>
          <p:nvPr/>
        </p:nvSpPr>
        <p:spPr>
          <a:xfrm>
            <a:off x="3704277" y="1464753"/>
            <a:ext cx="1216936"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説明変数</a:t>
            </a:r>
            <a:endParaRPr kumimoji="1" lang="en-US" altLang="ja-JP" b="1" smtClean="0"/>
          </a:p>
          <a:p>
            <a:pPr algn="ctr"/>
            <a:r>
              <a:rPr kumimoji="1" lang="en-US" altLang="ja-JP" b="1" smtClean="0"/>
              <a:t>186</a:t>
            </a:r>
            <a:endParaRPr kumimoji="1" lang="ja-JP" altLang="en-US" b="1"/>
          </a:p>
        </p:txBody>
      </p:sp>
      <p:sp>
        <p:nvSpPr>
          <p:cNvPr id="16" name="角丸四角形 15"/>
          <p:cNvSpPr/>
          <p:nvPr/>
        </p:nvSpPr>
        <p:spPr>
          <a:xfrm>
            <a:off x="7085596" y="1459365"/>
            <a:ext cx="1216936"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説明変数</a:t>
            </a:r>
            <a:endParaRPr kumimoji="1" lang="en-US" altLang="ja-JP" b="1" smtClean="0"/>
          </a:p>
          <a:p>
            <a:pPr algn="ctr"/>
            <a:r>
              <a:rPr lang="en-US" altLang="ja-JP" b="1" smtClean="0"/>
              <a:t>143</a:t>
            </a:r>
            <a:endParaRPr kumimoji="1" lang="ja-JP" altLang="en-US" b="1"/>
          </a:p>
        </p:txBody>
      </p:sp>
      <p:sp>
        <p:nvSpPr>
          <p:cNvPr id="17" name="角丸四角形 16"/>
          <p:cNvSpPr/>
          <p:nvPr/>
        </p:nvSpPr>
        <p:spPr>
          <a:xfrm>
            <a:off x="10466760" y="1459364"/>
            <a:ext cx="1216936"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説明変数</a:t>
            </a:r>
            <a:endParaRPr kumimoji="1" lang="en-US" altLang="ja-JP" b="1" smtClean="0"/>
          </a:p>
          <a:p>
            <a:pPr algn="ctr"/>
            <a:r>
              <a:rPr lang="en-US" altLang="ja-JP" b="1" smtClean="0"/>
              <a:t>140</a:t>
            </a:r>
            <a:endParaRPr kumimoji="1" lang="ja-JP" altLang="en-US" b="1"/>
          </a:p>
        </p:txBody>
      </p:sp>
      <p:grpSp>
        <p:nvGrpSpPr>
          <p:cNvPr id="18" name="グループ化 17"/>
          <p:cNvGrpSpPr/>
          <p:nvPr/>
        </p:nvGrpSpPr>
        <p:grpSpPr>
          <a:xfrm>
            <a:off x="2159701" y="3732622"/>
            <a:ext cx="8028168" cy="3054159"/>
            <a:chOff x="1436179" y="2582350"/>
            <a:chExt cx="8888643" cy="4841875"/>
          </a:xfrm>
        </p:grpSpPr>
        <p:sp>
          <p:nvSpPr>
            <p:cNvPr id="19" name="ホームベース 18"/>
            <p:cNvSpPr/>
            <p:nvPr/>
          </p:nvSpPr>
          <p:spPr>
            <a:xfrm>
              <a:off x="1436348" y="2582350"/>
              <a:ext cx="2172122" cy="2351315"/>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chemeClr val="tx1"/>
                  </a:solidFill>
                  <a:latin typeface="メイリオ" panose="020B0604030504040204" pitchFamily="50" charset="-128"/>
                  <a:ea typeface="メイリオ" panose="020B0604030504040204" pitchFamily="50" charset="-128"/>
                </a:rPr>
                <a:t>相関</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20" name="ホームベース 19"/>
            <p:cNvSpPr/>
            <p:nvPr/>
          </p:nvSpPr>
          <p:spPr>
            <a:xfrm>
              <a:off x="1436179" y="5072911"/>
              <a:ext cx="2172291" cy="235131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solidFill>
                    <a:schemeClr val="tx1"/>
                  </a:solidFill>
                  <a:latin typeface="メイリオ" panose="020B0604030504040204" pitchFamily="50" charset="-128"/>
                  <a:ea typeface="メイリオ" panose="020B0604030504040204" pitchFamily="50" charset="-128"/>
                </a:rPr>
                <a:t>LightGBM</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21" name="ホームベース 20"/>
            <p:cNvSpPr/>
            <p:nvPr/>
          </p:nvSpPr>
          <p:spPr>
            <a:xfrm>
              <a:off x="8152531" y="3696683"/>
              <a:ext cx="2172291" cy="228789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smtClean="0">
                  <a:solidFill>
                    <a:schemeClr val="tx1"/>
                  </a:solidFill>
                  <a:latin typeface="メイリオ" panose="020B0604030504040204" pitchFamily="50" charset="-128"/>
                  <a:ea typeface="メイリオ" panose="020B0604030504040204" pitchFamily="50" charset="-128"/>
                </a:rPr>
                <a:t>Rulefit</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grpSp>
      <p:sp>
        <p:nvSpPr>
          <p:cNvPr id="22" name="角丸四角形 21"/>
          <p:cNvSpPr/>
          <p:nvPr/>
        </p:nvSpPr>
        <p:spPr>
          <a:xfrm>
            <a:off x="322958" y="4395907"/>
            <a:ext cx="1216936"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説明変数</a:t>
            </a:r>
            <a:endParaRPr kumimoji="1" lang="en-US" altLang="ja-JP" b="1" smtClean="0"/>
          </a:p>
          <a:p>
            <a:pPr algn="ctr"/>
            <a:r>
              <a:rPr lang="en-US" altLang="ja-JP" b="1" smtClean="0"/>
              <a:t>140</a:t>
            </a:r>
            <a:endParaRPr kumimoji="1" lang="ja-JP" altLang="en-US" b="1"/>
          </a:p>
        </p:txBody>
      </p:sp>
      <p:sp>
        <p:nvSpPr>
          <p:cNvPr id="23" name="角丸四角形 22"/>
          <p:cNvSpPr/>
          <p:nvPr/>
        </p:nvSpPr>
        <p:spPr>
          <a:xfrm>
            <a:off x="4330793" y="4395516"/>
            <a:ext cx="1216936"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重要な</a:t>
            </a:r>
            <a:endParaRPr kumimoji="1" lang="en-US" altLang="ja-JP" b="1" smtClean="0"/>
          </a:p>
          <a:p>
            <a:pPr algn="ctr"/>
            <a:r>
              <a:rPr kumimoji="1" lang="ja-JP" altLang="en-US" b="1" smtClean="0"/>
              <a:t>説明変数</a:t>
            </a:r>
            <a:endParaRPr kumimoji="1" lang="en-US" altLang="ja-JP" b="1" smtClean="0"/>
          </a:p>
          <a:p>
            <a:pPr algn="ctr"/>
            <a:r>
              <a:rPr kumimoji="1" lang="en-US" altLang="ja-JP" b="1" smtClean="0"/>
              <a:t>3</a:t>
            </a:r>
            <a:endParaRPr kumimoji="1" lang="ja-JP" altLang="en-US" b="1"/>
          </a:p>
        </p:txBody>
      </p:sp>
      <p:sp>
        <p:nvSpPr>
          <p:cNvPr id="24" name="角丸四角形 23"/>
          <p:cNvSpPr/>
          <p:nvPr/>
        </p:nvSpPr>
        <p:spPr>
          <a:xfrm>
            <a:off x="6768831" y="4395516"/>
            <a:ext cx="1216936"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説明変数</a:t>
            </a:r>
            <a:endParaRPr kumimoji="1" lang="en-US" altLang="ja-JP" b="1" smtClean="0"/>
          </a:p>
          <a:p>
            <a:pPr algn="ctr"/>
            <a:r>
              <a:rPr kumimoji="1" lang="en-US" altLang="ja-JP" b="1" smtClean="0"/>
              <a:t>558</a:t>
            </a:r>
            <a:endParaRPr kumimoji="1" lang="ja-JP" altLang="en-US" b="1"/>
          </a:p>
        </p:txBody>
      </p:sp>
      <p:sp>
        <p:nvSpPr>
          <p:cNvPr id="25" name="角丸四角形 24"/>
          <p:cNvSpPr/>
          <p:nvPr/>
        </p:nvSpPr>
        <p:spPr>
          <a:xfrm>
            <a:off x="10365646" y="4395516"/>
            <a:ext cx="1629733" cy="1483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有用な</a:t>
            </a:r>
            <a:endParaRPr lang="en-US" altLang="ja-JP" b="1" smtClean="0"/>
          </a:p>
          <a:p>
            <a:pPr algn="ctr"/>
            <a:r>
              <a:rPr lang="ja-JP" altLang="en-US" b="1" smtClean="0"/>
              <a:t>組み合わせ</a:t>
            </a:r>
            <a:endParaRPr kumimoji="1" lang="en-US" altLang="ja-JP" b="1" smtClean="0"/>
          </a:p>
          <a:p>
            <a:pPr algn="ctr"/>
            <a:r>
              <a:rPr lang="en-US" altLang="ja-JP" b="1" smtClean="0"/>
              <a:t>3</a:t>
            </a:r>
            <a:r>
              <a:rPr lang="ja-JP" altLang="en-US" b="1" smtClean="0"/>
              <a:t>つ</a:t>
            </a:r>
            <a:endParaRPr kumimoji="1" lang="ja-JP" altLang="en-US" b="1"/>
          </a:p>
        </p:txBody>
      </p:sp>
    </p:spTree>
    <p:extLst>
      <p:ext uri="{BB962C8B-B14F-4D97-AF65-F5344CB8AC3E}">
        <p14:creationId xmlns:p14="http://schemas.microsoft.com/office/powerpoint/2010/main" val="2452410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2494" y="1358384"/>
            <a:ext cx="8667757" cy="1107996"/>
          </a:xfrm>
          <a:prstGeom prst="rect">
            <a:avLst/>
          </a:prstGeom>
        </p:spPr>
        <p:txBody>
          <a:bodyPr wrap="none">
            <a:spAutoFit/>
          </a:bodyPr>
          <a:lstStyle/>
          <a:p>
            <a:r>
              <a:rPr lang="en-US" altLang="ja-JP" sz="6600" b="1">
                <a:latin typeface="メイリオ" panose="020B0604030504040204" pitchFamily="50" charset="-128"/>
                <a:ea typeface="メイリオ" panose="020B0604030504040204" pitchFamily="50" charset="-128"/>
              </a:rPr>
              <a:t>4</a:t>
            </a:r>
            <a:r>
              <a:rPr lang="en-US" altLang="ja-JP" sz="6600" b="1" smtClean="0">
                <a:latin typeface="メイリオ" panose="020B0604030504040204" pitchFamily="50" charset="-128"/>
                <a:ea typeface="メイリオ" panose="020B0604030504040204" pitchFamily="50" charset="-128"/>
              </a:rPr>
              <a:t>.</a:t>
            </a:r>
            <a:r>
              <a:rPr lang="ja-JP" altLang="en-US" sz="6600" b="1">
                <a:latin typeface="メイリオ" panose="020B0604030504040204" pitchFamily="50" charset="-128"/>
                <a:ea typeface="メイリオ" panose="020B0604030504040204" pitchFamily="50" charset="-128"/>
              </a:rPr>
              <a:t>説明</a:t>
            </a:r>
            <a:r>
              <a:rPr lang="ja-JP" altLang="en-US" sz="6600" b="1" smtClean="0">
                <a:latin typeface="メイリオ" panose="020B0604030504040204" pitchFamily="50" charset="-128"/>
                <a:ea typeface="メイリオ" panose="020B0604030504040204" pitchFamily="50" charset="-128"/>
              </a:rPr>
              <a:t>変数の絞り込み</a:t>
            </a:r>
            <a:endParaRPr lang="ja-JP" altLang="en-US" sz="6600" b="1">
              <a:latin typeface="メイリオ" panose="020B0604030504040204" pitchFamily="50" charset="-128"/>
              <a:ea typeface="メイリオ"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757260690"/>
              </p:ext>
            </p:extLst>
          </p:nvPr>
        </p:nvGraphicFramePr>
        <p:xfrm>
          <a:off x="4700294" y="3833346"/>
          <a:ext cx="6939256" cy="1890822"/>
        </p:xfrm>
        <a:graphic>
          <a:graphicData uri="http://schemas.openxmlformats.org/drawingml/2006/table">
            <a:tbl>
              <a:tblPr firstRow="1" bandRow="1">
                <a:tableStyleId>{5C22544A-7EE6-4342-B048-85BDC9FD1C3A}</a:tableStyleId>
              </a:tblPr>
              <a:tblGrid>
                <a:gridCol w="3399487">
                  <a:extLst>
                    <a:ext uri="{9D8B030D-6E8A-4147-A177-3AD203B41FA5}">
                      <a16:colId xmlns:a16="http://schemas.microsoft.com/office/drawing/2014/main" val="3466785465"/>
                    </a:ext>
                  </a:extLst>
                </a:gridCol>
                <a:gridCol w="3539769">
                  <a:extLst>
                    <a:ext uri="{9D8B030D-6E8A-4147-A177-3AD203B41FA5}">
                      <a16:colId xmlns:a16="http://schemas.microsoft.com/office/drawing/2014/main" val="1511206995"/>
                    </a:ext>
                  </a:extLst>
                </a:gridCol>
              </a:tblGrid>
              <a:tr h="423334">
                <a:tc>
                  <a:txBody>
                    <a:bodyPr/>
                    <a:lstStyle/>
                    <a:p>
                      <a:pPr algn="ctr"/>
                      <a:r>
                        <a:rPr kumimoji="1" lang="ja-JP" altLang="en-US" sz="2400" smtClean="0"/>
                        <a:t>結果</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smtClean="0"/>
                        <a:t>考察</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534283"/>
                  </a:ext>
                </a:extLst>
              </a:tr>
              <a:tr h="1433622">
                <a:tc>
                  <a:txBody>
                    <a:bodyPr/>
                    <a:lstStyle/>
                    <a:p>
                      <a:r>
                        <a:rPr kumimoji="1" lang="ja-JP" altLang="en-US" sz="2000" b="1" smtClean="0"/>
                        <a:t>・有用とされる説明変数は</a:t>
                      </a:r>
                      <a:r>
                        <a:rPr kumimoji="1" lang="en-US" altLang="ja-JP" sz="2000" b="1" smtClean="0"/>
                        <a:t>140</a:t>
                      </a:r>
                      <a:r>
                        <a:rPr kumimoji="1" lang="ja-JP" altLang="en-US" sz="2000" b="1" smtClean="0"/>
                        <a:t>個</a:t>
                      </a:r>
                      <a:endParaRPr kumimoji="1" lang="en-US" altLang="ja-JP" sz="2000" b="1" smtClean="0"/>
                    </a:p>
                    <a:p>
                      <a:endParaRPr kumimoji="1" lang="en-US" altLang="ja-JP" sz="2000" b="1"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en-US" altLang="ja-JP" sz="2000" b="1"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55911"/>
                  </a:ext>
                </a:extLst>
              </a:tr>
            </a:tbl>
          </a:graphicData>
        </a:graphic>
      </p:graphicFrame>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060847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6096000" y="1799321"/>
            <a:ext cx="6463516" cy="4681011"/>
          </a:xfrm>
          <a:prstGeom prst="rect">
            <a:avLst/>
          </a:prstGeom>
        </p:spPr>
      </p:pic>
      <p:sp>
        <p:nvSpPr>
          <p:cNvPr id="2" name="タイトル 1"/>
          <p:cNvSpPr>
            <a:spLocks noGrp="1"/>
          </p:cNvSpPr>
          <p:nvPr>
            <p:ph type="title"/>
          </p:nvPr>
        </p:nvSpPr>
        <p:spPr/>
        <p:txBody>
          <a:bodyPr/>
          <a:lstStyle/>
          <a:p>
            <a:r>
              <a:rPr lang="en-US" altLang="ja-JP"/>
              <a:t>4</a:t>
            </a:r>
            <a:r>
              <a:rPr kumimoji="1" lang="en-US" altLang="ja-JP" smtClean="0"/>
              <a:t>.1 Lasso</a:t>
            </a:r>
            <a:r>
              <a:rPr kumimoji="1" lang="ja-JP" altLang="en-US" smtClean="0"/>
              <a:t>回帰</a:t>
            </a:r>
            <a:endParaRPr kumimoji="1" lang="ja-JP" altLang="en-US"/>
          </a:p>
        </p:txBody>
      </p:sp>
      <p:sp>
        <p:nvSpPr>
          <p:cNvPr id="5" name="角丸四角形 4"/>
          <p:cNvSpPr/>
          <p:nvPr/>
        </p:nvSpPr>
        <p:spPr>
          <a:xfrm>
            <a:off x="198448" y="765133"/>
            <a:ext cx="11795105"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smtClean="0">
                <a:solidFill>
                  <a:schemeClr val="tx1"/>
                </a:solidFill>
                <a:latin typeface="メイリオ" panose="020B0604030504040204" pitchFamily="50" charset="-128"/>
                <a:ea typeface="メイリオ" panose="020B0604030504040204" pitchFamily="50" charset="-128"/>
              </a:rPr>
              <a:t>本データは高次元のデータであるため、説明変数選択のために</a:t>
            </a:r>
            <a:r>
              <a:rPr lang="en-US" altLang="ja-JP" sz="2000" b="1" smtClean="0">
                <a:solidFill>
                  <a:schemeClr val="tx1"/>
                </a:solidFill>
                <a:latin typeface="メイリオ" panose="020B0604030504040204" pitchFamily="50" charset="-128"/>
                <a:ea typeface="メイリオ" panose="020B0604030504040204" pitchFamily="50" charset="-128"/>
              </a:rPr>
              <a:t>Lasso</a:t>
            </a:r>
            <a:r>
              <a:rPr lang="ja-JP" altLang="en-US" sz="2000" b="1" smtClean="0">
                <a:solidFill>
                  <a:schemeClr val="tx1"/>
                </a:solidFill>
                <a:latin typeface="メイリオ" panose="020B0604030504040204" pitchFamily="50" charset="-128"/>
                <a:ea typeface="メイリオ" panose="020B0604030504040204" pitchFamily="50" charset="-128"/>
              </a:rPr>
              <a:t>回帰を用いた</a:t>
            </a:r>
            <a:endParaRPr lang="en-US" altLang="ja-JP" sz="2000" b="1" smtClean="0">
              <a:solidFill>
                <a:schemeClr val="tx1"/>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u"/>
            </a:pPr>
            <a:r>
              <a:rPr lang="en-US" altLang="ja-JP" sz="2000" b="1" smtClean="0">
                <a:solidFill>
                  <a:schemeClr val="tx1"/>
                </a:solidFill>
                <a:latin typeface="メイリオ" panose="020B0604030504040204" pitchFamily="50" charset="-128"/>
                <a:ea typeface="メイリオ" panose="020B0604030504040204" pitchFamily="50" charset="-128"/>
              </a:rPr>
              <a:t>alpha</a:t>
            </a:r>
            <a:r>
              <a:rPr lang="ja-JP" altLang="en-US" sz="2000" b="1" smtClean="0">
                <a:solidFill>
                  <a:schemeClr val="tx1"/>
                </a:solidFill>
                <a:latin typeface="メイリオ" panose="020B0604030504040204" pitchFamily="50" charset="-128"/>
                <a:ea typeface="メイリオ" panose="020B0604030504040204" pitchFamily="50" charset="-128"/>
              </a:rPr>
              <a:t>を変更し交差検証を行った結果、</a:t>
            </a:r>
            <a:r>
              <a:rPr lang="en-US" altLang="ja-JP" sz="2000" b="1" smtClean="0">
                <a:solidFill>
                  <a:schemeClr val="tx1"/>
                </a:solidFill>
                <a:latin typeface="メイリオ" panose="020B0604030504040204" pitchFamily="50" charset="-128"/>
                <a:ea typeface="メイリオ" panose="020B0604030504040204" pitchFamily="50" charset="-128"/>
              </a:rPr>
              <a:t>AUC</a:t>
            </a:r>
            <a:r>
              <a:rPr lang="ja-JP" altLang="en-US" sz="2000" b="1" smtClean="0">
                <a:solidFill>
                  <a:schemeClr val="tx1"/>
                </a:solidFill>
                <a:latin typeface="メイリオ" panose="020B0604030504040204" pitchFamily="50" charset="-128"/>
                <a:ea typeface="メイリオ" panose="020B0604030504040204" pitchFamily="50" charset="-128"/>
              </a:rPr>
              <a:t>が最も良かった時の説明変数は</a:t>
            </a:r>
            <a:r>
              <a:rPr lang="en-US" altLang="ja-JP" sz="2000" b="1" smtClean="0">
                <a:solidFill>
                  <a:srgbClr val="FF0000"/>
                </a:solidFill>
                <a:latin typeface="メイリオ" panose="020B0604030504040204" pitchFamily="50" charset="-128"/>
                <a:ea typeface="メイリオ" panose="020B0604030504040204" pitchFamily="50" charset="-128"/>
              </a:rPr>
              <a:t>186</a:t>
            </a:r>
            <a:r>
              <a:rPr lang="ja-JP" altLang="en-US" sz="2000" b="1" smtClean="0">
                <a:solidFill>
                  <a:srgbClr val="FF0000"/>
                </a:solidFill>
                <a:latin typeface="メイリオ" panose="020B0604030504040204" pitchFamily="50" charset="-128"/>
                <a:ea typeface="メイリオ" panose="020B0604030504040204" pitchFamily="50" charset="-128"/>
              </a:rPr>
              <a:t>個</a:t>
            </a:r>
            <a:r>
              <a:rPr lang="ja-JP" altLang="en-US" sz="2000" b="1" smtClean="0">
                <a:solidFill>
                  <a:schemeClr val="tx1"/>
                </a:solidFill>
                <a:latin typeface="メイリオ" panose="020B0604030504040204" pitchFamily="50" charset="-128"/>
                <a:ea typeface="メイリオ" panose="020B0604030504040204" pitchFamily="50" charset="-128"/>
              </a:rPr>
              <a:t>であった</a:t>
            </a:r>
            <a:endParaRPr lang="en-US" altLang="ja-JP" sz="2000" b="1" smtClean="0">
              <a:solidFill>
                <a:schemeClr val="tx1"/>
              </a:solidFill>
              <a:latin typeface="メイリオ" panose="020B0604030504040204" pitchFamily="50" charset="-128"/>
              <a:ea typeface="メイリオ" panose="020B0604030504040204" pitchFamily="50" charset="-128"/>
            </a:endParaRPr>
          </a:p>
        </p:txBody>
      </p:sp>
      <p:graphicFrame>
        <p:nvGraphicFramePr>
          <p:cNvPr id="12" name="表 11"/>
          <p:cNvGraphicFramePr>
            <a:graphicFrameLocks noGrp="1"/>
          </p:cNvGraphicFramePr>
          <p:nvPr>
            <p:extLst/>
          </p:nvPr>
        </p:nvGraphicFramePr>
        <p:xfrm>
          <a:off x="73045" y="2521847"/>
          <a:ext cx="6233375" cy="3449320"/>
        </p:xfrm>
        <a:graphic>
          <a:graphicData uri="http://schemas.openxmlformats.org/drawingml/2006/table">
            <a:tbl>
              <a:tblPr firstRow="1" bandRow="1">
                <a:tableStyleId>{5C22544A-7EE6-4342-B048-85BDC9FD1C3A}</a:tableStyleId>
              </a:tblPr>
              <a:tblGrid>
                <a:gridCol w="890733">
                  <a:extLst>
                    <a:ext uri="{9D8B030D-6E8A-4147-A177-3AD203B41FA5}">
                      <a16:colId xmlns:a16="http://schemas.microsoft.com/office/drawing/2014/main" val="4269582483"/>
                    </a:ext>
                  </a:extLst>
                </a:gridCol>
                <a:gridCol w="1752600">
                  <a:extLst>
                    <a:ext uri="{9D8B030D-6E8A-4147-A177-3AD203B41FA5}">
                      <a16:colId xmlns:a16="http://schemas.microsoft.com/office/drawing/2014/main" val="379693691"/>
                    </a:ext>
                  </a:extLst>
                </a:gridCol>
                <a:gridCol w="1418342">
                  <a:extLst>
                    <a:ext uri="{9D8B030D-6E8A-4147-A177-3AD203B41FA5}">
                      <a16:colId xmlns:a16="http://schemas.microsoft.com/office/drawing/2014/main" val="3334107747"/>
                    </a:ext>
                  </a:extLst>
                </a:gridCol>
                <a:gridCol w="2171700">
                  <a:extLst>
                    <a:ext uri="{9D8B030D-6E8A-4147-A177-3AD203B41FA5}">
                      <a16:colId xmlns:a16="http://schemas.microsoft.com/office/drawing/2014/main" val="2733665814"/>
                    </a:ext>
                  </a:extLst>
                </a:gridCol>
              </a:tblGrid>
              <a:tr h="370840">
                <a:tc>
                  <a:txBody>
                    <a:bodyPr/>
                    <a:lstStyle/>
                    <a:p>
                      <a:pPr algn="ctr"/>
                      <a:r>
                        <a:rPr kumimoji="1" lang="en-US" altLang="ja-JP" sz="1800" smtClean="0">
                          <a:latin typeface="メイリオ" panose="020B0604030504040204" pitchFamily="50" charset="-128"/>
                          <a:ea typeface="メイリオ" panose="020B0604030504040204" pitchFamily="50" charset="-128"/>
                        </a:rPr>
                        <a:t>alpha</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交差検証</a:t>
                      </a:r>
                      <a:r>
                        <a:rPr kumimoji="1" lang="en-US" altLang="ja-JP" sz="1800" smtClean="0">
                          <a:latin typeface="メイリオ" panose="020B0604030504040204" pitchFamily="50" charset="-128"/>
                          <a:ea typeface="メイリオ" panose="020B0604030504040204" pitchFamily="50" charset="-128"/>
                        </a:rPr>
                        <a:t>(5</a:t>
                      </a:r>
                      <a:r>
                        <a:rPr kumimoji="1" lang="ja-JP" altLang="en-US" sz="1800" smtClean="0">
                          <a:latin typeface="メイリオ" panose="020B0604030504040204" pitchFamily="50" charset="-128"/>
                          <a:ea typeface="メイリオ" panose="020B0604030504040204" pitchFamily="50" charset="-128"/>
                        </a:rPr>
                        <a:t>回</a:t>
                      </a:r>
                      <a:r>
                        <a:rPr kumimoji="1" lang="en-US" altLang="ja-JP" sz="1800" smtClean="0">
                          <a:latin typeface="メイリオ" panose="020B0604030504040204" pitchFamily="50" charset="-128"/>
                          <a:ea typeface="メイリオ" panose="020B0604030504040204" pitchFamily="50" charset="-128"/>
                        </a:rPr>
                        <a:t>)</a:t>
                      </a:r>
                      <a:br>
                        <a:rPr kumimoji="1" lang="en-US" altLang="ja-JP" sz="1800" smtClean="0">
                          <a:latin typeface="メイリオ" panose="020B0604030504040204" pitchFamily="50" charset="-128"/>
                          <a:ea typeface="メイリオ" panose="020B0604030504040204" pitchFamily="50" charset="-128"/>
                        </a:rPr>
                      </a:br>
                      <a:r>
                        <a:rPr kumimoji="1" lang="ja-JP" altLang="en-US" sz="1800" smtClean="0">
                          <a:latin typeface="メイリオ" panose="020B0604030504040204" pitchFamily="50" charset="-128"/>
                          <a:ea typeface="メイリオ" panose="020B0604030504040204" pitchFamily="50" charset="-128"/>
                        </a:rPr>
                        <a:t>平均予測精度</a:t>
                      </a:r>
                      <a:endParaRPr kumimoji="1" lang="en-US" altLang="ja-JP" sz="1800" smtClean="0">
                        <a:latin typeface="メイリオ" panose="020B0604030504040204" pitchFamily="50" charset="-128"/>
                        <a:ea typeface="メイリオ" panose="020B0604030504040204" pitchFamily="50" charset="-128"/>
                      </a:endParaRPr>
                    </a:p>
                    <a:p>
                      <a:pPr algn="ctr"/>
                      <a:r>
                        <a:rPr kumimoji="1" lang="en-US" altLang="ja-JP" sz="1400" smtClean="0">
                          <a:latin typeface="メイリオ" panose="020B0604030504040204" pitchFamily="50" charset="-128"/>
                          <a:ea typeface="メイリオ" panose="020B0604030504040204" pitchFamily="50" charset="-128"/>
                        </a:rPr>
                        <a:t>※</a:t>
                      </a:r>
                      <a:r>
                        <a:rPr kumimoji="1" lang="ja-JP" altLang="en-US" sz="1400" smtClean="0">
                          <a:latin typeface="メイリオ" panose="020B0604030504040204" pitchFamily="50" charset="-128"/>
                          <a:ea typeface="メイリオ" panose="020B0604030504040204" pitchFamily="50" charset="-128"/>
                        </a:rPr>
                        <a:t>検証用データ</a:t>
                      </a:r>
                      <a:endParaRPr kumimoji="1" lang="ja-JP" altLang="en-US" sz="14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使用された</a:t>
                      </a:r>
                      <a:endParaRPr kumimoji="1" lang="en-US" altLang="ja-JP" sz="1800" smtClean="0">
                        <a:latin typeface="メイリオ" panose="020B0604030504040204" pitchFamily="50" charset="-128"/>
                        <a:ea typeface="メイリオ" panose="020B0604030504040204" pitchFamily="50" charset="-128"/>
                      </a:endParaRPr>
                    </a:p>
                    <a:p>
                      <a:pPr algn="ctr"/>
                      <a:r>
                        <a:rPr kumimoji="1" lang="ja-JP" altLang="en-US" sz="1800" smtClean="0">
                          <a:latin typeface="メイリオ" panose="020B0604030504040204" pitchFamily="50" charset="-128"/>
                          <a:ea typeface="メイリオ" panose="020B0604030504040204" pitchFamily="50" charset="-128"/>
                        </a:rPr>
                        <a:t>説明変数</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smtClean="0">
                          <a:latin typeface="メイリオ" panose="020B0604030504040204" pitchFamily="50" charset="-128"/>
                          <a:ea typeface="メイリオ" panose="020B0604030504040204" pitchFamily="50" charset="-128"/>
                        </a:rPr>
                        <a:t>AUC</a:t>
                      </a:r>
                    </a:p>
                    <a:p>
                      <a:pPr algn="ctr"/>
                      <a:r>
                        <a:rPr kumimoji="1" lang="en-US" altLang="ja-JP" sz="1800" smtClean="0">
                          <a:latin typeface="メイリオ" panose="020B0604030504040204" pitchFamily="50" charset="-128"/>
                          <a:ea typeface="メイリオ" panose="020B0604030504040204" pitchFamily="50" charset="-128"/>
                        </a:rPr>
                        <a:t>(</a:t>
                      </a:r>
                      <a:r>
                        <a:rPr kumimoji="1" lang="ja-JP" altLang="en-US" sz="1800" smtClean="0">
                          <a:latin typeface="メイリオ" panose="020B0604030504040204" pitchFamily="50" charset="-128"/>
                          <a:ea typeface="メイリオ" panose="020B0604030504040204" pitchFamily="50" charset="-128"/>
                        </a:rPr>
                        <a:t>分類性能の良さ</a:t>
                      </a:r>
                      <a:r>
                        <a:rPr kumimoji="1" lang="en-US" altLang="ja-JP" sz="1800" smtClean="0">
                          <a:latin typeface="メイリオ" panose="020B0604030504040204" pitchFamily="50" charset="-128"/>
                          <a:ea typeface="メイリオ" panose="020B0604030504040204" pitchFamily="50" charset="-128"/>
                        </a:rPr>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smtClean="0">
                          <a:latin typeface="メイリオ" panose="020B0604030504040204" pitchFamily="50" charset="-128"/>
                          <a:ea typeface="メイリオ" panose="020B0604030504040204" pitchFamily="50" charset="-128"/>
                        </a:rPr>
                        <a:t>※</a:t>
                      </a:r>
                      <a:r>
                        <a:rPr kumimoji="1" lang="ja-JP" altLang="en-US" sz="1400" smtClean="0">
                          <a:latin typeface="メイリオ" panose="020B0604030504040204" pitchFamily="50" charset="-128"/>
                          <a:ea typeface="メイリオ" panose="020B0604030504040204" pitchFamily="50" charset="-128"/>
                        </a:rPr>
                        <a:t>テスト用データ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192654"/>
                  </a:ext>
                </a:extLst>
              </a:tr>
              <a:tr h="370840">
                <a:tc>
                  <a:txBody>
                    <a:bodyPr/>
                    <a:lstStyle/>
                    <a:p>
                      <a:pPr algn="ctr"/>
                      <a:r>
                        <a:rPr kumimoji="1" lang="en-US" altLang="ja-JP" smtClean="0"/>
                        <a:t>0.0001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0.918</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5</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0.481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0641"/>
                  </a:ext>
                </a:extLst>
              </a:tr>
              <a:tr h="370840">
                <a:tc>
                  <a:txBody>
                    <a:bodyPr/>
                    <a:lstStyle/>
                    <a:p>
                      <a:pPr algn="ctr"/>
                      <a:r>
                        <a:rPr kumimoji="1" lang="en-US" altLang="ja-JP" smtClean="0"/>
                        <a:t>0.001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0.916</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27</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0.537</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093229"/>
                  </a:ext>
                </a:extLst>
              </a:tr>
              <a:tr h="370840">
                <a:tc>
                  <a:txBody>
                    <a:bodyPr/>
                    <a:lstStyle/>
                    <a:p>
                      <a:pPr algn="ctr"/>
                      <a:r>
                        <a:rPr kumimoji="1" lang="en-US" altLang="ja-JP" smtClean="0"/>
                        <a:t>0.01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0.905</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64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0.580</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0"/>
                  </a:ext>
                </a:extLst>
              </a:tr>
              <a:tr h="370840">
                <a:tc>
                  <a:txBody>
                    <a:bodyPr/>
                    <a:lstStyle/>
                    <a:p>
                      <a:pPr algn="ctr"/>
                      <a:r>
                        <a:rPr kumimoji="1" lang="en-US" altLang="ja-JP" smtClean="0"/>
                        <a:t>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0.883</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122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0.612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89894"/>
                  </a:ext>
                </a:extLst>
              </a:tr>
              <a:tr h="370840">
                <a:tc>
                  <a:txBody>
                    <a:bodyPr/>
                    <a:lstStyle/>
                    <a:p>
                      <a:pPr algn="ctr"/>
                      <a:r>
                        <a:rPr kumimoji="1" lang="en-US" altLang="ja-JP" b="1" smtClean="0"/>
                        <a:t>1.0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0.837</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186</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0.730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56467271"/>
                  </a:ext>
                </a:extLst>
              </a:tr>
              <a:tr h="370840">
                <a:tc>
                  <a:txBody>
                    <a:bodyPr/>
                    <a:lstStyle/>
                    <a:p>
                      <a:pPr algn="ctr"/>
                      <a:r>
                        <a:rPr kumimoji="1" lang="en-US" altLang="ja-JP" smtClean="0"/>
                        <a:t>10.0</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0.798</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243</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0.691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091254"/>
                  </a:ext>
                </a:extLst>
              </a:tr>
              <a:tr h="370840">
                <a:tc>
                  <a:txBody>
                    <a:bodyPr/>
                    <a:lstStyle/>
                    <a:p>
                      <a:pPr algn="ctr"/>
                      <a:r>
                        <a:rPr kumimoji="1" lang="en-US" altLang="ja-JP" b="0" smtClean="0"/>
                        <a:t>100.0</a:t>
                      </a:r>
                      <a:endParaRPr kumimoji="1" lang="ja-JP" altLang="en-US"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b="0" smtClean="0"/>
                        <a:t>0.811</a:t>
                      </a:r>
                      <a:endParaRPr kumimoji="1" lang="ja-JP" altLang="en-US" b="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t>294</a:t>
                      </a:r>
                      <a:endParaRPr kumimoji="1" lang="ja-JP" altLang="en-US"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t>0.698</a:t>
                      </a:r>
                      <a:endParaRPr kumimoji="1" lang="ja-JP" altLang="en-US"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883629"/>
                  </a:ext>
                </a:extLst>
              </a:tr>
            </a:tbl>
          </a:graphicData>
        </a:graphic>
      </p:graphicFrame>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40820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a:t>
            </a:r>
            <a:r>
              <a:rPr kumimoji="1" lang="en-US" altLang="ja-JP" smtClean="0"/>
              <a:t>.2 </a:t>
            </a:r>
            <a:r>
              <a:rPr kumimoji="1" lang="ja-JP" altLang="en-US" smtClean="0"/>
              <a:t>多重共線性の確認</a:t>
            </a:r>
            <a:endParaRPr kumimoji="1" lang="ja-JP" altLang="en-US"/>
          </a:p>
        </p:txBody>
      </p:sp>
      <p:sp>
        <p:nvSpPr>
          <p:cNvPr id="3" name="コンテンツ プレースホルダー 2"/>
          <p:cNvSpPr>
            <a:spLocks noGrp="1"/>
          </p:cNvSpPr>
          <p:nvPr>
            <p:ph idx="1"/>
          </p:nvPr>
        </p:nvSpPr>
        <p:spPr>
          <a:xfrm>
            <a:off x="420624" y="2324099"/>
            <a:ext cx="11489651" cy="4351338"/>
          </a:xfrm>
        </p:spPr>
        <p:txBody>
          <a:bodyPr/>
          <a:lstStyle/>
          <a:p>
            <a:pPr marL="0" indent="0" algn="ctr">
              <a:buNone/>
            </a:pPr>
            <a:r>
              <a:rPr lang="en-US" altLang="ja-JP" sz="2000" smtClean="0"/>
              <a:t>VIF</a:t>
            </a:r>
            <a:r>
              <a:rPr lang="ja-JP" altLang="en-US" sz="2000" smtClean="0"/>
              <a:t>は</a:t>
            </a:r>
            <a:r>
              <a:rPr lang="en-US" altLang="ja-JP" sz="2000" smtClean="0"/>
              <a:t>3</a:t>
            </a:r>
            <a:r>
              <a:rPr lang="ja-JP" altLang="en-US" sz="2000" smtClean="0"/>
              <a:t>つ以上の変数間の関係性も確認できるため、</a:t>
            </a:r>
            <a:r>
              <a:rPr lang="en-US" altLang="ja-JP" sz="2000" smtClean="0"/>
              <a:t>VIF</a:t>
            </a:r>
            <a:r>
              <a:rPr lang="ja-JP" altLang="en-US" sz="2000" smtClean="0"/>
              <a:t>を参考に評価を行う。</a:t>
            </a:r>
            <a:r>
              <a:rPr lang="en-US" altLang="ja-JP" sz="2000"/>
              <a:t/>
            </a:r>
            <a:br>
              <a:rPr lang="en-US" altLang="ja-JP" sz="2000"/>
            </a:br>
            <a:r>
              <a:rPr lang="en-US" altLang="ja-JP" sz="2000" b="1" smtClean="0"/>
              <a:t>(</a:t>
            </a:r>
            <a:r>
              <a:rPr lang="ja-JP" altLang="en-US" sz="2000" b="1" smtClean="0"/>
              <a:t>一般的に</a:t>
            </a:r>
            <a:r>
              <a:rPr lang="en-US" altLang="ja-JP" sz="2000" b="1" smtClean="0"/>
              <a:t>VIF &gt;= 10</a:t>
            </a:r>
            <a:r>
              <a:rPr lang="ja-JP" altLang="en-US" sz="2000" b="1" smtClean="0"/>
              <a:t>は多重共線性ありと判断される</a:t>
            </a:r>
            <a:r>
              <a:rPr lang="en-US" altLang="ja-JP" sz="2000" b="1" smtClean="0"/>
              <a:t>)</a:t>
            </a:r>
            <a:endParaRPr kumimoji="1" lang="ja-JP" altLang="en-US" sz="2000" b="1"/>
          </a:p>
        </p:txBody>
      </p:sp>
      <p:sp>
        <p:nvSpPr>
          <p:cNvPr id="5" name="角丸四角形 4"/>
          <p:cNvSpPr/>
          <p:nvPr/>
        </p:nvSpPr>
        <p:spPr>
          <a:xfrm>
            <a:off x="281725" y="765133"/>
            <a:ext cx="11628550"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smtClean="0">
                <a:solidFill>
                  <a:schemeClr val="tx1"/>
                </a:solidFill>
                <a:latin typeface="メイリオ" panose="020B0604030504040204" pitchFamily="50" charset="-128"/>
                <a:ea typeface="メイリオ" panose="020B0604030504040204" pitchFamily="50" charset="-128"/>
              </a:rPr>
              <a:t>絞り込まれた説明変数に対し、多重共線性</a:t>
            </a:r>
            <a:r>
              <a:rPr lang="en-US" altLang="ja-JP" sz="2000" b="1" smtClean="0">
                <a:solidFill>
                  <a:schemeClr val="tx1"/>
                </a:solidFill>
                <a:latin typeface="メイリオ" panose="020B0604030504040204" pitchFamily="50" charset="-128"/>
                <a:ea typeface="メイリオ" panose="020B0604030504040204" pitchFamily="50" charset="-128"/>
              </a:rPr>
              <a:t>(</a:t>
            </a:r>
            <a:r>
              <a:rPr lang="ja-JP" altLang="en-US" sz="2000" b="1" smtClean="0">
                <a:solidFill>
                  <a:schemeClr val="tx1"/>
                </a:solidFill>
                <a:latin typeface="メイリオ" panose="020B0604030504040204" pitchFamily="50" charset="-128"/>
                <a:ea typeface="メイリオ" panose="020B0604030504040204" pitchFamily="50" charset="-128"/>
              </a:rPr>
              <a:t>独立している説明変数か否か？</a:t>
            </a:r>
            <a:r>
              <a:rPr lang="en-US" altLang="ja-JP" sz="2000" b="1" smtClean="0">
                <a:solidFill>
                  <a:schemeClr val="tx1"/>
                </a:solidFill>
                <a:latin typeface="メイリオ" panose="020B0604030504040204" pitchFamily="50" charset="-128"/>
                <a:ea typeface="メイリオ" panose="020B0604030504040204" pitchFamily="50" charset="-128"/>
              </a:rPr>
              <a:t>)</a:t>
            </a:r>
            <a:r>
              <a:rPr lang="ja-JP" altLang="en-US" sz="2000" b="1" smtClean="0">
                <a:solidFill>
                  <a:schemeClr val="tx1"/>
                </a:solidFill>
                <a:latin typeface="メイリオ" panose="020B0604030504040204" pitchFamily="50" charset="-128"/>
                <a:ea typeface="メイリオ" panose="020B0604030504040204" pitchFamily="50" charset="-128"/>
              </a:rPr>
              <a:t>の確認を行った</a:t>
            </a:r>
            <a:endParaRPr lang="en-US" altLang="ja-JP" sz="2000" b="1" smtClean="0">
              <a:solidFill>
                <a:schemeClr val="tx1"/>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u"/>
            </a:pPr>
            <a:r>
              <a:rPr lang="ja-JP" altLang="en-US" sz="2000" b="1">
                <a:solidFill>
                  <a:schemeClr val="tx1"/>
                </a:solidFill>
                <a:latin typeface="メイリオ" panose="020B0604030504040204" pitchFamily="50" charset="-128"/>
                <a:ea typeface="メイリオ" panose="020B0604030504040204" pitchFamily="50" charset="-128"/>
              </a:rPr>
              <a:t>多重共</a:t>
            </a:r>
            <a:r>
              <a:rPr lang="ja-JP" altLang="en-US" sz="2000" b="1" smtClean="0">
                <a:solidFill>
                  <a:schemeClr val="tx1"/>
                </a:solidFill>
                <a:latin typeface="メイリオ" panose="020B0604030504040204" pitchFamily="50" charset="-128"/>
                <a:ea typeface="メイリオ" panose="020B0604030504040204" pitchFamily="50" charset="-128"/>
              </a:rPr>
              <a:t>線性が確認された説明変数は</a:t>
            </a:r>
            <a:r>
              <a:rPr lang="en-US" altLang="ja-JP" sz="2000" b="1" smtClean="0">
                <a:solidFill>
                  <a:srgbClr val="FF0000"/>
                </a:solidFill>
                <a:latin typeface="メイリオ" panose="020B0604030504040204" pitchFamily="50" charset="-128"/>
                <a:ea typeface="メイリオ" panose="020B0604030504040204" pitchFamily="50" charset="-128"/>
              </a:rPr>
              <a:t>91</a:t>
            </a:r>
            <a:r>
              <a:rPr lang="ja-JP" altLang="en-US" sz="2000" b="1" smtClean="0">
                <a:solidFill>
                  <a:srgbClr val="FF0000"/>
                </a:solidFill>
                <a:latin typeface="メイリオ" panose="020B0604030504040204" pitchFamily="50" charset="-128"/>
                <a:ea typeface="メイリオ" panose="020B0604030504040204" pitchFamily="50" charset="-128"/>
              </a:rPr>
              <a:t>個</a:t>
            </a:r>
            <a:r>
              <a:rPr lang="ja-JP" altLang="en-US" sz="2000" b="1" smtClean="0">
                <a:solidFill>
                  <a:schemeClr val="tx1"/>
                </a:solidFill>
                <a:latin typeface="メイリオ" panose="020B0604030504040204" pitchFamily="50" charset="-128"/>
                <a:ea typeface="メイリオ" panose="020B0604030504040204" pitchFamily="50" charset="-128"/>
              </a:rPr>
              <a:t>であった</a:t>
            </a:r>
            <a:endParaRPr lang="ja-JP" altLang="en-US" sz="2000" b="1">
              <a:solidFill>
                <a:schemeClr val="tx1"/>
              </a:solidFill>
              <a:latin typeface="メイリオ" panose="020B0604030504040204" pitchFamily="50" charset="-128"/>
              <a:ea typeface="メイリオ" panose="020B0604030504040204" pitchFamily="50" charset="-128"/>
            </a:endParaRPr>
          </a:p>
        </p:txBody>
      </p:sp>
      <p:graphicFrame>
        <p:nvGraphicFramePr>
          <p:cNvPr id="6" name="コンテンツ プレースホルダー 8"/>
          <p:cNvGraphicFramePr>
            <a:graphicFrameLocks/>
          </p:cNvGraphicFramePr>
          <p:nvPr>
            <p:extLst/>
          </p:nvPr>
        </p:nvGraphicFramePr>
        <p:xfrm>
          <a:off x="3815381" y="3120471"/>
          <a:ext cx="3968284" cy="3009008"/>
        </p:xfrm>
        <a:graphic>
          <a:graphicData uri="http://schemas.openxmlformats.org/drawingml/2006/table">
            <a:tbl>
              <a:tblPr firstRow="1" bandRow="1">
                <a:tableStyleId>{5C22544A-7EE6-4342-B048-85BDC9FD1C3A}</a:tableStyleId>
              </a:tblPr>
              <a:tblGrid>
                <a:gridCol w="1984142">
                  <a:extLst>
                    <a:ext uri="{9D8B030D-6E8A-4147-A177-3AD203B41FA5}">
                      <a16:colId xmlns:a16="http://schemas.microsoft.com/office/drawing/2014/main" val="1658462598"/>
                    </a:ext>
                  </a:extLst>
                </a:gridCol>
                <a:gridCol w="1984142">
                  <a:extLst>
                    <a:ext uri="{9D8B030D-6E8A-4147-A177-3AD203B41FA5}">
                      <a16:colId xmlns:a16="http://schemas.microsoft.com/office/drawing/2014/main" val="948754456"/>
                    </a:ext>
                  </a:extLst>
                </a:gridCol>
              </a:tblGrid>
              <a:tr h="398477">
                <a:tc>
                  <a:txBody>
                    <a:bodyPr/>
                    <a:lstStyle/>
                    <a:p>
                      <a:pPr algn="ctr"/>
                      <a:r>
                        <a:rPr kumimoji="1" lang="ja-JP" altLang="en-US" sz="2000" smtClean="0"/>
                        <a:t>説明変数</a:t>
                      </a:r>
                      <a:endParaRPr kumimoji="1" lang="ja-JP" altLang="en-US" sz="2000"/>
                    </a:p>
                  </a:txBody>
                  <a:tcPr/>
                </a:tc>
                <a:tc>
                  <a:txBody>
                    <a:bodyPr/>
                    <a:lstStyle/>
                    <a:p>
                      <a:pPr algn="ctr"/>
                      <a:r>
                        <a:rPr kumimoji="1" lang="en-US" altLang="ja-JP" sz="2000" smtClean="0"/>
                        <a:t>VIF</a:t>
                      </a:r>
                      <a:endParaRPr kumimoji="1" lang="ja-JP" altLang="en-US" sz="2000"/>
                    </a:p>
                  </a:txBody>
                  <a:tcPr/>
                </a:tc>
                <a:extLst>
                  <a:ext uri="{0D108BD9-81ED-4DB2-BD59-A6C34878D82A}">
                    <a16:rowId xmlns:a16="http://schemas.microsoft.com/office/drawing/2014/main" val="4205858468"/>
                  </a:ext>
                </a:extLst>
              </a:tr>
              <a:tr h="372933">
                <a:tc>
                  <a:txBody>
                    <a:bodyPr/>
                    <a:lstStyle/>
                    <a:p>
                      <a:pPr algn="r" fontAlgn="ctr"/>
                      <a:r>
                        <a:rPr lang="en-US" altLang="ja-JP" sz="1800" b="1" smtClean="0">
                          <a:effectLst/>
                        </a:rPr>
                        <a:t>4</a:t>
                      </a:r>
                      <a:endParaRPr lang="en-US" altLang="ja-JP" sz="1800" b="1">
                        <a:effectLst/>
                      </a:endParaRPr>
                    </a:p>
                  </a:txBody>
                  <a:tcPr anchor="ctr"/>
                </a:tc>
                <a:tc>
                  <a:txBody>
                    <a:bodyPr/>
                    <a:lstStyle/>
                    <a:p>
                      <a:pPr algn="r" fontAlgn="ctr"/>
                      <a:r>
                        <a:rPr lang="en-US" sz="1800" b="1" smtClean="0">
                          <a:effectLst/>
                        </a:rPr>
                        <a:t>17.1</a:t>
                      </a:r>
                      <a:endParaRPr lang="en-US" sz="1800" b="1">
                        <a:effectLst/>
                      </a:endParaRPr>
                    </a:p>
                  </a:txBody>
                  <a:tcPr anchor="ctr"/>
                </a:tc>
                <a:extLst>
                  <a:ext uri="{0D108BD9-81ED-4DB2-BD59-A6C34878D82A}">
                    <a16:rowId xmlns:a16="http://schemas.microsoft.com/office/drawing/2014/main" val="435252842"/>
                  </a:ext>
                </a:extLst>
              </a:tr>
              <a:tr h="372933">
                <a:tc>
                  <a:txBody>
                    <a:bodyPr/>
                    <a:lstStyle/>
                    <a:p>
                      <a:pPr algn="r" fontAlgn="ctr"/>
                      <a:r>
                        <a:rPr lang="en-US" altLang="ja-JP" sz="1800" b="1" smtClean="0">
                          <a:effectLst/>
                        </a:rPr>
                        <a:t>21</a:t>
                      </a:r>
                      <a:endParaRPr lang="en-US" altLang="ja-JP" sz="1800" b="1">
                        <a:effectLst/>
                      </a:endParaRPr>
                    </a:p>
                  </a:txBody>
                  <a:tcPr anchor="ctr"/>
                </a:tc>
                <a:tc>
                  <a:txBody>
                    <a:bodyPr/>
                    <a:lstStyle/>
                    <a:p>
                      <a:pPr algn="r" fontAlgn="ctr"/>
                      <a:r>
                        <a:rPr lang="en-US" sz="1800" b="1" smtClean="0">
                          <a:effectLst/>
                        </a:rPr>
                        <a:t>11.8</a:t>
                      </a:r>
                      <a:endParaRPr lang="en-US" sz="1800" b="1">
                        <a:effectLst/>
                      </a:endParaRPr>
                    </a:p>
                  </a:txBody>
                  <a:tcPr anchor="ctr"/>
                </a:tc>
                <a:extLst>
                  <a:ext uri="{0D108BD9-81ED-4DB2-BD59-A6C34878D82A}">
                    <a16:rowId xmlns:a16="http://schemas.microsoft.com/office/drawing/2014/main" val="3588580141"/>
                  </a:ext>
                </a:extLst>
              </a:tr>
              <a:tr h="372933">
                <a:tc>
                  <a:txBody>
                    <a:bodyPr/>
                    <a:lstStyle/>
                    <a:p>
                      <a:pPr algn="r" fontAlgn="ctr"/>
                      <a:r>
                        <a:rPr lang="en-US" altLang="ja-JP" sz="1800" b="1" smtClean="0">
                          <a:effectLst/>
                        </a:rPr>
                        <a:t>22</a:t>
                      </a:r>
                      <a:endParaRPr lang="en-US" altLang="ja-JP" sz="1800" b="1">
                        <a:effectLst/>
                      </a:endParaRPr>
                    </a:p>
                  </a:txBody>
                  <a:tcPr anchor="ctr"/>
                </a:tc>
                <a:tc>
                  <a:txBody>
                    <a:bodyPr/>
                    <a:lstStyle/>
                    <a:p>
                      <a:pPr algn="r" fontAlgn="ctr"/>
                      <a:r>
                        <a:rPr lang="en-US" sz="1800" b="1" smtClean="0">
                          <a:effectLst/>
                        </a:rPr>
                        <a:t>12.7</a:t>
                      </a:r>
                      <a:endParaRPr lang="en-US" sz="1800" b="1">
                        <a:effectLst/>
                      </a:endParaRPr>
                    </a:p>
                  </a:txBody>
                  <a:tcPr anchor="ctr"/>
                </a:tc>
                <a:extLst>
                  <a:ext uri="{0D108BD9-81ED-4DB2-BD59-A6C34878D82A}">
                    <a16:rowId xmlns:a16="http://schemas.microsoft.com/office/drawing/2014/main" val="2674084282"/>
                  </a:ext>
                </a:extLst>
              </a:tr>
              <a:tr h="372933">
                <a:tc>
                  <a:txBody>
                    <a:bodyPr/>
                    <a:lstStyle/>
                    <a:p>
                      <a:pPr algn="r" fontAlgn="ctr"/>
                      <a:r>
                        <a:rPr lang="ja-JP" altLang="en-US" sz="1800" b="1" smtClean="0">
                          <a:effectLst/>
                        </a:rPr>
                        <a:t>・・・</a:t>
                      </a:r>
                      <a:endParaRPr lang="en-US" altLang="ja-JP" sz="1800" b="1">
                        <a:effectLst/>
                      </a:endParaRPr>
                    </a:p>
                  </a:txBody>
                  <a:tcPr anchor="ctr"/>
                </a:tc>
                <a:tc>
                  <a:txBody>
                    <a:bodyPr/>
                    <a:lstStyle/>
                    <a:p>
                      <a:pPr algn="r" fontAlgn="ctr"/>
                      <a:r>
                        <a:rPr lang="ja-JP" altLang="en-US" sz="1800" b="1" smtClean="0">
                          <a:effectLst/>
                        </a:rPr>
                        <a:t>・・・</a:t>
                      </a:r>
                      <a:endParaRPr lang="en-US" altLang="ja-JP" sz="1800" b="1">
                        <a:effectLst/>
                      </a:endParaRPr>
                    </a:p>
                  </a:txBody>
                  <a:tcPr anchor="ctr"/>
                </a:tc>
                <a:extLst>
                  <a:ext uri="{0D108BD9-81ED-4DB2-BD59-A6C34878D82A}">
                    <a16:rowId xmlns:a16="http://schemas.microsoft.com/office/drawing/2014/main" val="2457282977"/>
                  </a:ext>
                </a:extLst>
              </a:tr>
              <a:tr h="372933">
                <a:tc>
                  <a:txBody>
                    <a:bodyPr/>
                    <a:lstStyle/>
                    <a:p>
                      <a:pPr algn="r" fontAlgn="ctr"/>
                      <a:r>
                        <a:rPr lang="en-US" altLang="ja-JP" sz="1800" b="1">
                          <a:effectLst/>
                        </a:rPr>
                        <a:t>572</a:t>
                      </a:r>
                    </a:p>
                  </a:txBody>
                  <a:tcPr anchor="ctr"/>
                </a:tc>
                <a:tc>
                  <a:txBody>
                    <a:bodyPr/>
                    <a:lstStyle/>
                    <a:p>
                      <a:pPr algn="r" fontAlgn="ctr"/>
                      <a:r>
                        <a:rPr lang="en-US" sz="1800" b="1" smtClean="0">
                          <a:effectLst/>
                        </a:rPr>
                        <a:t>519.9</a:t>
                      </a:r>
                      <a:endParaRPr lang="en-US" sz="1800" b="1">
                        <a:effectLst/>
                      </a:endParaRPr>
                    </a:p>
                  </a:txBody>
                  <a:tcPr anchor="ctr"/>
                </a:tc>
                <a:extLst>
                  <a:ext uri="{0D108BD9-81ED-4DB2-BD59-A6C34878D82A}">
                    <a16:rowId xmlns:a16="http://schemas.microsoft.com/office/drawing/2014/main" val="2438921228"/>
                  </a:ext>
                </a:extLst>
              </a:tr>
              <a:tr h="372933">
                <a:tc>
                  <a:txBody>
                    <a:bodyPr/>
                    <a:lstStyle/>
                    <a:p>
                      <a:pPr algn="r" fontAlgn="ctr"/>
                      <a:r>
                        <a:rPr lang="en-US" altLang="ja-JP" sz="1800" b="1">
                          <a:effectLst/>
                        </a:rPr>
                        <a:t>574</a:t>
                      </a:r>
                    </a:p>
                  </a:txBody>
                  <a:tcPr anchor="ctr"/>
                </a:tc>
                <a:tc>
                  <a:txBody>
                    <a:bodyPr/>
                    <a:lstStyle/>
                    <a:p>
                      <a:pPr algn="r" fontAlgn="ctr"/>
                      <a:r>
                        <a:rPr lang="en-US" sz="1800" b="1" smtClean="0">
                          <a:effectLst/>
                        </a:rPr>
                        <a:t>87.1</a:t>
                      </a:r>
                      <a:endParaRPr lang="en-US" sz="1800" b="1">
                        <a:effectLst/>
                      </a:endParaRPr>
                    </a:p>
                  </a:txBody>
                  <a:tcPr anchor="ctr"/>
                </a:tc>
                <a:extLst>
                  <a:ext uri="{0D108BD9-81ED-4DB2-BD59-A6C34878D82A}">
                    <a16:rowId xmlns:a16="http://schemas.microsoft.com/office/drawing/2014/main" val="327792788"/>
                  </a:ext>
                </a:extLst>
              </a:tr>
              <a:tr h="372933">
                <a:tc>
                  <a:txBody>
                    <a:bodyPr/>
                    <a:lstStyle/>
                    <a:p>
                      <a:pPr algn="r" fontAlgn="ctr"/>
                      <a:r>
                        <a:rPr lang="en-US" altLang="ja-JP" sz="1800" b="1">
                          <a:effectLst/>
                        </a:rPr>
                        <a:t>576</a:t>
                      </a:r>
                    </a:p>
                  </a:txBody>
                  <a:tcPr anchor="ctr"/>
                </a:tc>
                <a:tc>
                  <a:txBody>
                    <a:bodyPr/>
                    <a:lstStyle/>
                    <a:p>
                      <a:pPr algn="r" fontAlgn="ctr"/>
                      <a:r>
                        <a:rPr lang="en-US" sz="1800" b="1" smtClean="0">
                          <a:effectLst/>
                        </a:rPr>
                        <a:t>441.9</a:t>
                      </a:r>
                      <a:endParaRPr lang="en-US" sz="1800" b="1">
                        <a:effectLst/>
                      </a:endParaRPr>
                    </a:p>
                  </a:txBody>
                  <a:tcPr anchor="ctr"/>
                </a:tc>
                <a:extLst>
                  <a:ext uri="{0D108BD9-81ED-4DB2-BD59-A6C34878D82A}">
                    <a16:rowId xmlns:a16="http://schemas.microsoft.com/office/drawing/2014/main" val="374482549"/>
                  </a:ext>
                </a:extLst>
              </a:tr>
            </a:tbl>
          </a:graphicData>
        </a:graphic>
      </p:graphicFrame>
      <p:sp>
        <p:nvSpPr>
          <p:cNvPr id="8" name="右中かっこ 7"/>
          <p:cNvSpPr/>
          <p:nvPr/>
        </p:nvSpPr>
        <p:spPr>
          <a:xfrm>
            <a:off x="7792661" y="3573070"/>
            <a:ext cx="536214" cy="255640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8569656" y="4626518"/>
            <a:ext cx="3496470" cy="461665"/>
          </a:xfrm>
          <a:prstGeom prst="rect">
            <a:avLst/>
          </a:prstGeom>
        </p:spPr>
        <p:txBody>
          <a:bodyPr wrap="none">
            <a:spAutoFit/>
          </a:bodyPr>
          <a:lstStyle/>
          <a:p>
            <a:r>
              <a:rPr lang="ja-JP" altLang="en-US" sz="2400" b="1" smtClean="0">
                <a:latin typeface="メイリオ" panose="020B0604030504040204" pitchFamily="50" charset="-128"/>
                <a:ea typeface="メイリオ" panose="020B0604030504040204" pitchFamily="50" charset="-128"/>
              </a:rPr>
              <a:t>該当する説明変数</a:t>
            </a:r>
            <a:r>
              <a:rPr lang="en-US" altLang="ja-JP" sz="2400" b="1" smtClean="0">
                <a:latin typeface="メイリオ" panose="020B0604030504040204" pitchFamily="50" charset="-128"/>
                <a:ea typeface="メイリオ" panose="020B0604030504040204" pitchFamily="50" charset="-128"/>
              </a:rPr>
              <a:t>:</a:t>
            </a:r>
            <a:r>
              <a:rPr lang="en-US" altLang="ja-JP" sz="2400" b="1" smtClean="0">
                <a:solidFill>
                  <a:srgbClr val="FF0000"/>
                </a:solidFill>
                <a:latin typeface="メイリオ" panose="020B0604030504040204" pitchFamily="50" charset="-128"/>
                <a:ea typeface="メイリオ" panose="020B0604030504040204" pitchFamily="50" charset="-128"/>
              </a:rPr>
              <a:t>91</a:t>
            </a:r>
            <a:r>
              <a:rPr lang="ja-JP" altLang="en-US" sz="2400" b="1" smtClean="0">
                <a:solidFill>
                  <a:srgbClr val="FF0000"/>
                </a:solidFill>
                <a:latin typeface="メイリオ" panose="020B0604030504040204" pitchFamily="50" charset="-128"/>
                <a:ea typeface="メイリオ" panose="020B0604030504040204" pitchFamily="50" charset="-128"/>
              </a:rPr>
              <a:t>個</a:t>
            </a:r>
            <a:endParaRPr lang="en-US" altLang="ja-JP" sz="2400" b="1">
              <a:solidFill>
                <a:srgbClr val="FF0000"/>
              </a:solidFill>
              <a:latin typeface="メイリオ" panose="020B0604030504040204" pitchFamily="50" charset="-128"/>
              <a:ea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テキスト ボックス 9"/>
          <p:cNvSpPr txBox="1"/>
          <p:nvPr/>
        </p:nvSpPr>
        <p:spPr>
          <a:xfrm>
            <a:off x="656927" y="1729492"/>
            <a:ext cx="10878145"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a:latin typeface="メイリオ" panose="020B0604030504040204" pitchFamily="50" charset="-128"/>
                <a:ea typeface="メイリオ" panose="020B0604030504040204" pitchFamily="50" charset="-128"/>
              </a:rPr>
              <a:t>多重共線性の確認をする際に用いる指標  </a:t>
            </a:r>
            <a:r>
              <a:rPr lang="en-US" altLang="ja-JP" sz="2400" b="1">
                <a:solidFill>
                  <a:srgbClr val="FF0000"/>
                </a:solidFill>
                <a:latin typeface="メイリオ" panose="020B0604030504040204" pitchFamily="50" charset="-128"/>
                <a:ea typeface="メイリオ" panose="020B0604030504040204" pitchFamily="50" charset="-128"/>
              </a:rPr>
              <a:t>VIF</a:t>
            </a:r>
          </a:p>
        </p:txBody>
      </p:sp>
    </p:spTree>
    <p:extLst>
      <p:ext uri="{BB962C8B-B14F-4D97-AF65-F5344CB8AC3E}">
        <p14:creationId xmlns:p14="http://schemas.microsoft.com/office/powerpoint/2010/main" val="229729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a:t>
            </a:r>
            <a:r>
              <a:rPr lang="en-US" altLang="ja-JP" smtClean="0"/>
              <a:t>.3 </a:t>
            </a:r>
            <a:r>
              <a:rPr lang="ja-JP" altLang="en-US" smtClean="0"/>
              <a:t>多重共線性に該当する説明変数の除外</a:t>
            </a:r>
            <a:endParaRPr kumimoji="1" lang="ja-JP" altLang="en-US"/>
          </a:p>
        </p:txBody>
      </p:sp>
      <p:sp>
        <p:nvSpPr>
          <p:cNvPr id="3" name="コンテンツ プレースホルダー 2"/>
          <p:cNvSpPr>
            <a:spLocks noGrp="1"/>
          </p:cNvSpPr>
          <p:nvPr>
            <p:ph idx="1"/>
          </p:nvPr>
        </p:nvSpPr>
        <p:spPr>
          <a:xfrm>
            <a:off x="838200" y="1917403"/>
            <a:ext cx="10515600" cy="4351338"/>
          </a:xfrm>
        </p:spPr>
        <p:txBody>
          <a:bodyPr/>
          <a:lstStyle/>
          <a:p>
            <a:pPr marL="0" indent="0" algn="ctr">
              <a:buNone/>
            </a:pPr>
            <a:r>
              <a:rPr lang="ja-JP" altLang="en-US" b="1" smtClean="0"/>
              <a:t>目的変数に与える影響が小さい変数を除外する</a:t>
            </a:r>
            <a:endParaRPr lang="en-US" altLang="ja-JP" b="1" smtClean="0"/>
          </a:p>
          <a:p>
            <a:pPr marL="0" indent="0" algn="ctr">
              <a:buNone/>
            </a:pPr>
            <a:endParaRPr lang="en-US" altLang="ja-JP" b="1">
              <a:solidFill>
                <a:srgbClr val="FF0000"/>
              </a:solidFill>
            </a:endParaRPr>
          </a:p>
          <a:p>
            <a:pPr marL="0" indent="0" algn="ctr">
              <a:buNone/>
            </a:pPr>
            <a:endParaRPr lang="en-US" altLang="ja-JP" b="1" smtClean="0">
              <a:solidFill>
                <a:srgbClr val="FF0000"/>
              </a:solidFill>
            </a:endParaRPr>
          </a:p>
        </p:txBody>
      </p:sp>
      <p:sp>
        <p:nvSpPr>
          <p:cNvPr id="5" name="角丸四角形 4"/>
          <p:cNvSpPr/>
          <p:nvPr/>
        </p:nvSpPr>
        <p:spPr>
          <a:xfrm>
            <a:off x="281725" y="765133"/>
            <a:ext cx="11628550"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a:solidFill>
                  <a:schemeClr val="tx1"/>
                </a:solidFill>
                <a:latin typeface="メイリオ" panose="020B0604030504040204" pitchFamily="50" charset="-128"/>
                <a:ea typeface="メイリオ" panose="020B0604030504040204" pitchFamily="50" charset="-128"/>
              </a:rPr>
              <a:t>多重共線性</a:t>
            </a:r>
            <a:r>
              <a:rPr lang="ja-JP" altLang="en-US" sz="2000" b="1" smtClean="0">
                <a:solidFill>
                  <a:schemeClr val="tx1"/>
                </a:solidFill>
                <a:latin typeface="メイリオ" panose="020B0604030504040204" pitchFamily="50" charset="-128"/>
                <a:ea typeface="メイリオ" panose="020B0604030504040204" pitchFamily="50" charset="-128"/>
              </a:rPr>
              <a:t>が疑われる説明変数が出てきた際、重要だと思われる説明変数を残すのが一般的だが本件では属性情報の詳細が不明なため、</a:t>
            </a:r>
            <a:r>
              <a:rPr lang="ja-JP" altLang="en-US" sz="2000" b="1">
                <a:solidFill>
                  <a:srgbClr val="FF0000"/>
                </a:solidFill>
                <a:latin typeface="メイリオ" panose="020B0604030504040204" pitchFamily="50" charset="-128"/>
                <a:ea typeface="メイリオ" panose="020B0604030504040204" pitchFamily="50" charset="-128"/>
              </a:rPr>
              <a:t>目的</a:t>
            </a:r>
            <a:r>
              <a:rPr lang="ja-JP" altLang="en-US" sz="2000" b="1" smtClean="0">
                <a:solidFill>
                  <a:srgbClr val="FF0000"/>
                </a:solidFill>
                <a:latin typeface="メイリオ" panose="020B0604030504040204" pitchFamily="50" charset="-128"/>
                <a:ea typeface="メイリオ" panose="020B0604030504040204" pitchFamily="50" charset="-128"/>
              </a:rPr>
              <a:t>変数に与える影響が小さい変数を除外した</a:t>
            </a:r>
            <a:endParaRPr lang="ja-JP" altLang="en-US" sz="2000" b="1">
              <a:solidFill>
                <a:srgbClr val="FF0000"/>
              </a:solidFill>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656927" y="2991072"/>
            <a:ext cx="10878145" cy="830997"/>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smtClean="0">
                <a:solidFill>
                  <a:srgbClr val="FF0000"/>
                </a:solidFill>
                <a:latin typeface="メイリオ" panose="020B0604030504040204" pitchFamily="50" charset="-128"/>
                <a:ea typeface="メイリオ" panose="020B0604030504040204" pitchFamily="50" charset="-128"/>
              </a:rPr>
              <a:t>説明変数の除外条件</a:t>
            </a:r>
            <a:endParaRPr kumimoji="1" lang="en-US" altLang="ja-JP" sz="2400" b="1" smtClean="0">
              <a:solidFill>
                <a:srgbClr val="FF0000"/>
              </a:solidFill>
              <a:latin typeface="メイリオ" panose="020B0604030504040204" pitchFamily="50" charset="-128"/>
              <a:ea typeface="メイリオ" panose="020B0604030504040204" pitchFamily="50" charset="-128"/>
            </a:endParaRPr>
          </a:p>
          <a:p>
            <a:pPr algn="ctr"/>
            <a:r>
              <a:rPr lang="en-US" altLang="ja-JP" sz="2400" b="1" u="sng" smtClean="0">
                <a:solidFill>
                  <a:schemeClr val="tx1"/>
                </a:solidFill>
                <a:latin typeface="メイリオ" panose="020B0604030504040204" pitchFamily="50" charset="-128"/>
                <a:ea typeface="メイリオ" panose="020B0604030504040204" pitchFamily="50" charset="-128"/>
              </a:rPr>
              <a:t>VIF</a:t>
            </a:r>
            <a:r>
              <a:rPr lang="ja-JP" altLang="en-US" sz="2400" b="1" u="sng" smtClean="0">
                <a:solidFill>
                  <a:schemeClr val="tx1"/>
                </a:solidFill>
                <a:latin typeface="メイリオ" panose="020B0604030504040204" pitchFamily="50" charset="-128"/>
                <a:ea typeface="メイリオ" panose="020B0604030504040204" pitchFamily="50" charset="-128"/>
              </a:rPr>
              <a:t>が</a:t>
            </a:r>
            <a:r>
              <a:rPr lang="en-US" altLang="ja-JP" sz="2400" b="1" u="sng" smtClean="0">
                <a:solidFill>
                  <a:schemeClr val="tx1"/>
                </a:solidFill>
                <a:latin typeface="メイリオ" panose="020B0604030504040204" pitchFamily="50" charset="-128"/>
                <a:ea typeface="メイリオ" panose="020B0604030504040204" pitchFamily="50" charset="-128"/>
              </a:rPr>
              <a:t>10</a:t>
            </a:r>
            <a:r>
              <a:rPr lang="ja-JP" altLang="en-US" sz="2400" b="1" u="sng" smtClean="0">
                <a:solidFill>
                  <a:schemeClr val="tx1"/>
                </a:solidFill>
                <a:latin typeface="メイリオ" panose="020B0604030504040204" pitchFamily="50" charset="-128"/>
                <a:ea typeface="メイリオ" panose="020B0604030504040204" pitchFamily="50" charset="-128"/>
              </a:rPr>
              <a:t>以上 </a:t>
            </a:r>
            <a:r>
              <a:rPr lang="en-US" altLang="ja-JP" sz="2400" b="1" u="sng" smtClean="0">
                <a:solidFill>
                  <a:schemeClr val="tx1"/>
                </a:solidFill>
                <a:latin typeface="メイリオ" panose="020B0604030504040204" pitchFamily="50" charset="-128"/>
                <a:ea typeface="メイリオ" panose="020B0604030504040204" pitchFamily="50" charset="-128"/>
              </a:rPr>
              <a:t>and </a:t>
            </a:r>
            <a:r>
              <a:rPr lang="ja-JP" altLang="en-US" sz="2400" b="1" u="sng" smtClean="0">
                <a:solidFill>
                  <a:schemeClr val="tx1"/>
                </a:solidFill>
                <a:latin typeface="メイリオ" panose="020B0604030504040204" pitchFamily="50" charset="-128"/>
                <a:ea typeface="メイリオ" panose="020B0604030504040204" pitchFamily="50" charset="-128"/>
              </a:rPr>
              <a:t>相関の中央値以下</a:t>
            </a:r>
            <a:endParaRPr kumimoji="1" lang="en-US" altLang="ja-JP" sz="2400" b="1" u="sng" smtClean="0">
              <a:solidFill>
                <a:schemeClr val="tx1"/>
              </a:solidFill>
              <a:latin typeface="メイリオ" panose="020B0604030504040204" pitchFamily="50" charset="-128"/>
              <a:ea typeface="メイリオ" panose="020B0604030504040204" pitchFamily="50" charset="-128"/>
            </a:endParaRPr>
          </a:p>
        </p:txBody>
      </p:sp>
      <p:sp>
        <p:nvSpPr>
          <p:cNvPr id="10" name="楕円 9"/>
          <p:cNvSpPr/>
          <p:nvPr/>
        </p:nvSpPr>
        <p:spPr>
          <a:xfrm>
            <a:off x="1077712" y="4134805"/>
            <a:ext cx="25908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smtClean="0">
                <a:latin typeface="メイリオ" panose="020B0604030504040204" pitchFamily="50" charset="-128"/>
                <a:ea typeface="メイリオ" panose="020B0604030504040204" pitchFamily="50" charset="-128"/>
              </a:rPr>
              <a:t>多重共線性の確認</a:t>
            </a:r>
            <a:endParaRPr kumimoji="1" lang="ja-JP" altLang="en-US" sz="2400" b="1">
              <a:latin typeface="メイリオ" panose="020B0604030504040204" pitchFamily="50" charset="-128"/>
              <a:ea typeface="メイリオ" panose="020B0604030504040204" pitchFamily="50" charset="-128"/>
            </a:endParaRPr>
          </a:p>
        </p:txBody>
      </p:sp>
      <p:sp>
        <p:nvSpPr>
          <p:cNvPr id="11" name="楕円 10"/>
          <p:cNvSpPr/>
          <p:nvPr/>
        </p:nvSpPr>
        <p:spPr>
          <a:xfrm>
            <a:off x="5886691" y="4135765"/>
            <a:ext cx="2590800" cy="190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smtClean="0">
                <a:latin typeface="メイリオ" panose="020B0604030504040204" pitchFamily="50" charset="-128"/>
                <a:ea typeface="メイリオ" panose="020B0604030504040204" pitchFamily="50" charset="-128"/>
              </a:rPr>
              <a:t>説明変数の除外</a:t>
            </a:r>
            <a:endParaRPr kumimoji="1" lang="ja-JP" altLang="en-US" sz="2400" b="1">
              <a:latin typeface="メイリオ" panose="020B0604030504040204" pitchFamily="50" charset="-128"/>
              <a:ea typeface="メイリオ" panose="020B0604030504040204" pitchFamily="50" charset="-128"/>
            </a:endParaRPr>
          </a:p>
        </p:txBody>
      </p:sp>
      <p:sp>
        <p:nvSpPr>
          <p:cNvPr id="12" name="下カーブ矢印 11"/>
          <p:cNvSpPr/>
          <p:nvPr/>
        </p:nvSpPr>
        <p:spPr>
          <a:xfrm>
            <a:off x="3200641" y="4097062"/>
            <a:ext cx="3241552" cy="8343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下カーブ矢印 15"/>
          <p:cNvSpPr/>
          <p:nvPr/>
        </p:nvSpPr>
        <p:spPr>
          <a:xfrm rot="10800000">
            <a:off x="3113011" y="5243238"/>
            <a:ext cx="3241552" cy="797526"/>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正方形/長方形 16"/>
          <p:cNvSpPr/>
          <p:nvPr/>
        </p:nvSpPr>
        <p:spPr>
          <a:xfrm>
            <a:off x="8706922" y="4671806"/>
            <a:ext cx="2646878" cy="830997"/>
          </a:xfrm>
          <a:prstGeom prst="rect">
            <a:avLst/>
          </a:prstGeom>
        </p:spPr>
        <p:txBody>
          <a:bodyPr wrap="none">
            <a:spAutoFit/>
          </a:bodyPr>
          <a:lstStyle/>
          <a:p>
            <a:pPr algn="ctr"/>
            <a:r>
              <a:rPr lang="ja-JP" altLang="en-US" sz="2400" b="1" smtClean="0">
                <a:latin typeface="メイリオ" panose="020B0604030504040204" pitchFamily="50" charset="-128"/>
                <a:ea typeface="メイリオ" panose="020B0604030504040204" pitchFamily="50" charset="-128"/>
              </a:rPr>
              <a:t>除外後の説明変数</a:t>
            </a:r>
            <a:endParaRPr lang="en-US" altLang="ja-JP" sz="2400" b="1">
              <a:latin typeface="メイリオ" panose="020B0604030504040204" pitchFamily="50" charset="-128"/>
              <a:ea typeface="メイリオ" panose="020B0604030504040204" pitchFamily="50" charset="-128"/>
            </a:endParaRPr>
          </a:p>
          <a:p>
            <a:pPr algn="ctr"/>
            <a:r>
              <a:rPr lang="en-US" altLang="ja-JP" sz="2400" b="1" smtClean="0">
                <a:solidFill>
                  <a:srgbClr val="FF0000"/>
                </a:solidFill>
                <a:latin typeface="メイリオ" panose="020B0604030504040204" pitchFamily="50" charset="-128"/>
                <a:ea typeface="メイリオ" panose="020B0604030504040204" pitchFamily="50" charset="-128"/>
              </a:rPr>
              <a:t>143</a:t>
            </a:r>
            <a:r>
              <a:rPr lang="ja-JP" altLang="en-US" sz="2400" b="1" smtClean="0">
                <a:solidFill>
                  <a:srgbClr val="FF0000"/>
                </a:solidFill>
                <a:latin typeface="メイリオ" panose="020B0604030504040204" pitchFamily="50" charset="-128"/>
                <a:ea typeface="メイリオ" panose="020B0604030504040204" pitchFamily="50" charset="-128"/>
              </a:rPr>
              <a:t>個</a:t>
            </a:r>
            <a:endParaRPr lang="en-US" altLang="ja-JP" sz="2400" b="1">
              <a:solidFill>
                <a:srgbClr val="FF0000"/>
              </a:solidFill>
              <a:latin typeface="メイリオ" panose="020B0604030504040204" pitchFamily="50" charset="-128"/>
              <a:ea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右矢印 12"/>
          <p:cNvSpPr/>
          <p:nvPr/>
        </p:nvSpPr>
        <p:spPr>
          <a:xfrm rot="5400000">
            <a:off x="5804837" y="1709777"/>
            <a:ext cx="582326" cy="1814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7025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a:t>
            </a:r>
            <a:r>
              <a:rPr lang="en-US" altLang="ja-JP" smtClean="0"/>
              <a:t>.4 </a:t>
            </a:r>
            <a:r>
              <a:rPr lang="ja-JP" altLang="en-US" smtClean="0"/>
              <a:t>多重共</a:t>
            </a:r>
            <a:r>
              <a:rPr lang="ja-JP" altLang="en-US"/>
              <a:t>線性</a:t>
            </a:r>
            <a:r>
              <a:rPr lang="ja-JP" altLang="en-US" smtClean="0"/>
              <a:t>除外後の</a:t>
            </a:r>
            <a:r>
              <a:rPr kumimoji="1" lang="en-US" altLang="ja-JP" smtClean="0"/>
              <a:t>Lasso</a:t>
            </a:r>
            <a:r>
              <a:rPr kumimoji="1" lang="ja-JP" altLang="en-US" smtClean="0"/>
              <a:t>回帰</a:t>
            </a:r>
            <a:endParaRPr kumimoji="1" lang="ja-JP" altLang="en-US"/>
          </a:p>
        </p:txBody>
      </p:sp>
      <p:sp>
        <p:nvSpPr>
          <p:cNvPr id="5" name="角丸四角形 4"/>
          <p:cNvSpPr/>
          <p:nvPr/>
        </p:nvSpPr>
        <p:spPr>
          <a:xfrm>
            <a:off x="281725" y="765133"/>
            <a:ext cx="11628550"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en-US" altLang="ja-JP" sz="2000" b="1" smtClean="0">
                <a:solidFill>
                  <a:schemeClr val="tx1"/>
                </a:solidFill>
                <a:latin typeface="メイリオ" panose="020B0604030504040204" pitchFamily="50" charset="-128"/>
                <a:ea typeface="メイリオ" panose="020B0604030504040204" pitchFamily="50" charset="-128"/>
              </a:rPr>
              <a:t>1</a:t>
            </a:r>
            <a:r>
              <a:rPr lang="ja-JP" altLang="en-US" sz="2000" b="1" smtClean="0">
                <a:solidFill>
                  <a:schemeClr val="tx1"/>
                </a:solidFill>
                <a:latin typeface="メイリオ" panose="020B0604030504040204" pitchFamily="50" charset="-128"/>
                <a:ea typeface="メイリオ" panose="020B0604030504040204" pitchFamily="50" charset="-128"/>
              </a:rPr>
              <a:t>回目の</a:t>
            </a:r>
            <a:r>
              <a:rPr lang="en-US" altLang="ja-JP" sz="2000" b="1" smtClean="0">
                <a:solidFill>
                  <a:schemeClr val="tx1"/>
                </a:solidFill>
                <a:latin typeface="メイリオ" panose="020B0604030504040204" pitchFamily="50" charset="-128"/>
                <a:ea typeface="メイリオ" panose="020B0604030504040204" pitchFamily="50" charset="-128"/>
              </a:rPr>
              <a:t>Lasso</a:t>
            </a:r>
            <a:r>
              <a:rPr lang="ja-JP" altLang="en-US" sz="2000" b="1" smtClean="0">
                <a:solidFill>
                  <a:schemeClr val="tx1"/>
                </a:solidFill>
                <a:latin typeface="メイリオ" panose="020B0604030504040204" pitchFamily="50" charset="-128"/>
                <a:ea typeface="メイリオ" panose="020B0604030504040204" pitchFamily="50" charset="-128"/>
              </a:rPr>
              <a:t>回帰と比較して</a:t>
            </a:r>
            <a:r>
              <a:rPr lang="ja-JP" altLang="en-US" sz="2000" b="1">
                <a:solidFill>
                  <a:srgbClr val="FF0000"/>
                </a:solidFill>
                <a:latin typeface="メイリオ" panose="020B0604030504040204" pitchFamily="50" charset="-128"/>
                <a:ea typeface="メイリオ" panose="020B0604030504040204" pitchFamily="50" charset="-128"/>
              </a:rPr>
              <a:t>交差</a:t>
            </a:r>
            <a:r>
              <a:rPr lang="ja-JP" altLang="en-US" sz="2000" b="1" smtClean="0">
                <a:solidFill>
                  <a:srgbClr val="FF0000"/>
                </a:solidFill>
                <a:latin typeface="メイリオ" panose="020B0604030504040204" pitchFamily="50" charset="-128"/>
                <a:ea typeface="メイリオ" panose="020B0604030504040204" pitchFamily="50" charset="-128"/>
              </a:rPr>
              <a:t>検証での予測精度と</a:t>
            </a:r>
            <a:r>
              <a:rPr lang="en-US" altLang="ja-JP" sz="2000" b="1" smtClean="0">
                <a:solidFill>
                  <a:srgbClr val="FF0000"/>
                </a:solidFill>
                <a:latin typeface="メイリオ" panose="020B0604030504040204" pitchFamily="50" charset="-128"/>
                <a:ea typeface="メイリオ" panose="020B0604030504040204" pitchFamily="50" charset="-128"/>
              </a:rPr>
              <a:t>AUC</a:t>
            </a:r>
            <a:r>
              <a:rPr lang="ja-JP" altLang="en-US" sz="2000" b="1" smtClean="0">
                <a:solidFill>
                  <a:srgbClr val="FF0000"/>
                </a:solidFill>
                <a:latin typeface="メイリオ" panose="020B0604030504040204" pitchFamily="50" charset="-128"/>
                <a:ea typeface="メイリオ" panose="020B0604030504040204" pitchFamily="50" charset="-128"/>
              </a:rPr>
              <a:t>は共に向上</a:t>
            </a:r>
            <a:r>
              <a:rPr lang="ja-JP" altLang="en-US" sz="2000" b="1" smtClean="0">
                <a:solidFill>
                  <a:schemeClr val="tx1"/>
                </a:solidFill>
                <a:latin typeface="メイリオ" panose="020B0604030504040204" pitchFamily="50" charset="-128"/>
                <a:ea typeface="メイリオ" panose="020B0604030504040204" pitchFamily="50" charset="-128"/>
              </a:rPr>
              <a:t>した</a:t>
            </a:r>
            <a:endParaRPr lang="en-US" altLang="ja-JP" sz="2000" b="1" smtClean="0">
              <a:solidFill>
                <a:schemeClr val="tx1"/>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u"/>
            </a:pPr>
            <a:r>
              <a:rPr lang="ja-JP" altLang="en-US" sz="2000" b="1">
                <a:solidFill>
                  <a:schemeClr val="tx1"/>
                </a:solidFill>
                <a:latin typeface="メイリオ" panose="020B0604030504040204" pitchFamily="50" charset="-128"/>
                <a:ea typeface="メイリオ" panose="020B0604030504040204" pitchFamily="50" charset="-128"/>
              </a:rPr>
              <a:t>多重共</a:t>
            </a:r>
            <a:r>
              <a:rPr lang="ja-JP" altLang="en-US" sz="2000" b="1" smtClean="0">
                <a:solidFill>
                  <a:schemeClr val="tx1"/>
                </a:solidFill>
                <a:latin typeface="メイリオ" panose="020B0604030504040204" pitchFamily="50" charset="-128"/>
                <a:ea typeface="メイリオ" panose="020B0604030504040204" pitchFamily="50" charset="-128"/>
              </a:rPr>
              <a:t>線性を考慮した</a:t>
            </a:r>
            <a:r>
              <a:rPr lang="en-US" altLang="ja-JP" sz="2000" b="1" smtClean="0">
                <a:solidFill>
                  <a:srgbClr val="FF0000"/>
                </a:solidFill>
                <a:latin typeface="メイリオ" panose="020B0604030504040204" pitchFamily="50" charset="-128"/>
                <a:ea typeface="メイリオ" panose="020B0604030504040204" pitchFamily="50" charset="-128"/>
              </a:rPr>
              <a:t>143</a:t>
            </a:r>
            <a:r>
              <a:rPr lang="ja-JP" altLang="en-US" sz="2000" b="1" smtClean="0">
                <a:solidFill>
                  <a:srgbClr val="FF0000"/>
                </a:solidFill>
                <a:latin typeface="メイリオ" panose="020B0604030504040204" pitchFamily="50" charset="-128"/>
                <a:ea typeface="メイリオ" panose="020B0604030504040204" pitchFamily="50" charset="-128"/>
              </a:rPr>
              <a:t>個の説明変数は有用である</a:t>
            </a:r>
            <a:endParaRPr lang="en-US" altLang="ja-JP" sz="2000" b="1" smtClean="0">
              <a:solidFill>
                <a:srgbClr val="FF0000"/>
              </a:solidFill>
              <a:latin typeface="メイリオ" panose="020B0604030504040204" pitchFamily="50" charset="-128"/>
              <a:ea typeface="メイリオ" panose="020B0604030504040204" pitchFamily="50" charset="-128"/>
            </a:endParaRPr>
          </a:p>
        </p:txBody>
      </p:sp>
      <p:graphicFrame>
        <p:nvGraphicFramePr>
          <p:cNvPr id="9" name="表 8"/>
          <p:cNvGraphicFramePr>
            <a:graphicFrameLocks noGrp="1"/>
          </p:cNvGraphicFramePr>
          <p:nvPr>
            <p:extLst/>
          </p:nvPr>
        </p:nvGraphicFramePr>
        <p:xfrm>
          <a:off x="95250" y="2528704"/>
          <a:ext cx="6233375" cy="3449320"/>
        </p:xfrm>
        <a:graphic>
          <a:graphicData uri="http://schemas.openxmlformats.org/drawingml/2006/table">
            <a:tbl>
              <a:tblPr firstRow="1" bandRow="1">
                <a:tableStyleId>{5C22544A-7EE6-4342-B048-85BDC9FD1C3A}</a:tableStyleId>
              </a:tblPr>
              <a:tblGrid>
                <a:gridCol w="890733">
                  <a:extLst>
                    <a:ext uri="{9D8B030D-6E8A-4147-A177-3AD203B41FA5}">
                      <a16:colId xmlns:a16="http://schemas.microsoft.com/office/drawing/2014/main" val="4269582483"/>
                    </a:ext>
                  </a:extLst>
                </a:gridCol>
                <a:gridCol w="1752600">
                  <a:extLst>
                    <a:ext uri="{9D8B030D-6E8A-4147-A177-3AD203B41FA5}">
                      <a16:colId xmlns:a16="http://schemas.microsoft.com/office/drawing/2014/main" val="379693691"/>
                    </a:ext>
                  </a:extLst>
                </a:gridCol>
                <a:gridCol w="1418342">
                  <a:extLst>
                    <a:ext uri="{9D8B030D-6E8A-4147-A177-3AD203B41FA5}">
                      <a16:colId xmlns:a16="http://schemas.microsoft.com/office/drawing/2014/main" val="3334107747"/>
                    </a:ext>
                  </a:extLst>
                </a:gridCol>
                <a:gridCol w="2171700">
                  <a:extLst>
                    <a:ext uri="{9D8B030D-6E8A-4147-A177-3AD203B41FA5}">
                      <a16:colId xmlns:a16="http://schemas.microsoft.com/office/drawing/2014/main" val="2733665814"/>
                    </a:ext>
                  </a:extLst>
                </a:gridCol>
              </a:tblGrid>
              <a:tr h="370840">
                <a:tc>
                  <a:txBody>
                    <a:bodyPr/>
                    <a:lstStyle/>
                    <a:p>
                      <a:pPr algn="ctr"/>
                      <a:r>
                        <a:rPr kumimoji="1" lang="en-US" altLang="ja-JP" sz="1800" smtClean="0">
                          <a:latin typeface="メイリオ" panose="020B0604030504040204" pitchFamily="50" charset="-128"/>
                          <a:ea typeface="メイリオ" panose="020B0604030504040204" pitchFamily="50" charset="-128"/>
                        </a:rPr>
                        <a:t>alpha</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交差検証</a:t>
                      </a:r>
                      <a:r>
                        <a:rPr kumimoji="1" lang="en-US" altLang="ja-JP" sz="1800" smtClean="0">
                          <a:latin typeface="メイリオ" panose="020B0604030504040204" pitchFamily="50" charset="-128"/>
                          <a:ea typeface="メイリオ" panose="020B0604030504040204" pitchFamily="50" charset="-128"/>
                        </a:rPr>
                        <a:t>(5</a:t>
                      </a:r>
                      <a:r>
                        <a:rPr kumimoji="1" lang="ja-JP" altLang="en-US" sz="1800" smtClean="0">
                          <a:latin typeface="メイリオ" panose="020B0604030504040204" pitchFamily="50" charset="-128"/>
                          <a:ea typeface="メイリオ" panose="020B0604030504040204" pitchFamily="50" charset="-128"/>
                        </a:rPr>
                        <a:t>回</a:t>
                      </a:r>
                      <a:r>
                        <a:rPr kumimoji="1" lang="en-US" altLang="ja-JP" sz="1800" smtClean="0">
                          <a:latin typeface="メイリオ" panose="020B0604030504040204" pitchFamily="50" charset="-128"/>
                          <a:ea typeface="メイリオ" panose="020B0604030504040204" pitchFamily="50" charset="-128"/>
                        </a:rPr>
                        <a:t>)</a:t>
                      </a:r>
                      <a:br>
                        <a:rPr kumimoji="1" lang="en-US" altLang="ja-JP" sz="1800" smtClean="0">
                          <a:latin typeface="メイリオ" panose="020B0604030504040204" pitchFamily="50" charset="-128"/>
                          <a:ea typeface="メイリオ" panose="020B0604030504040204" pitchFamily="50" charset="-128"/>
                        </a:rPr>
                      </a:br>
                      <a:r>
                        <a:rPr kumimoji="1" lang="ja-JP" altLang="en-US" sz="1800" smtClean="0">
                          <a:latin typeface="メイリオ" panose="020B0604030504040204" pitchFamily="50" charset="-128"/>
                          <a:ea typeface="メイリオ" panose="020B0604030504040204" pitchFamily="50" charset="-128"/>
                        </a:rPr>
                        <a:t>平均予測精度</a:t>
                      </a:r>
                      <a:endParaRPr kumimoji="1" lang="en-US" altLang="ja-JP" sz="1800" smtClean="0">
                        <a:latin typeface="メイリオ" panose="020B0604030504040204" pitchFamily="50" charset="-128"/>
                        <a:ea typeface="メイリオ" panose="020B0604030504040204"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smtClean="0">
                          <a:latin typeface="メイリオ" panose="020B0604030504040204" pitchFamily="50" charset="-128"/>
                          <a:ea typeface="メイリオ" panose="020B0604030504040204" pitchFamily="50" charset="-128"/>
                        </a:rPr>
                        <a:t>※</a:t>
                      </a:r>
                      <a:r>
                        <a:rPr kumimoji="1" lang="ja-JP" altLang="en-US" sz="1400" smtClean="0">
                          <a:latin typeface="メイリオ" panose="020B0604030504040204" pitchFamily="50" charset="-128"/>
                          <a:ea typeface="メイリオ" panose="020B0604030504040204" pitchFamily="50" charset="-128"/>
                        </a:rPr>
                        <a:t>検証用データ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使用された</a:t>
                      </a:r>
                      <a:endParaRPr kumimoji="1" lang="en-US" altLang="ja-JP" sz="1800" smtClean="0">
                        <a:latin typeface="メイリオ" panose="020B0604030504040204" pitchFamily="50" charset="-128"/>
                        <a:ea typeface="メイリオ" panose="020B0604030504040204" pitchFamily="50" charset="-128"/>
                      </a:endParaRPr>
                    </a:p>
                    <a:p>
                      <a:pPr algn="ctr"/>
                      <a:r>
                        <a:rPr kumimoji="1" lang="ja-JP" altLang="en-US" sz="1800" smtClean="0">
                          <a:latin typeface="メイリオ" panose="020B0604030504040204" pitchFamily="50" charset="-128"/>
                          <a:ea typeface="メイリオ" panose="020B0604030504040204" pitchFamily="50" charset="-128"/>
                        </a:rPr>
                        <a:t>説明変数</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smtClean="0">
                          <a:latin typeface="メイリオ" panose="020B0604030504040204" pitchFamily="50" charset="-128"/>
                          <a:ea typeface="メイリオ" panose="020B0604030504040204" pitchFamily="50" charset="-128"/>
                        </a:rPr>
                        <a:t>AUC</a:t>
                      </a:r>
                    </a:p>
                    <a:p>
                      <a:pPr algn="ctr"/>
                      <a:r>
                        <a:rPr kumimoji="1" lang="en-US" altLang="ja-JP" sz="1800" smtClean="0">
                          <a:latin typeface="メイリオ" panose="020B0604030504040204" pitchFamily="50" charset="-128"/>
                          <a:ea typeface="メイリオ" panose="020B0604030504040204" pitchFamily="50" charset="-128"/>
                        </a:rPr>
                        <a:t>(</a:t>
                      </a:r>
                      <a:r>
                        <a:rPr kumimoji="1" lang="ja-JP" altLang="en-US" sz="1800" smtClean="0">
                          <a:latin typeface="メイリオ" panose="020B0604030504040204" pitchFamily="50" charset="-128"/>
                          <a:ea typeface="メイリオ" panose="020B0604030504040204" pitchFamily="50" charset="-128"/>
                        </a:rPr>
                        <a:t>分類性能の良さ</a:t>
                      </a:r>
                      <a:r>
                        <a:rPr kumimoji="1" lang="en-US" altLang="ja-JP" sz="1800" smtClean="0">
                          <a:latin typeface="メイリオ" panose="020B0604030504040204" pitchFamily="50" charset="-128"/>
                          <a:ea typeface="メイリオ" panose="020B0604030504040204" pitchFamily="50" charset="-128"/>
                        </a:rPr>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smtClean="0">
                          <a:latin typeface="メイリオ" panose="020B0604030504040204" pitchFamily="50" charset="-128"/>
                          <a:ea typeface="メイリオ" panose="020B0604030504040204" pitchFamily="50" charset="-128"/>
                        </a:rPr>
                        <a:t>※</a:t>
                      </a:r>
                      <a:r>
                        <a:rPr kumimoji="1" lang="ja-JP" altLang="en-US" sz="1400" smtClean="0">
                          <a:latin typeface="メイリオ" panose="020B0604030504040204" pitchFamily="50" charset="-128"/>
                          <a:ea typeface="メイリオ" panose="020B0604030504040204" pitchFamily="50" charset="-128"/>
                        </a:rPr>
                        <a:t>テスト用データ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192654"/>
                  </a:ext>
                </a:extLst>
              </a:tr>
              <a:tr h="370840">
                <a:tc>
                  <a:txBody>
                    <a:bodyPr/>
                    <a:lstStyle/>
                    <a:p>
                      <a:pPr algn="ctr"/>
                      <a:r>
                        <a:rPr kumimoji="1" lang="en-US" altLang="ja-JP" smtClean="0"/>
                        <a:t>0.0001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0.918</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0.476</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0641"/>
                  </a:ext>
                </a:extLst>
              </a:tr>
              <a:tr h="370840">
                <a:tc>
                  <a:txBody>
                    <a:bodyPr/>
                    <a:lstStyle/>
                    <a:p>
                      <a:pPr algn="ctr"/>
                      <a:r>
                        <a:rPr kumimoji="1" lang="en-US" altLang="ja-JP" smtClean="0"/>
                        <a:t>0.001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0.916</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25</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0.537</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093229"/>
                  </a:ext>
                </a:extLst>
              </a:tr>
              <a:tr h="370840">
                <a:tc>
                  <a:txBody>
                    <a:bodyPr/>
                    <a:lstStyle/>
                    <a:p>
                      <a:pPr algn="ctr"/>
                      <a:r>
                        <a:rPr kumimoji="1" lang="en-US" altLang="ja-JP" smtClean="0"/>
                        <a:t>0.01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0.905</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54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0.599</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0"/>
                  </a:ext>
                </a:extLst>
              </a:tr>
              <a:tr h="370840">
                <a:tc>
                  <a:txBody>
                    <a:bodyPr/>
                    <a:lstStyle/>
                    <a:p>
                      <a:pPr algn="ctr"/>
                      <a:r>
                        <a:rPr kumimoji="1" lang="en-US" altLang="ja-JP" smtClean="0"/>
                        <a:t>0.1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0.879</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100</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0.654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89894"/>
                  </a:ext>
                </a:extLst>
              </a:tr>
              <a:tr h="370840">
                <a:tc>
                  <a:txBody>
                    <a:bodyPr/>
                    <a:lstStyle/>
                    <a:p>
                      <a:pPr algn="ctr"/>
                      <a:r>
                        <a:rPr kumimoji="1" lang="en-US" altLang="ja-JP" smtClean="0"/>
                        <a:t>1.0</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0.861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140</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0.741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6467271"/>
                  </a:ext>
                </a:extLst>
              </a:tr>
              <a:tr h="370840">
                <a:tc>
                  <a:txBody>
                    <a:bodyPr/>
                    <a:lstStyle/>
                    <a:p>
                      <a:pPr algn="ctr"/>
                      <a:r>
                        <a:rPr kumimoji="1" lang="en-US" altLang="ja-JP" smtClean="0"/>
                        <a:t>10.0</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0.851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142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t>0.754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091254"/>
                  </a:ext>
                </a:extLst>
              </a:tr>
              <a:tr h="370840">
                <a:tc>
                  <a:txBody>
                    <a:bodyPr/>
                    <a:lstStyle/>
                    <a:p>
                      <a:pPr algn="ctr"/>
                      <a:r>
                        <a:rPr kumimoji="1" lang="en-US" altLang="ja-JP" b="1" smtClean="0"/>
                        <a:t>100.0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0.847</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143</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0.755</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00883629"/>
                  </a:ext>
                </a:extLst>
              </a:tr>
            </a:tbl>
          </a:graphicData>
        </a:graphic>
      </p:graphicFrame>
      <p:pic>
        <p:nvPicPr>
          <p:cNvPr id="14" name="図 13"/>
          <p:cNvPicPr>
            <a:picLocks noChangeAspect="1"/>
          </p:cNvPicPr>
          <p:nvPr/>
        </p:nvPicPr>
        <p:blipFill>
          <a:blip r:embed="rId2"/>
          <a:stretch>
            <a:fillRect/>
          </a:stretch>
        </p:blipFill>
        <p:spPr>
          <a:xfrm>
            <a:off x="184682" y="2154112"/>
            <a:ext cx="6054509" cy="4384800"/>
          </a:xfrm>
          <a:prstGeom prst="rect">
            <a:avLst/>
          </a:prstGeom>
        </p:spPr>
      </p:pic>
      <p:pic>
        <p:nvPicPr>
          <p:cNvPr id="13" name="図 12"/>
          <p:cNvPicPr>
            <a:picLocks noChangeAspect="1"/>
          </p:cNvPicPr>
          <p:nvPr/>
        </p:nvPicPr>
        <p:blipFill>
          <a:blip r:embed="rId3"/>
          <a:stretch>
            <a:fillRect/>
          </a:stretch>
        </p:blipFill>
        <p:spPr>
          <a:xfrm>
            <a:off x="6521753" y="1953561"/>
            <a:ext cx="5670247" cy="4384800"/>
          </a:xfrm>
          <a:prstGeom prst="rect">
            <a:avLst/>
          </a:prstGeom>
        </p:spPr>
      </p:pic>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0800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 presetClass="exit" presetSubtype="0" fill="hold" nodeType="withEffect">
                                  <p:stCondLst>
                                    <p:cond delay="0"/>
                                  </p:stCondLst>
                                  <p:childTnLst>
                                    <p:set>
                                      <p:cBhvr>
                                        <p:cTn id="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目次</a:t>
            </a:r>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067881787"/>
              </p:ext>
            </p:extLst>
          </p:nvPr>
        </p:nvGraphicFramePr>
        <p:xfrm>
          <a:off x="357054" y="787513"/>
          <a:ext cx="5682339" cy="5364480"/>
        </p:xfrm>
        <a:graphic>
          <a:graphicData uri="http://schemas.openxmlformats.org/drawingml/2006/table">
            <a:tbl>
              <a:tblPr bandRow="1">
                <a:tableStyleId>{5C22544A-7EE6-4342-B048-85BDC9FD1C3A}</a:tableStyleId>
              </a:tblPr>
              <a:tblGrid>
                <a:gridCol w="279033">
                  <a:extLst>
                    <a:ext uri="{9D8B030D-6E8A-4147-A177-3AD203B41FA5}">
                      <a16:colId xmlns:a16="http://schemas.microsoft.com/office/drawing/2014/main" val="1278265470"/>
                    </a:ext>
                  </a:extLst>
                </a:gridCol>
                <a:gridCol w="770572">
                  <a:extLst>
                    <a:ext uri="{9D8B030D-6E8A-4147-A177-3AD203B41FA5}">
                      <a16:colId xmlns:a16="http://schemas.microsoft.com/office/drawing/2014/main" val="1718269193"/>
                    </a:ext>
                  </a:extLst>
                </a:gridCol>
                <a:gridCol w="4632734">
                  <a:extLst>
                    <a:ext uri="{9D8B030D-6E8A-4147-A177-3AD203B41FA5}">
                      <a16:colId xmlns:a16="http://schemas.microsoft.com/office/drawing/2014/main" val="675987413"/>
                    </a:ext>
                  </a:extLst>
                </a:gridCol>
              </a:tblGrid>
              <a:tr h="302684">
                <a:tc>
                  <a:txBody>
                    <a:bodyPr/>
                    <a:lstStyle/>
                    <a:p>
                      <a:r>
                        <a:rPr kumimoji="1" lang="en-US" altLang="ja-JP" sz="1600" b="1" smtClean="0"/>
                        <a:t>0</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kumimoji="1" lang="ja-JP" altLang="en-US" sz="1600" b="1" smtClean="0"/>
                        <a:t>背景・目的</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69255527"/>
                  </a:ext>
                </a:extLst>
              </a:tr>
              <a:tr h="302684">
                <a:tc>
                  <a:txBody>
                    <a:bodyPr/>
                    <a:lstStyle/>
                    <a:p>
                      <a:r>
                        <a:rPr kumimoji="1" lang="en-US" altLang="ja-JP" sz="1600" b="1" smtClean="0"/>
                        <a:t>1</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kumimoji="1" lang="ja-JP" altLang="en-US" sz="1600" b="1" smtClean="0"/>
                        <a:t>データの概要</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27771827"/>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1.1</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b="1" smtClean="0"/>
                        <a:t>基本情報</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0195951"/>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1.2</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b="1" smtClean="0"/>
                        <a:t>データの型・欠損値・重複</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762412"/>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1.3</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b="1" smtClean="0"/>
                        <a:t>月別の半導体の良品</a:t>
                      </a:r>
                      <a:r>
                        <a:rPr kumimoji="1" lang="en-US" altLang="ja-JP" sz="1600" b="1" smtClean="0"/>
                        <a:t>/</a:t>
                      </a:r>
                      <a:r>
                        <a:rPr kumimoji="1" lang="ja-JP" altLang="en-US" sz="1600" b="1" smtClean="0"/>
                        <a:t>不良品</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0971"/>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1.4</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時間別の半導体の良品</a:t>
                      </a:r>
                      <a:r>
                        <a:rPr kumimoji="1" lang="en-US" altLang="ja-JP" sz="1600" b="1" smtClean="0"/>
                        <a:t>/</a:t>
                      </a:r>
                      <a:r>
                        <a:rPr kumimoji="1" lang="ja-JP" altLang="en-US" sz="1600" b="1" smtClean="0"/>
                        <a:t>不良品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4452101"/>
                  </a:ext>
                </a:extLst>
              </a:tr>
              <a:tr h="302684">
                <a:tc>
                  <a:txBody>
                    <a:bodyPr/>
                    <a:lstStyle/>
                    <a:p>
                      <a:r>
                        <a:rPr kumimoji="1" lang="en-US" altLang="ja-JP" sz="1600" b="1" smtClean="0"/>
                        <a:t>2</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kumimoji="1" lang="ja-JP" altLang="en-US" sz="1600" b="1" smtClean="0"/>
                        <a:t>データの前処理</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95862377"/>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2.1</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b="1" smtClean="0"/>
                        <a:t>欠損値の除外・補完</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5457683"/>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2.2</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600" b="1" smtClean="0"/>
                        <a:t>学習用データとテストデータの分割</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2281288"/>
                  </a:ext>
                </a:extLst>
              </a:tr>
              <a:tr h="302684">
                <a:tc>
                  <a:txBody>
                    <a:bodyPr/>
                    <a:lstStyle/>
                    <a:p>
                      <a:r>
                        <a:rPr kumimoji="1" lang="en-US" altLang="ja-JP" sz="1600" b="1" smtClean="0"/>
                        <a:t>3</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kumimoji="1" lang="ja-JP" altLang="en-US" sz="1600" b="1" smtClean="0"/>
                        <a:t>分析の流れ</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989845550"/>
                  </a:ext>
                </a:extLst>
              </a:tr>
              <a:tr h="302684">
                <a:tc>
                  <a:txBody>
                    <a:bodyPr/>
                    <a:lstStyle/>
                    <a:p>
                      <a:r>
                        <a:rPr kumimoji="1" lang="en-US" altLang="ja-JP" sz="1600" b="1" smtClean="0"/>
                        <a:t>4</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kumimoji="1" lang="ja-JP" altLang="en-US" sz="1600" b="1" smtClean="0"/>
                        <a:t>説明変数の絞り込み</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76843550"/>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4.2</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Lasso</a:t>
                      </a:r>
                      <a:r>
                        <a:rPr kumimoji="1" lang="ja-JP" altLang="en-US" sz="1600" b="1" smtClean="0"/>
                        <a:t>回帰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016124"/>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4.3</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多重共線性の確認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9501792"/>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4.4</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多重共線性に該当する説明変数の除外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214355"/>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4.5</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多重共線性除外後の</a:t>
                      </a:r>
                      <a:r>
                        <a:rPr kumimoji="1" lang="en-US" altLang="ja-JP" sz="1600" b="1" smtClean="0"/>
                        <a:t>Lasso</a:t>
                      </a:r>
                      <a:r>
                        <a:rPr kumimoji="1" lang="ja-JP" altLang="en-US" sz="1600" b="1" smtClean="0"/>
                        <a:t>回帰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0176968"/>
                  </a:ext>
                </a:extLst>
              </a:tr>
              <a:tr h="302684">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4.6</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t>Group Lasso</a:t>
                      </a:r>
                      <a:r>
                        <a:rPr kumimoji="1" lang="ja-JP" altLang="en-US" sz="1600" b="1" smtClean="0"/>
                        <a:t>回帰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1539353"/>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4239527219"/>
              </p:ext>
            </p:extLst>
          </p:nvPr>
        </p:nvGraphicFramePr>
        <p:xfrm>
          <a:off x="6357257" y="787513"/>
          <a:ext cx="5516879" cy="5151120"/>
        </p:xfrm>
        <a:graphic>
          <a:graphicData uri="http://schemas.openxmlformats.org/drawingml/2006/table">
            <a:tbl>
              <a:tblPr bandRow="1">
                <a:tableStyleId>{5C22544A-7EE6-4342-B048-85BDC9FD1C3A}</a:tableStyleId>
              </a:tblPr>
              <a:tblGrid>
                <a:gridCol w="300052">
                  <a:extLst>
                    <a:ext uri="{9D8B030D-6E8A-4147-A177-3AD203B41FA5}">
                      <a16:colId xmlns:a16="http://schemas.microsoft.com/office/drawing/2014/main" val="1285632623"/>
                    </a:ext>
                  </a:extLst>
                </a:gridCol>
                <a:gridCol w="828621">
                  <a:extLst>
                    <a:ext uri="{9D8B030D-6E8A-4147-A177-3AD203B41FA5}">
                      <a16:colId xmlns:a16="http://schemas.microsoft.com/office/drawing/2014/main" val="3908222581"/>
                    </a:ext>
                  </a:extLst>
                </a:gridCol>
                <a:gridCol w="4388206">
                  <a:extLst>
                    <a:ext uri="{9D8B030D-6E8A-4147-A177-3AD203B41FA5}">
                      <a16:colId xmlns:a16="http://schemas.microsoft.com/office/drawing/2014/main" val="1238697321"/>
                    </a:ext>
                  </a:extLst>
                </a:gridCol>
              </a:tblGrid>
              <a:tr h="280547">
                <a:tc>
                  <a:txBody>
                    <a:bodyPr/>
                    <a:lstStyle/>
                    <a:p>
                      <a:r>
                        <a:rPr kumimoji="1" lang="en-US" altLang="ja-JP" sz="1600" b="1" smtClean="0"/>
                        <a:t>5</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重要な説明変数の選定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48459216"/>
                  </a:ext>
                </a:extLst>
              </a:tr>
              <a:tr h="280547">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5.1</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重要な説明変数の選定するための</a:t>
                      </a:r>
                      <a:r>
                        <a:rPr kumimoji="1" lang="en-US" altLang="ja-JP" sz="1600" b="1" smtClean="0"/>
                        <a:t>2</a:t>
                      </a:r>
                      <a:r>
                        <a:rPr kumimoji="1" lang="ja-JP" altLang="en-US" sz="1600" b="1" smtClean="0"/>
                        <a:t>つの観点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6024102"/>
                  </a:ext>
                </a:extLst>
              </a:tr>
              <a:tr h="280547">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5.2</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t>【</a:t>
                      </a:r>
                      <a:r>
                        <a:rPr kumimoji="1" lang="ja-JP" altLang="en-US" sz="1600" b="1" smtClean="0"/>
                        <a:t>単変量</a:t>
                      </a:r>
                      <a:r>
                        <a:rPr kumimoji="1" lang="en-US" altLang="ja-JP" sz="1600" b="1" smtClean="0"/>
                        <a:t>】</a:t>
                      </a:r>
                      <a:r>
                        <a:rPr kumimoji="1" lang="ja-JP" altLang="en-US" sz="1600" b="1" smtClean="0"/>
                        <a:t>目的変数に影響を及ぼす説明変数</a:t>
                      </a:r>
                      <a:r>
                        <a:rPr kumimoji="1" lang="en-US" altLang="ja-JP" sz="1600" b="1" smtClean="0"/>
                        <a:t/>
                      </a:r>
                      <a:br>
                        <a:rPr kumimoji="1" lang="en-US" altLang="ja-JP" sz="1600" b="1" smtClean="0"/>
                      </a:br>
                      <a:r>
                        <a:rPr kumimoji="1" lang="en-US" altLang="ja-JP" sz="1600" b="1" smtClean="0"/>
                        <a:t>-</a:t>
                      </a:r>
                      <a:r>
                        <a:rPr kumimoji="1" lang="ja-JP" altLang="en-US" sz="1600" b="1" smtClean="0"/>
                        <a:t>線形・非線形の評価指標</a:t>
                      </a:r>
                      <a:r>
                        <a:rPr kumimoji="1" lang="en-US" altLang="ja-JP" sz="1600" b="1" smtClean="0"/>
                        <a:t>- </a:t>
                      </a:r>
                      <a:endParaRPr kumimoji="1" lang="ja-JP" altLang="en-US" sz="1600" b="1"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3885830"/>
                  </a:ext>
                </a:extLst>
              </a:tr>
              <a:tr h="280547">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5.3</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t>【</a:t>
                      </a:r>
                      <a:r>
                        <a:rPr kumimoji="1" lang="ja-JP" altLang="en-US" sz="1600" b="1" smtClean="0"/>
                        <a:t>単変量</a:t>
                      </a:r>
                      <a:r>
                        <a:rPr kumimoji="1" lang="en-US" altLang="ja-JP" sz="1600" b="1" smtClean="0"/>
                        <a:t>】</a:t>
                      </a:r>
                      <a:r>
                        <a:rPr kumimoji="1" lang="ja-JP" altLang="en-US" sz="1600" b="1" smtClean="0"/>
                        <a:t>目的変数に影響を及ぼす説明変数の傾向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5665516"/>
                  </a:ext>
                </a:extLst>
              </a:tr>
              <a:tr h="490957">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5.4</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t>【</a:t>
                      </a:r>
                      <a:r>
                        <a:rPr kumimoji="1" lang="ja-JP" altLang="en-US" sz="1600" b="1" smtClean="0"/>
                        <a:t>単変量</a:t>
                      </a:r>
                      <a:r>
                        <a:rPr kumimoji="1" lang="en-US" altLang="ja-JP" sz="1600" b="1" smtClean="0"/>
                        <a:t>】</a:t>
                      </a:r>
                      <a:r>
                        <a:rPr kumimoji="1" lang="ja-JP" altLang="en-US" sz="1600" b="1" smtClean="0"/>
                        <a:t>目</a:t>
                      </a:r>
                      <a:r>
                        <a:rPr lang="ja-JP" altLang="en-US" sz="1600" b="1" smtClean="0"/>
                        <a:t>的変数に影響を及ぼす説明変数</a:t>
                      </a:r>
                      <a:r>
                        <a:rPr lang="en-US" altLang="ja-JP" sz="1600" b="1" smtClean="0"/>
                        <a:t>(</a:t>
                      </a:r>
                      <a:r>
                        <a:rPr lang="ja-JP" altLang="en-US" sz="1600" b="1" smtClean="0"/>
                        <a:t>上位</a:t>
                      </a:r>
                      <a:r>
                        <a:rPr lang="en-US" altLang="ja-JP" sz="1600" b="1" smtClean="0"/>
                        <a:t>)</a:t>
                      </a:r>
                      <a:r>
                        <a:rPr lang="ja-JP" altLang="en-US" sz="1600" b="1" smtClean="0"/>
                        <a:t>を除いた</a:t>
                      </a:r>
                      <a:r>
                        <a:rPr lang="en-US" altLang="ja-JP" sz="1600" b="1" smtClean="0"/>
                        <a:t>Lasso</a:t>
                      </a:r>
                      <a:r>
                        <a:rPr lang="ja-JP" altLang="en-US" sz="1600" b="1" smtClean="0"/>
                        <a:t>回帰</a:t>
                      </a:r>
                      <a:endParaRPr kumimoji="1" lang="ja-JP" altLang="en-US" sz="1600" b="1"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3744766"/>
                  </a:ext>
                </a:extLst>
              </a:tr>
              <a:tr h="490957">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5.5</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t>【</a:t>
                      </a:r>
                      <a:r>
                        <a:rPr kumimoji="1" lang="ja-JP" altLang="en-US" sz="1600" b="1" smtClean="0"/>
                        <a:t>単変量</a:t>
                      </a:r>
                      <a:r>
                        <a:rPr kumimoji="1" lang="en-US" altLang="ja-JP" sz="1600" b="1" smtClean="0"/>
                        <a:t>】</a:t>
                      </a:r>
                      <a:r>
                        <a:rPr lang="ja-JP" altLang="en-US" sz="1600" b="1" smtClean="0"/>
                        <a:t>目的変数に影響を及ぼす説明変数</a:t>
                      </a:r>
                      <a:r>
                        <a:rPr lang="en-US" altLang="ja-JP" sz="1600" b="1" smtClean="0"/>
                        <a:t>(</a:t>
                      </a:r>
                      <a:r>
                        <a:rPr lang="ja-JP" altLang="en-US" sz="1600" b="1" smtClean="0"/>
                        <a:t>下位</a:t>
                      </a:r>
                      <a:r>
                        <a:rPr lang="en-US" altLang="ja-JP" sz="1600" b="1" smtClean="0"/>
                        <a:t>)</a:t>
                      </a:r>
                      <a:r>
                        <a:rPr lang="ja-JP" altLang="en-US" sz="1600" b="1" smtClean="0"/>
                        <a:t>を除いた</a:t>
                      </a:r>
                      <a:r>
                        <a:rPr lang="en-US" altLang="ja-JP" sz="1600" b="1" smtClean="0"/>
                        <a:t>Lasso</a:t>
                      </a:r>
                      <a:r>
                        <a:rPr lang="ja-JP" altLang="en-US" sz="1600" b="1" smtClean="0"/>
                        <a:t>回帰</a:t>
                      </a:r>
                      <a:endParaRPr kumimoji="1" lang="ja-JP" altLang="en-US" sz="1600" b="1"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7948136"/>
                  </a:ext>
                </a:extLst>
              </a:tr>
              <a:tr h="334800">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5.6</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t>【</a:t>
                      </a:r>
                      <a:r>
                        <a:rPr kumimoji="1" lang="ja-JP" altLang="en-US" sz="1600" b="1" smtClean="0"/>
                        <a:t>多変量</a:t>
                      </a:r>
                      <a:r>
                        <a:rPr kumimoji="1" lang="en-US" altLang="ja-JP" sz="1600" b="1" smtClean="0"/>
                        <a:t>】</a:t>
                      </a:r>
                      <a:r>
                        <a:rPr lang="ja-JP" altLang="en-US" sz="1600" b="1" smtClean="0"/>
                        <a:t>目的変数に影響を及ぼす説明変数</a:t>
                      </a:r>
                      <a:r>
                        <a:rPr lang="en-US" altLang="ja-JP" sz="1600" b="1" smtClean="0"/>
                        <a:t> -</a:t>
                      </a:r>
                      <a:r>
                        <a:rPr lang="ja-JP" altLang="en-US" sz="1600" b="1" smtClean="0"/>
                        <a:t>相互作用を考慮</a:t>
                      </a:r>
                      <a:endParaRPr kumimoji="1" lang="ja-JP" altLang="en-US" sz="1600" b="1"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625394"/>
                  </a:ext>
                </a:extLst>
              </a:tr>
              <a:tr h="334800">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5.7</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t>【</a:t>
                      </a:r>
                      <a:r>
                        <a:rPr kumimoji="1" lang="ja-JP" altLang="en-US" sz="1600" b="1" smtClean="0"/>
                        <a:t>多変量</a:t>
                      </a:r>
                      <a:r>
                        <a:rPr kumimoji="1" lang="en-US" altLang="ja-JP" sz="1600" b="1" smtClean="0"/>
                        <a:t>】</a:t>
                      </a:r>
                      <a:r>
                        <a:rPr lang="ja-JP" altLang="en-US" sz="1600" b="1" smtClean="0"/>
                        <a:t>目的変数に影響を及ぼす説明変数</a:t>
                      </a:r>
                      <a:r>
                        <a:rPr lang="en-US" altLang="ja-JP" sz="1600" b="1" smtClean="0"/>
                        <a:t> -</a:t>
                      </a:r>
                      <a:r>
                        <a:rPr lang="ja-JP" altLang="en-US" sz="1600" b="1" smtClean="0"/>
                        <a:t>有用な組み合わせ</a:t>
                      </a:r>
                      <a:r>
                        <a:rPr lang="en-US" altLang="ja-JP" sz="1600" b="1" smtClean="0"/>
                        <a:t>-</a:t>
                      </a:r>
                      <a:endParaRPr kumimoji="1" lang="ja-JP" altLang="en-US" sz="1600" b="1"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0367795"/>
                  </a:ext>
                </a:extLst>
              </a:tr>
              <a:tr h="334800">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1" smtClean="0"/>
                        <a:t>5.8</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b="1" smtClean="0"/>
                        <a:t>【</a:t>
                      </a:r>
                      <a:r>
                        <a:rPr lang="ja-JP" altLang="en-US" sz="1600" b="1" smtClean="0"/>
                        <a:t>多変量</a:t>
                      </a:r>
                      <a:r>
                        <a:rPr lang="en-US" altLang="ja-JP" sz="1600" b="1" smtClean="0"/>
                        <a:t>】</a:t>
                      </a:r>
                      <a:r>
                        <a:rPr lang="ja-JP" altLang="en-US" sz="1600" b="1" smtClean="0"/>
                        <a:t>有用な組み合わせの可視化</a:t>
                      </a:r>
                      <a:endParaRPr kumimoji="1" lang="ja-JP" altLang="en-US" sz="1600" b="1"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859424"/>
                  </a:ext>
                </a:extLst>
              </a:tr>
              <a:tr h="280547">
                <a:tc>
                  <a:txBody>
                    <a:bodyPr/>
                    <a:lstStyle/>
                    <a:p>
                      <a:r>
                        <a:rPr kumimoji="1" lang="en-US" altLang="ja-JP" sz="1600" b="1" smtClean="0"/>
                        <a:t>6</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まとめ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1294911"/>
                  </a:ext>
                </a:extLst>
              </a:tr>
              <a:tr h="280547">
                <a:tc>
                  <a:txBody>
                    <a:bodyPr/>
                    <a:lstStyle/>
                    <a:p>
                      <a:r>
                        <a:rPr kumimoji="1" lang="en-US" altLang="ja-JP" sz="1600" b="1" smtClean="0"/>
                        <a:t>7</a:t>
                      </a:r>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kumimoji="1" lang="ja-JP" altLang="en-US" sz="16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smtClean="0"/>
                        <a:t>インターンシップを受けて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53140868"/>
                  </a:ext>
                </a:extLst>
              </a:tr>
            </a:tbl>
          </a:graphicData>
        </a:graphic>
      </p:graphicFrame>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8857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2"/>
          <a:stretch>
            <a:fillRect/>
          </a:stretch>
        </p:blipFill>
        <p:spPr>
          <a:xfrm>
            <a:off x="6143819" y="2293390"/>
            <a:ext cx="5544112" cy="4316789"/>
          </a:xfrm>
          <a:prstGeom prst="rect">
            <a:avLst/>
          </a:prstGeom>
        </p:spPr>
      </p:pic>
      <p:sp>
        <p:nvSpPr>
          <p:cNvPr id="2" name="タイトル 1"/>
          <p:cNvSpPr>
            <a:spLocks noGrp="1"/>
          </p:cNvSpPr>
          <p:nvPr>
            <p:ph type="title"/>
          </p:nvPr>
        </p:nvSpPr>
        <p:spPr/>
        <p:txBody>
          <a:bodyPr/>
          <a:lstStyle/>
          <a:p>
            <a:r>
              <a:rPr lang="en-US" altLang="ja-JP"/>
              <a:t>4</a:t>
            </a:r>
            <a:r>
              <a:rPr kumimoji="1" lang="en-US" altLang="ja-JP" smtClean="0"/>
              <a:t>.5 Group Lasso</a:t>
            </a:r>
            <a:r>
              <a:rPr kumimoji="1" lang="ja-JP" altLang="en-US" smtClean="0"/>
              <a:t>回帰</a:t>
            </a:r>
            <a:endParaRPr kumimoji="1" lang="ja-JP" altLang="en-US"/>
          </a:p>
        </p:txBody>
      </p:sp>
      <p:sp>
        <p:nvSpPr>
          <p:cNvPr id="5" name="角丸四角形 4"/>
          <p:cNvSpPr/>
          <p:nvPr/>
        </p:nvSpPr>
        <p:spPr>
          <a:xfrm>
            <a:off x="282000" y="750245"/>
            <a:ext cx="11628000" cy="1130806"/>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1700" b="1" smtClean="0">
                <a:solidFill>
                  <a:schemeClr val="tx1"/>
                </a:solidFill>
                <a:latin typeface="メイリオ" panose="020B0604030504040204" pitchFamily="50" charset="-128"/>
                <a:ea typeface="メイリオ" panose="020B0604030504040204" pitchFamily="50" charset="-128"/>
              </a:rPr>
              <a:t>類似傾向が見られる説明変数の可能性を考慮し、説明変数をグループ単位でスパース推定することが可能な</a:t>
            </a:r>
            <a:r>
              <a:rPr lang="en-US" altLang="ja-JP" sz="1700" b="1" smtClean="0">
                <a:solidFill>
                  <a:schemeClr val="tx1"/>
                </a:solidFill>
                <a:latin typeface="メイリオ" panose="020B0604030504040204" pitchFamily="50" charset="-128"/>
                <a:ea typeface="メイリオ" panose="020B0604030504040204" pitchFamily="50" charset="-128"/>
              </a:rPr>
              <a:t>Group Lasso</a:t>
            </a:r>
            <a:r>
              <a:rPr lang="ja-JP" altLang="en-US" sz="1700" b="1" smtClean="0">
                <a:solidFill>
                  <a:schemeClr val="tx1"/>
                </a:solidFill>
                <a:latin typeface="メイリオ" panose="020B0604030504040204" pitchFamily="50" charset="-128"/>
                <a:ea typeface="メイリオ" panose="020B0604030504040204" pitchFamily="50" charset="-128"/>
              </a:rPr>
              <a:t>を用いて変数の絞り込みを行う。絞り込み後、</a:t>
            </a:r>
            <a:r>
              <a:rPr lang="en-US" altLang="ja-JP" sz="1700" b="1" smtClean="0">
                <a:solidFill>
                  <a:schemeClr val="tx1"/>
                </a:solidFill>
                <a:latin typeface="メイリオ" panose="020B0604030504040204" pitchFamily="50" charset="-128"/>
                <a:ea typeface="メイリオ" panose="020B0604030504040204" pitchFamily="50" charset="-128"/>
              </a:rPr>
              <a:t>Lasso</a:t>
            </a:r>
            <a:r>
              <a:rPr lang="ja-JP" altLang="en-US" sz="1700" b="1" smtClean="0">
                <a:solidFill>
                  <a:schemeClr val="tx1"/>
                </a:solidFill>
                <a:latin typeface="メイリオ" panose="020B0604030504040204" pitchFamily="50" charset="-128"/>
                <a:ea typeface="メイリオ" panose="020B0604030504040204" pitchFamily="50" charset="-128"/>
              </a:rPr>
              <a:t>回帰を実装した結果</a:t>
            </a:r>
            <a:r>
              <a:rPr lang="en-US" altLang="ja-JP" sz="1700" b="1" smtClean="0">
                <a:solidFill>
                  <a:srgbClr val="FF0000"/>
                </a:solidFill>
                <a:latin typeface="メイリオ" panose="020B0604030504040204" pitchFamily="50" charset="-128"/>
                <a:ea typeface="メイリオ" panose="020B0604030504040204" pitchFamily="50" charset="-128"/>
              </a:rPr>
              <a:t>AUC</a:t>
            </a:r>
            <a:r>
              <a:rPr lang="ja-JP" altLang="en-US" sz="1700" b="1" smtClean="0">
                <a:solidFill>
                  <a:srgbClr val="FF0000"/>
                </a:solidFill>
                <a:latin typeface="メイリオ" panose="020B0604030504040204" pitchFamily="50" charset="-128"/>
                <a:ea typeface="メイリオ" panose="020B0604030504040204" pitchFamily="50" charset="-128"/>
              </a:rPr>
              <a:t>は向上した</a:t>
            </a:r>
            <a:endParaRPr lang="en-US" altLang="ja-JP" sz="1700" b="1" smtClean="0">
              <a:solidFill>
                <a:srgbClr val="FF0000"/>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u"/>
            </a:pPr>
            <a:r>
              <a:rPr lang="en-US" altLang="ja-JP" sz="1700" b="1" smtClean="0">
                <a:solidFill>
                  <a:schemeClr val="tx1"/>
                </a:solidFill>
                <a:latin typeface="メイリオ" panose="020B0604030504040204" pitchFamily="50" charset="-128"/>
                <a:ea typeface="メイリオ" panose="020B0604030504040204" pitchFamily="50" charset="-128"/>
              </a:rPr>
              <a:t>Group Lasso</a:t>
            </a:r>
            <a:r>
              <a:rPr lang="ja-JP" altLang="en-US" sz="1700" b="1" smtClean="0">
                <a:solidFill>
                  <a:schemeClr val="tx1"/>
                </a:solidFill>
                <a:latin typeface="メイリオ" panose="020B0604030504040204" pitchFamily="50" charset="-128"/>
                <a:ea typeface="メイリオ" panose="020B0604030504040204" pitchFamily="50" charset="-128"/>
              </a:rPr>
              <a:t>より</a:t>
            </a:r>
            <a:r>
              <a:rPr lang="en-US" altLang="ja-JP" sz="1700" b="1" smtClean="0">
                <a:solidFill>
                  <a:srgbClr val="FF0000"/>
                </a:solidFill>
                <a:latin typeface="メイリオ" panose="020B0604030504040204" pitchFamily="50" charset="-128"/>
                <a:ea typeface="メイリオ" panose="020B0604030504040204" pitchFamily="50" charset="-128"/>
              </a:rPr>
              <a:t>140</a:t>
            </a:r>
            <a:r>
              <a:rPr lang="ja-JP" altLang="en-US" sz="1700" b="1" smtClean="0">
                <a:solidFill>
                  <a:srgbClr val="FF0000"/>
                </a:solidFill>
                <a:latin typeface="メイリオ" panose="020B0604030504040204" pitchFamily="50" charset="-128"/>
                <a:ea typeface="メイリオ" panose="020B0604030504040204" pitchFamily="50" charset="-128"/>
              </a:rPr>
              <a:t>個の説明変数は有用である</a:t>
            </a:r>
            <a:endParaRPr lang="en-US" altLang="ja-JP" sz="1700" b="1" smtClean="0">
              <a:solidFill>
                <a:srgbClr val="FF0000"/>
              </a:solidFill>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0" y="1997429"/>
            <a:ext cx="6275554" cy="646331"/>
          </a:xfrm>
          <a:prstGeom prst="rect">
            <a:avLst/>
          </a:prstGeom>
          <a:noFill/>
        </p:spPr>
        <p:txBody>
          <a:bodyPr wrap="square" rtlCol="0">
            <a:spAutoFit/>
          </a:bodyPr>
          <a:lstStyle/>
          <a:p>
            <a:pPr algn="ctr"/>
            <a:r>
              <a:rPr lang="en-US" altLang="ja-JP" b="1" smtClean="0">
                <a:latin typeface="メイリオ" panose="020B0604030504040204" pitchFamily="50" charset="-128"/>
                <a:ea typeface="メイリオ" panose="020B0604030504040204" pitchFamily="50" charset="-128"/>
              </a:rPr>
              <a:t>Group lasso</a:t>
            </a:r>
            <a:r>
              <a:rPr lang="ja-JP" altLang="en-US" b="1" smtClean="0">
                <a:latin typeface="メイリオ" panose="020B0604030504040204" pitchFamily="50" charset="-128"/>
                <a:ea typeface="メイリオ" panose="020B0604030504040204" pitchFamily="50" charset="-128"/>
              </a:rPr>
              <a:t>のグループの分け方は相関の高い順から</a:t>
            </a:r>
            <a:endParaRPr lang="en-US" altLang="ja-JP" b="1" smtClean="0">
              <a:latin typeface="メイリオ" panose="020B0604030504040204" pitchFamily="50" charset="-128"/>
              <a:ea typeface="メイリオ" panose="020B0604030504040204" pitchFamily="50" charset="-128"/>
            </a:endParaRPr>
          </a:p>
          <a:p>
            <a:pPr algn="ctr"/>
            <a:r>
              <a:rPr lang="en-US" altLang="ja-JP" b="1" smtClean="0">
                <a:latin typeface="メイリオ" panose="020B0604030504040204" pitchFamily="50" charset="-128"/>
                <a:ea typeface="メイリオ" panose="020B0604030504040204" pitchFamily="50" charset="-128"/>
              </a:rPr>
              <a:t>5</a:t>
            </a:r>
            <a:r>
              <a:rPr lang="ja-JP" altLang="en-US" b="1" smtClean="0">
                <a:latin typeface="メイリオ" panose="020B0604030504040204" pitchFamily="50" charset="-128"/>
                <a:ea typeface="メイリオ" panose="020B0604030504040204" pitchFamily="50" charset="-128"/>
              </a:rPr>
              <a:t>個ずつ、合計</a:t>
            </a:r>
            <a:r>
              <a:rPr lang="en-US" altLang="ja-JP" b="1" smtClean="0">
                <a:latin typeface="メイリオ" panose="020B0604030504040204" pitchFamily="50" charset="-128"/>
                <a:ea typeface="メイリオ" panose="020B0604030504040204" pitchFamily="50" charset="-128"/>
              </a:rPr>
              <a:t>29</a:t>
            </a:r>
            <a:r>
              <a:rPr lang="ja-JP" altLang="en-US" b="1" smtClean="0">
                <a:latin typeface="メイリオ" panose="020B0604030504040204" pitchFamily="50" charset="-128"/>
                <a:ea typeface="メイリオ" panose="020B0604030504040204" pitchFamily="50" charset="-128"/>
              </a:rPr>
              <a:t>のグループを作成することにした</a:t>
            </a:r>
            <a:endParaRPr lang="en-US" altLang="ja-JP" b="1" smtClean="0">
              <a:latin typeface="メイリオ" panose="020B0604030504040204" pitchFamily="50" charset="-128"/>
              <a:ea typeface="メイリオ" panose="020B0604030504040204" pitchFamily="50" charset="-128"/>
            </a:endParaRPr>
          </a:p>
        </p:txBody>
      </p:sp>
      <p:sp>
        <p:nvSpPr>
          <p:cNvPr id="10" name="角丸四角形 9"/>
          <p:cNvSpPr/>
          <p:nvPr/>
        </p:nvSpPr>
        <p:spPr>
          <a:xfrm>
            <a:off x="282000" y="2643760"/>
            <a:ext cx="1242278" cy="4136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solidFill>
                  <a:schemeClr val="tx1"/>
                </a:solidFill>
                <a:latin typeface="メイリオ" panose="020B0604030504040204" pitchFamily="50" charset="-128"/>
                <a:ea typeface="メイリオ" panose="020B0604030504040204" pitchFamily="50" charset="-128"/>
              </a:rPr>
              <a:t>143</a:t>
            </a:r>
            <a:r>
              <a:rPr kumimoji="1" lang="ja-JP" altLang="en-US" sz="2400" smtClean="0">
                <a:solidFill>
                  <a:schemeClr val="tx1"/>
                </a:solidFill>
                <a:latin typeface="メイリオ" panose="020B0604030504040204" pitchFamily="50" charset="-128"/>
                <a:ea typeface="メイリオ" panose="020B0604030504040204" pitchFamily="50" charset="-128"/>
              </a:rPr>
              <a:t>個</a:t>
            </a:r>
            <a:endParaRPr kumimoji="1" lang="ja-JP" altLang="en-US" sz="2400">
              <a:solidFill>
                <a:schemeClr val="tx1"/>
              </a:solidFill>
              <a:latin typeface="メイリオ" panose="020B0604030504040204" pitchFamily="50" charset="-128"/>
              <a:ea typeface="メイリオ" panose="020B0604030504040204" pitchFamily="50" charset="-128"/>
            </a:endParaRPr>
          </a:p>
        </p:txBody>
      </p:sp>
      <p:sp>
        <p:nvSpPr>
          <p:cNvPr id="12" name="右矢印 11"/>
          <p:cNvSpPr/>
          <p:nvPr/>
        </p:nvSpPr>
        <p:spPr>
          <a:xfrm>
            <a:off x="1718915" y="4451785"/>
            <a:ext cx="679269"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p:cNvGrpSpPr/>
          <p:nvPr/>
        </p:nvGrpSpPr>
        <p:grpSpPr>
          <a:xfrm>
            <a:off x="2593473" y="2644299"/>
            <a:ext cx="1242278" cy="4135861"/>
            <a:chOff x="3003803" y="2672005"/>
            <a:chExt cx="1242278" cy="4135861"/>
          </a:xfrm>
        </p:grpSpPr>
        <p:sp>
          <p:nvSpPr>
            <p:cNvPr id="13" name="角丸四角形 12"/>
            <p:cNvSpPr/>
            <p:nvPr/>
          </p:nvSpPr>
          <p:spPr>
            <a:xfrm>
              <a:off x="3003803" y="2672005"/>
              <a:ext cx="1242278" cy="413586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smtClean="0">
                  <a:solidFill>
                    <a:schemeClr val="tx1"/>
                  </a:solidFill>
                  <a:latin typeface="メイリオ" panose="020B0604030504040204" pitchFamily="50" charset="-128"/>
                  <a:ea typeface="メイリオ" panose="020B0604030504040204" pitchFamily="50" charset="-128"/>
                </a:rPr>
                <a:t>5</a:t>
              </a:r>
              <a:r>
                <a:rPr lang="ja-JP" altLang="en-US" sz="2400" smtClean="0">
                  <a:solidFill>
                    <a:schemeClr val="tx1"/>
                  </a:solidFill>
                  <a:latin typeface="メイリオ" panose="020B0604030504040204" pitchFamily="50" charset="-128"/>
                  <a:ea typeface="メイリオ" panose="020B0604030504040204" pitchFamily="50" charset="-128"/>
                </a:rPr>
                <a:t>個</a:t>
              </a:r>
              <a:endParaRPr lang="en-US" altLang="ja-JP" sz="2400" smtClean="0">
                <a:solidFill>
                  <a:schemeClr val="tx1"/>
                </a:solidFill>
                <a:latin typeface="メイリオ" panose="020B0604030504040204" pitchFamily="50" charset="-128"/>
                <a:ea typeface="メイリオ" panose="020B0604030504040204" pitchFamily="50" charset="-128"/>
              </a:endParaRPr>
            </a:p>
            <a:p>
              <a:pPr algn="ctr"/>
              <a:endParaRPr lang="en-US" altLang="ja-JP" sz="2400" smtClean="0">
                <a:solidFill>
                  <a:schemeClr val="tx1"/>
                </a:solidFill>
                <a:latin typeface="メイリオ" panose="020B0604030504040204" pitchFamily="50" charset="-128"/>
                <a:ea typeface="メイリオ" panose="020B0604030504040204" pitchFamily="50" charset="-128"/>
              </a:endParaRPr>
            </a:p>
            <a:p>
              <a:pPr algn="ctr"/>
              <a:r>
                <a:rPr lang="en-US" altLang="ja-JP" sz="2400" smtClean="0">
                  <a:solidFill>
                    <a:schemeClr val="tx1"/>
                  </a:solidFill>
                  <a:latin typeface="メイリオ" panose="020B0604030504040204" pitchFamily="50" charset="-128"/>
                  <a:ea typeface="メイリオ" panose="020B0604030504040204" pitchFamily="50" charset="-128"/>
                </a:rPr>
                <a:t>5</a:t>
              </a:r>
              <a:r>
                <a:rPr lang="ja-JP" altLang="en-US" sz="2400" smtClean="0">
                  <a:solidFill>
                    <a:schemeClr val="tx1"/>
                  </a:solidFill>
                  <a:latin typeface="メイリオ" panose="020B0604030504040204" pitchFamily="50" charset="-128"/>
                  <a:ea typeface="メイリオ" panose="020B0604030504040204" pitchFamily="50" charset="-128"/>
                </a:rPr>
                <a:t>個</a:t>
              </a:r>
              <a:endParaRPr lang="en-US" altLang="ja-JP" sz="2400">
                <a:solidFill>
                  <a:schemeClr val="tx1"/>
                </a:solidFill>
                <a:latin typeface="メイリオ" panose="020B0604030504040204" pitchFamily="50" charset="-128"/>
                <a:ea typeface="メイリオ" panose="020B0604030504040204" pitchFamily="50" charset="-128"/>
              </a:endParaRPr>
            </a:p>
            <a:p>
              <a:pPr algn="ctr"/>
              <a:endParaRPr lang="en-US" altLang="ja-JP" sz="240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2400" smtClean="0">
                  <a:solidFill>
                    <a:schemeClr val="tx1"/>
                  </a:solidFill>
                  <a:latin typeface="メイリオ" panose="020B0604030504040204" pitchFamily="50" charset="-128"/>
                  <a:ea typeface="メイリオ" panose="020B0604030504040204" pitchFamily="50" charset="-128"/>
                </a:rPr>
                <a:t>・</a:t>
              </a:r>
              <a:endParaRPr kumimoji="1" lang="en-US" altLang="ja-JP" sz="2400">
                <a:solidFill>
                  <a:schemeClr val="tx1"/>
                </a:solidFill>
                <a:latin typeface="メイリオ" panose="020B0604030504040204" pitchFamily="50" charset="-128"/>
                <a:ea typeface="メイリオ" panose="020B0604030504040204" pitchFamily="50" charset="-128"/>
              </a:endParaRPr>
            </a:p>
            <a:p>
              <a:pPr algn="ctr"/>
              <a:r>
                <a:rPr lang="ja-JP" altLang="en-US" sz="2400" smtClean="0">
                  <a:solidFill>
                    <a:schemeClr val="tx1"/>
                  </a:solidFill>
                  <a:latin typeface="メイリオ" panose="020B0604030504040204" pitchFamily="50" charset="-128"/>
                  <a:ea typeface="メイリオ" panose="020B0604030504040204" pitchFamily="50" charset="-128"/>
                </a:rPr>
                <a:t>・</a:t>
              </a:r>
              <a:endParaRPr lang="en-US" altLang="ja-JP" sz="2400" smtClean="0">
                <a:solidFill>
                  <a:schemeClr val="tx1"/>
                </a:solidFill>
                <a:latin typeface="メイリオ" panose="020B0604030504040204" pitchFamily="50" charset="-128"/>
                <a:ea typeface="メイリオ" panose="020B0604030504040204" pitchFamily="50" charset="-128"/>
              </a:endParaRPr>
            </a:p>
            <a:p>
              <a:pPr algn="ctr"/>
              <a:r>
                <a:rPr kumimoji="1" lang="ja-JP" altLang="en-US" sz="2400" smtClean="0">
                  <a:solidFill>
                    <a:schemeClr val="tx1"/>
                  </a:solidFill>
                  <a:latin typeface="メイリオ" panose="020B0604030504040204" pitchFamily="50" charset="-128"/>
                  <a:ea typeface="メイリオ" panose="020B0604030504040204" pitchFamily="50" charset="-128"/>
                </a:rPr>
                <a:t>・</a:t>
              </a:r>
              <a:endParaRPr kumimoji="1" lang="en-US" altLang="ja-JP" sz="2400">
                <a:solidFill>
                  <a:schemeClr val="tx1"/>
                </a:solidFill>
                <a:latin typeface="メイリオ" panose="020B0604030504040204" pitchFamily="50" charset="-128"/>
                <a:ea typeface="メイリオ" panose="020B0604030504040204" pitchFamily="50" charset="-128"/>
              </a:endParaRPr>
            </a:p>
            <a:p>
              <a:pPr algn="ctr"/>
              <a:endParaRPr lang="en-US" altLang="ja-JP" sz="2400" smtClean="0">
                <a:solidFill>
                  <a:schemeClr val="tx1"/>
                </a:solidFill>
                <a:latin typeface="メイリオ" panose="020B0604030504040204" pitchFamily="50" charset="-128"/>
                <a:ea typeface="メイリオ" panose="020B0604030504040204" pitchFamily="50" charset="-128"/>
              </a:endParaRPr>
            </a:p>
            <a:p>
              <a:pPr algn="ctr"/>
              <a:r>
                <a:rPr kumimoji="1" lang="en-US" altLang="ja-JP" sz="2400" smtClean="0">
                  <a:solidFill>
                    <a:schemeClr val="tx1"/>
                  </a:solidFill>
                  <a:latin typeface="メイリオ" panose="020B0604030504040204" pitchFamily="50" charset="-128"/>
                  <a:ea typeface="メイリオ" panose="020B0604030504040204" pitchFamily="50" charset="-128"/>
                </a:rPr>
                <a:t>5</a:t>
              </a:r>
              <a:r>
                <a:rPr kumimoji="1" lang="ja-JP" altLang="en-US" sz="2400" smtClean="0">
                  <a:solidFill>
                    <a:schemeClr val="tx1"/>
                  </a:solidFill>
                  <a:latin typeface="メイリオ" panose="020B0604030504040204" pitchFamily="50" charset="-128"/>
                  <a:ea typeface="メイリオ" panose="020B0604030504040204" pitchFamily="50" charset="-128"/>
                </a:rPr>
                <a:t>個</a:t>
              </a:r>
              <a:endParaRPr kumimoji="1" lang="en-US" altLang="ja-JP" sz="2400" smtClean="0">
                <a:solidFill>
                  <a:schemeClr val="tx1"/>
                </a:solidFill>
                <a:latin typeface="メイリオ" panose="020B0604030504040204" pitchFamily="50" charset="-128"/>
                <a:ea typeface="メイリオ" panose="020B0604030504040204" pitchFamily="50" charset="-128"/>
              </a:endParaRPr>
            </a:p>
            <a:p>
              <a:pPr algn="ctr"/>
              <a:endParaRPr kumimoji="1" lang="en-US" altLang="ja-JP" sz="2400">
                <a:solidFill>
                  <a:schemeClr val="tx1"/>
                </a:solidFill>
                <a:latin typeface="メイリオ" panose="020B0604030504040204" pitchFamily="50" charset="-128"/>
                <a:ea typeface="メイリオ" panose="020B0604030504040204" pitchFamily="50" charset="-128"/>
              </a:endParaRPr>
            </a:p>
            <a:p>
              <a:pPr algn="ctr"/>
              <a:r>
                <a:rPr kumimoji="1" lang="en-US" altLang="ja-JP" sz="2400" smtClean="0">
                  <a:solidFill>
                    <a:schemeClr val="tx1"/>
                  </a:solidFill>
                  <a:latin typeface="メイリオ" panose="020B0604030504040204" pitchFamily="50" charset="-128"/>
                  <a:ea typeface="メイリオ" panose="020B0604030504040204" pitchFamily="50" charset="-128"/>
                </a:rPr>
                <a:t>3</a:t>
              </a:r>
              <a:r>
                <a:rPr kumimoji="1" lang="ja-JP" altLang="en-US" sz="2400" smtClean="0">
                  <a:solidFill>
                    <a:schemeClr val="tx1"/>
                  </a:solidFill>
                  <a:latin typeface="メイリオ" panose="020B0604030504040204" pitchFamily="50" charset="-128"/>
                  <a:ea typeface="メイリオ" panose="020B0604030504040204" pitchFamily="50" charset="-128"/>
                </a:rPr>
                <a:t>個</a:t>
              </a:r>
              <a:endParaRPr kumimoji="1" lang="en-US" altLang="ja-JP" sz="2400" smtClean="0">
                <a:solidFill>
                  <a:schemeClr val="tx1"/>
                </a:solidFill>
                <a:latin typeface="メイリオ" panose="020B0604030504040204" pitchFamily="50" charset="-128"/>
                <a:ea typeface="メイリオ" panose="020B0604030504040204" pitchFamily="50" charset="-128"/>
              </a:endParaRPr>
            </a:p>
          </p:txBody>
        </p:sp>
        <p:cxnSp>
          <p:nvCxnSpPr>
            <p:cNvPr id="15" name="直線コネクタ 14"/>
            <p:cNvCxnSpPr/>
            <p:nvPr/>
          </p:nvCxnSpPr>
          <p:spPr>
            <a:xfrm>
              <a:off x="3003803" y="3278777"/>
              <a:ext cx="12422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003803" y="4019005"/>
              <a:ext cx="12422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3003803" y="6161314"/>
              <a:ext cx="12422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003803" y="5377543"/>
              <a:ext cx="12422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右矢印 20"/>
          <p:cNvSpPr/>
          <p:nvPr/>
        </p:nvSpPr>
        <p:spPr>
          <a:xfrm>
            <a:off x="3689329" y="6236843"/>
            <a:ext cx="58921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4278543" y="6211669"/>
            <a:ext cx="1756497" cy="646331"/>
          </a:xfrm>
          <a:prstGeom prst="rect">
            <a:avLst/>
          </a:prstGeom>
          <a:noFill/>
        </p:spPr>
        <p:txBody>
          <a:bodyPr wrap="square" rtlCol="0">
            <a:spAutoFit/>
          </a:bodyPr>
          <a:lstStyle/>
          <a:p>
            <a:r>
              <a:rPr lang="en-US" altLang="ja-JP" b="1" smtClean="0">
                <a:latin typeface="メイリオ" panose="020B0604030504040204" pitchFamily="50" charset="-128"/>
                <a:ea typeface="メイリオ" panose="020B0604030504040204" pitchFamily="50" charset="-128"/>
              </a:rPr>
              <a:t>0</a:t>
            </a:r>
            <a:r>
              <a:rPr lang="ja-JP" altLang="en-US" b="1" smtClean="0">
                <a:latin typeface="メイリオ" panose="020B0604030504040204" pitchFamily="50" charset="-128"/>
                <a:ea typeface="メイリオ" panose="020B0604030504040204" pitchFamily="50" charset="-128"/>
              </a:rPr>
              <a:t>だと推定</a:t>
            </a:r>
            <a:endParaRPr lang="en-US" altLang="ja-JP" b="1" smtClean="0">
              <a:latin typeface="メイリオ" panose="020B0604030504040204" pitchFamily="50" charset="-128"/>
              <a:ea typeface="メイリオ" panose="020B0604030504040204" pitchFamily="50" charset="-128"/>
            </a:endParaRPr>
          </a:p>
          <a:p>
            <a:r>
              <a:rPr lang="en-US" altLang="ja-JP" b="1" smtClean="0">
                <a:latin typeface="メイリオ" panose="020B0604030504040204" pitchFamily="50" charset="-128"/>
                <a:ea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rPr>
              <a:t>不要な変数</a:t>
            </a:r>
            <a:r>
              <a:rPr lang="en-US" altLang="ja-JP" b="1" smtClean="0">
                <a:latin typeface="メイリオ" panose="020B0604030504040204" pitchFamily="50" charset="-128"/>
                <a:ea typeface="メイリオ" panose="020B0604030504040204" pitchFamily="50" charset="-128"/>
              </a:rPr>
              <a:t>)</a:t>
            </a:r>
          </a:p>
        </p:txBody>
      </p:sp>
      <p:pic>
        <p:nvPicPr>
          <p:cNvPr id="24" name="図 23"/>
          <p:cNvPicPr>
            <a:picLocks noChangeAspect="1"/>
          </p:cNvPicPr>
          <p:nvPr/>
        </p:nvPicPr>
        <p:blipFill>
          <a:blip r:embed="rId3"/>
          <a:stretch>
            <a:fillRect/>
          </a:stretch>
        </p:blipFill>
        <p:spPr>
          <a:xfrm>
            <a:off x="210029" y="2293390"/>
            <a:ext cx="5670247" cy="4384800"/>
          </a:xfrm>
          <a:prstGeom prst="rect">
            <a:avLst/>
          </a:prstGeom>
        </p:spPr>
      </p:pic>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4782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2494" y="1358384"/>
            <a:ext cx="9514143" cy="1107996"/>
          </a:xfrm>
          <a:prstGeom prst="rect">
            <a:avLst/>
          </a:prstGeom>
        </p:spPr>
        <p:txBody>
          <a:bodyPr wrap="none">
            <a:spAutoFit/>
          </a:bodyPr>
          <a:lstStyle/>
          <a:p>
            <a:r>
              <a:rPr lang="en-US" altLang="ja-JP" sz="6600" b="1" smtClean="0">
                <a:latin typeface="メイリオ" panose="020B0604030504040204" pitchFamily="50" charset="-128"/>
                <a:ea typeface="メイリオ" panose="020B0604030504040204" pitchFamily="50" charset="-128"/>
              </a:rPr>
              <a:t>5.</a:t>
            </a:r>
            <a:r>
              <a:rPr lang="ja-JP" altLang="en-US" sz="6600" b="1">
                <a:latin typeface="メイリオ" panose="020B0604030504040204" pitchFamily="50" charset="-128"/>
                <a:ea typeface="メイリオ" panose="020B0604030504040204" pitchFamily="50" charset="-128"/>
              </a:rPr>
              <a:t>重要</a:t>
            </a:r>
            <a:r>
              <a:rPr lang="ja-JP" altLang="en-US" sz="6600" b="1" smtClean="0">
                <a:latin typeface="メイリオ" panose="020B0604030504040204" pitchFamily="50" charset="-128"/>
                <a:ea typeface="メイリオ" panose="020B0604030504040204" pitchFamily="50" charset="-128"/>
              </a:rPr>
              <a:t>な説明変数の選定</a:t>
            </a:r>
            <a:endParaRPr lang="en-US" altLang="ja-JP" sz="6600" b="1" smtClean="0">
              <a:latin typeface="メイリオ" panose="020B0604030504040204" pitchFamily="50" charset="-128"/>
              <a:ea typeface="メイリオ"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791391302"/>
              </p:ext>
            </p:extLst>
          </p:nvPr>
        </p:nvGraphicFramePr>
        <p:xfrm>
          <a:off x="2593074" y="3028128"/>
          <a:ext cx="9237545" cy="3346753"/>
        </p:xfrm>
        <a:graphic>
          <a:graphicData uri="http://schemas.openxmlformats.org/drawingml/2006/table">
            <a:tbl>
              <a:tblPr firstRow="1" bandRow="1">
                <a:tableStyleId>{5C22544A-7EE6-4342-B048-85BDC9FD1C3A}</a:tableStyleId>
              </a:tblPr>
              <a:tblGrid>
                <a:gridCol w="4525401">
                  <a:extLst>
                    <a:ext uri="{9D8B030D-6E8A-4147-A177-3AD203B41FA5}">
                      <a16:colId xmlns:a16="http://schemas.microsoft.com/office/drawing/2014/main" val="3466785465"/>
                    </a:ext>
                  </a:extLst>
                </a:gridCol>
                <a:gridCol w="4712144">
                  <a:extLst>
                    <a:ext uri="{9D8B030D-6E8A-4147-A177-3AD203B41FA5}">
                      <a16:colId xmlns:a16="http://schemas.microsoft.com/office/drawing/2014/main" val="1511206995"/>
                    </a:ext>
                  </a:extLst>
                </a:gridCol>
              </a:tblGrid>
              <a:tr h="512113">
                <a:tc>
                  <a:txBody>
                    <a:bodyPr/>
                    <a:lstStyle/>
                    <a:p>
                      <a:pPr algn="ctr"/>
                      <a:r>
                        <a:rPr kumimoji="1" lang="ja-JP" altLang="en-US" sz="2400" smtClean="0"/>
                        <a:t>結果</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smtClean="0"/>
                        <a:t>考察</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534283"/>
                  </a:ext>
                </a:extLst>
              </a:tr>
              <a:tr h="2150876">
                <a:tc>
                  <a:txBody>
                    <a:bodyPr/>
                    <a:lstStyle/>
                    <a:p>
                      <a:r>
                        <a:rPr kumimoji="1" lang="ja-JP" altLang="en-US" sz="2000" b="1" smtClean="0"/>
                        <a:t>・特に重要な説明変数は「</a:t>
                      </a:r>
                      <a:r>
                        <a:rPr kumimoji="1" lang="en-US" altLang="ja-JP" sz="2000" b="1" smtClean="0"/>
                        <a:t>59</a:t>
                      </a:r>
                      <a:r>
                        <a:rPr kumimoji="1" lang="ja-JP" altLang="en-US" sz="2000" b="1" smtClean="0"/>
                        <a:t>」「</a:t>
                      </a:r>
                      <a:r>
                        <a:rPr kumimoji="1" lang="en-US" altLang="ja-JP" sz="2000" b="1" smtClean="0"/>
                        <a:t>21</a:t>
                      </a:r>
                      <a:r>
                        <a:rPr kumimoji="1" lang="ja-JP" altLang="en-US" sz="2000" b="1" smtClean="0"/>
                        <a:t>」「</a:t>
                      </a:r>
                      <a:r>
                        <a:rPr kumimoji="1" lang="en-US" altLang="ja-JP" sz="2000" b="1" smtClean="0"/>
                        <a:t>117</a:t>
                      </a:r>
                      <a:r>
                        <a:rPr kumimoji="1" lang="ja-JP" altLang="en-US" sz="2000" b="1" smtClean="0"/>
                        <a:t>」</a:t>
                      </a:r>
                      <a:endParaRPr kumimoji="1" lang="en-US" altLang="ja-JP" sz="2000" b="1" smtClean="0"/>
                    </a:p>
                    <a:p>
                      <a:endParaRPr kumimoji="1" lang="en-US" altLang="ja-JP" sz="2000" b="1" smtClean="0"/>
                    </a:p>
                    <a:p>
                      <a:r>
                        <a:rPr kumimoji="1" lang="ja-JP" altLang="en-US" sz="2000" b="1" smtClean="0"/>
                        <a:t>・相関上位</a:t>
                      </a:r>
                      <a:r>
                        <a:rPr kumimoji="1" lang="en-US" altLang="ja-JP" sz="2000" b="1" smtClean="0"/>
                        <a:t>10</a:t>
                      </a:r>
                      <a:r>
                        <a:rPr kumimoji="1" lang="ja-JP" altLang="en-US" sz="2000" b="1" smtClean="0"/>
                        <a:t>個、特徴量の重要度</a:t>
                      </a:r>
                      <a:r>
                        <a:rPr kumimoji="1" lang="en-US" altLang="ja-JP" sz="2000" b="1" smtClean="0"/>
                        <a:t/>
                      </a:r>
                      <a:br>
                        <a:rPr kumimoji="1" lang="en-US" altLang="ja-JP" sz="2000" b="1" smtClean="0"/>
                      </a:br>
                      <a:r>
                        <a:rPr kumimoji="1" lang="ja-JP" altLang="en-US" sz="2000" b="1" smtClean="0"/>
                        <a:t>上位</a:t>
                      </a:r>
                      <a:r>
                        <a:rPr kumimoji="1" lang="en-US" altLang="ja-JP" sz="2000" b="1" smtClean="0"/>
                        <a:t>10</a:t>
                      </a:r>
                      <a:r>
                        <a:rPr kumimoji="1" lang="ja-JP" altLang="en-US" sz="2000" b="1" smtClean="0"/>
                        <a:t>個の評価指標は有効である</a:t>
                      </a:r>
                      <a:endParaRPr kumimoji="1" lang="en-US" altLang="ja-JP" sz="2000" b="1" smtClean="0"/>
                    </a:p>
                    <a:p>
                      <a:endParaRPr kumimoji="1" lang="en-US" altLang="ja-JP" sz="2000" b="1" smtClean="0"/>
                    </a:p>
                    <a:p>
                      <a:r>
                        <a:rPr kumimoji="1" lang="ja-JP" altLang="en-US" sz="2000" b="1" smtClean="0">
                          <a:latin typeface="+mn-ea"/>
                          <a:ea typeface="+mn-ea"/>
                        </a:rPr>
                        <a:t>・</a:t>
                      </a:r>
                      <a:r>
                        <a:rPr lang="ja-JP" altLang="en-US" sz="2000" b="1" u="none" smtClean="0">
                          <a:solidFill>
                            <a:schemeClr val="tx1"/>
                          </a:solidFill>
                          <a:latin typeface="+mn-ea"/>
                          <a:ea typeface="+mn-ea"/>
                        </a:rPr>
                        <a:t>「</a:t>
                      </a:r>
                      <a:r>
                        <a:rPr lang="en-US" altLang="ja-JP" sz="2000" b="1" u="none" smtClean="0">
                          <a:solidFill>
                            <a:schemeClr val="tx1"/>
                          </a:solidFill>
                          <a:latin typeface="+mn-ea"/>
                          <a:ea typeface="+mn-ea"/>
                        </a:rPr>
                        <a:t>65</a:t>
                      </a:r>
                      <a:r>
                        <a:rPr lang="ja-JP" altLang="en-US" sz="2000" b="1" u="none" smtClean="0">
                          <a:solidFill>
                            <a:schemeClr val="tx1"/>
                          </a:solidFill>
                          <a:latin typeface="+mn-ea"/>
                          <a:ea typeface="+mn-ea"/>
                        </a:rPr>
                        <a:t>」と「</a:t>
                      </a:r>
                      <a:r>
                        <a:rPr lang="en-US" altLang="ja-JP" sz="2000" b="1" u="none" smtClean="0">
                          <a:solidFill>
                            <a:schemeClr val="tx1"/>
                          </a:solidFill>
                          <a:latin typeface="+mn-ea"/>
                          <a:ea typeface="+mn-ea"/>
                        </a:rPr>
                        <a:t>224</a:t>
                      </a:r>
                      <a:r>
                        <a:rPr lang="ja-JP" altLang="en-US" sz="2000" b="1" u="none" smtClean="0">
                          <a:solidFill>
                            <a:schemeClr val="tx1"/>
                          </a:solidFill>
                          <a:latin typeface="+mn-ea"/>
                          <a:ea typeface="+mn-ea"/>
                        </a:rPr>
                        <a:t>」 「</a:t>
                      </a:r>
                      <a:r>
                        <a:rPr lang="en-US" altLang="ja-JP" sz="2000" b="1" u="none" smtClean="0">
                          <a:solidFill>
                            <a:schemeClr val="tx1"/>
                          </a:solidFill>
                          <a:latin typeface="+mn-ea"/>
                          <a:ea typeface="+mn-ea"/>
                        </a:rPr>
                        <a:t>341</a:t>
                      </a:r>
                      <a:r>
                        <a:rPr lang="ja-JP" altLang="en-US" sz="2000" b="1" u="none" smtClean="0">
                          <a:solidFill>
                            <a:schemeClr val="tx1"/>
                          </a:solidFill>
                          <a:latin typeface="+mn-ea"/>
                          <a:ea typeface="+mn-ea"/>
                        </a:rPr>
                        <a:t>」と「</a:t>
                      </a:r>
                      <a:r>
                        <a:rPr lang="en-US" altLang="ja-JP" sz="2000" b="1" u="none" smtClean="0">
                          <a:solidFill>
                            <a:schemeClr val="tx1"/>
                          </a:solidFill>
                          <a:latin typeface="+mn-ea"/>
                          <a:ea typeface="+mn-ea"/>
                        </a:rPr>
                        <a:t>59</a:t>
                      </a:r>
                      <a:r>
                        <a:rPr lang="ja-JP" altLang="en-US" sz="2000" b="1" u="none" smtClean="0">
                          <a:solidFill>
                            <a:schemeClr val="tx1"/>
                          </a:solidFill>
                          <a:latin typeface="+mn-ea"/>
                          <a:ea typeface="+mn-ea"/>
                        </a:rPr>
                        <a:t>」 「</a:t>
                      </a:r>
                      <a:r>
                        <a:rPr lang="en-US" altLang="ja-JP" sz="2000" b="1" u="none" smtClean="0">
                          <a:solidFill>
                            <a:schemeClr val="tx1"/>
                          </a:solidFill>
                          <a:latin typeface="+mn-ea"/>
                          <a:ea typeface="+mn-ea"/>
                        </a:rPr>
                        <a:t>40</a:t>
                      </a:r>
                      <a:r>
                        <a:rPr lang="ja-JP" altLang="en-US" sz="2000" b="1" u="none" smtClean="0">
                          <a:solidFill>
                            <a:schemeClr val="tx1"/>
                          </a:solidFill>
                          <a:latin typeface="+mn-ea"/>
                          <a:ea typeface="+mn-ea"/>
                        </a:rPr>
                        <a:t>」と「</a:t>
                      </a:r>
                      <a:r>
                        <a:rPr lang="en-US" altLang="ja-JP" sz="2000" b="1" u="none" smtClean="0">
                          <a:solidFill>
                            <a:schemeClr val="tx1"/>
                          </a:solidFill>
                          <a:latin typeface="+mn-ea"/>
                          <a:ea typeface="+mn-ea"/>
                        </a:rPr>
                        <a:t>426</a:t>
                      </a:r>
                      <a:r>
                        <a:rPr lang="ja-JP" altLang="en-US" sz="2000" b="1" u="none" smtClean="0">
                          <a:solidFill>
                            <a:schemeClr val="tx1"/>
                          </a:solidFill>
                          <a:latin typeface="+mn-ea"/>
                          <a:ea typeface="+mn-ea"/>
                        </a:rPr>
                        <a:t>」の組み合わせに</a:t>
                      </a:r>
                      <a:r>
                        <a:rPr lang="en-US" altLang="ja-JP" sz="2000" b="1" u="none" smtClean="0">
                          <a:solidFill>
                            <a:schemeClr val="tx1"/>
                          </a:solidFill>
                          <a:latin typeface="+mn-ea"/>
                          <a:ea typeface="+mn-ea"/>
                        </a:rPr>
                        <a:t/>
                      </a:r>
                      <a:br>
                        <a:rPr lang="en-US" altLang="ja-JP" sz="2000" b="1" u="none" smtClean="0">
                          <a:solidFill>
                            <a:schemeClr val="tx1"/>
                          </a:solidFill>
                          <a:latin typeface="+mn-ea"/>
                          <a:ea typeface="+mn-ea"/>
                        </a:rPr>
                      </a:br>
                      <a:r>
                        <a:rPr lang="ja-JP" altLang="en-US" sz="2000" b="1" u="none" smtClean="0">
                          <a:solidFill>
                            <a:schemeClr val="tx1"/>
                          </a:solidFill>
                          <a:latin typeface="+mn-ea"/>
                          <a:ea typeface="+mn-ea"/>
                        </a:rPr>
                        <a:t>よって不良品の判定ができる</a:t>
                      </a:r>
                      <a:endParaRPr kumimoji="1" lang="en-US" altLang="ja-JP" sz="2000" b="1" u="none" smtClean="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b="1" smtClean="0"/>
                        <a:t>・「</a:t>
                      </a:r>
                      <a:r>
                        <a:rPr kumimoji="1" lang="en-US" altLang="ja-JP" sz="2000" b="1" smtClean="0"/>
                        <a:t>59</a:t>
                      </a:r>
                      <a:r>
                        <a:rPr kumimoji="1" lang="ja-JP" altLang="en-US" sz="2000" b="1" smtClean="0"/>
                        <a:t>」「</a:t>
                      </a:r>
                      <a:r>
                        <a:rPr kumimoji="1" lang="en-US" altLang="ja-JP" sz="2000" b="1" smtClean="0"/>
                        <a:t>21</a:t>
                      </a:r>
                      <a:r>
                        <a:rPr kumimoji="1" lang="ja-JP" altLang="en-US" sz="2000" b="1" smtClean="0"/>
                        <a:t>」「</a:t>
                      </a:r>
                      <a:r>
                        <a:rPr kumimoji="1" lang="en-US" altLang="ja-JP" sz="2000" b="1" smtClean="0"/>
                        <a:t>117</a:t>
                      </a:r>
                      <a:r>
                        <a:rPr kumimoji="1" lang="ja-JP" altLang="en-US" sz="2000" b="1" smtClean="0"/>
                        <a:t>」の</a:t>
                      </a:r>
                      <a:r>
                        <a:rPr kumimoji="1" lang="en-US" altLang="ja-JP" sz="2000" b="1" smtClean="0"/>
                        <a:t/>
                      </a:r>
                      <a:br>
                        <a:rPr kumimoji="1" lang="en-US" altLang="ja-JP" sz="2000" b="1" smtClean="0"/>
                      </a:br>
                      <a:r>
                        <a:rPr kumimoji="1" lang="ja-JP" altLang="en-US" sz="2000" b="1" smtClean="0"/>
                        <a:t>生産プロセスが良品</a:t>
                      </a:r>
                      <a:r>
                        <a:rPr kumimoji="1" lang="en-US" altLang="ja-JP" sz="2000" b="1" smtClean="0"/>
                        <a:t>/</a:t>
                      </a:r>
                      <a:r>
                        <a:rPr kumimoji="1" lang="ja-JP" altLang="en-US" sz="2000" b="1" smtClean="0"/>
                        <a:t>不良品に何らかの影響を与えている可能性が高い</a:t>
                      </a:r>
                      <a:endParaRPr kumimoji="1" lang="en-US" altLang="ja-JP" sz="2000" b="1" smtClean="0"/>
                    </a:p>
                    <a:p>
                      <a:endParaRPr kumimoji="1" lang="en-US" altLang="ja-JP" sz="2000" b="1" smtClean="0"/>
                    </a:p>
                    <a:p>
                      <a:endParaRPr kumimoji="1" lang="en-US" altLang="ja-JP" sz="2000" b="1"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55911"/>
                  </a:ext>
                </a:extLst>
              </a:tr>
            </a:tbl>
          </a:graphicData>
        </a:graphic>
      </p:graphicFrame>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536524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flipH="1">
            <a:off x="6887948" y="5884526"/>
            <a:ext cx="347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normAutofit/>
          </a:bodyPr>
          <a:lstStyle/>
          <a:p>
            <a:r>
              <a:rPr lang="en-US" altLang="ja-JP" sz="2600"/>
              <a:t>5</a:t>
            </a:r>
            <a:r>
              <a:rPr lang="en-US" altLang="ja-JP" sz="2600" smtClean="0"/>
              <a:t>.1</a:t>
            </a:r>
            <a:r>
              <a:rPr lang="ja-JP" altLang="en-US" sz="2600" smtClean="0"/>
              <a:t> 重要な説明変数の選定するための</a:t>
            </a:r>
            <a:r>
              <a:rPr lang="en-US" altLang="ja-JP" sz="2600" smtClean="0"/>
              <a:t>2</a:t>
            </a:r>
            <a:r>
              <a:rPr lang="ja-JP" altLang="en-US" sz="2600" smtClean="0"/>
              <a:t>つの観点</a:t>
            </a:r>
            <a:endParaRPr kumimoji="1" lang="ja-JP" altLang="en-US" sz="2600"/>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nvGrpSpPr>
          <p:cNvPr id="4" name="グループ化 3"/>
          <p:cNvGrpSpPr/>
          <p:nvPr/>
        </p:nvGrpSpPr>
        <p:grpSpPr>
          <a:xfrm>
            <a:off x="1448635" y="1174863"/>
            <a:ext cx="9294731" cy="1598022"/>
            <a:chOff x="1680752" y="1989909"/>
            <a:chExt cx="9294731" cy="1598022"/>
          </a:xfrm>
        </p:grpSpPr>
        <p:sp>
          <p:nvSpPr>
            <p:cNvPr id="7" name="角丸四角形 6"/>
            <p:cNvSpPr/>
            <p:nvPr/>
          </p:nvSpPr>
          <p:spPr>
            <a:xfrm>
              <a:off x="6962500" y="1989909"/>
              <a:ext cx="4012983" cy="15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smtClean="0">
                  <a:latin typeface="メイリオ" panose="020B0604030504040204" pitchFamily="50" charset="-128"/>
                  <a:ea typeface="メイリオ" panose="020B0604030504040204" pitchFamily="50" charset="-128"/>
                </a:rPr>
                <a:t>多</a:t>
              </a:r>
              <a:r>
                <a:rPr kumimoji="1" lang="ja-JP" altLang="en-US" sz="2800" b="1" smtClean="0">
                  <a:latin typeface="メイリオ" panose="020B0604030504040204" pitchFamily="50" charset="-128"/>
                  <a:ea typeface="メイリオ" panose="020B0604030504040204" pitchFamily="50" charset="-128"/>
                </a:rPr>
                <a:t>変量ごとの目的変数に対する影響性</a:t>
              </a:r>
              <a:endParaRPr kumimoji="1" lang="en-US" altLang="ja-JP" sz="2800" b="1" smtClean="0">
                <a:latin typeface="メイリオ" panose="020B0604030504040204" pitchFamily="50" charset="-128"/>
                <a:ea typeface="メイリオ" panose="020B0604030504040204" pitchFamily="50" charset="-128"/>
              </a:endParaRPr>
            </a:p>
            <a:p>
              <a:pPr algn="ctr"/>
              <a:r>
                <a:rPr kumimoji="1" lang="en-US" altLang="ja-JP" sz="2800" b="1" smtClean="0">
                  <a:latin typeface="メイリオ" panose="020B0604030504040204" pitchFamily="50" charset="-128"/>
                  <a:ea typeface="メイリオ" panose="020B0604030504040204" pitchFamily="50" charset="-128"/>
                </a:rPr>
                <a:t>(</a:t>
              </a:r>
              <a:r>
                <a:rPr kumimoji="1" lang="ja-JP" altLang="en-US" sz="2800" b="1" smtClean="0">
                  <a:latin typeface="メイリオ" panose="020B0604030504040204" pitchFamily="50" charset="-128"/>
                  <a:ea typeface="メイリオ" panose="020B0604030504040204" pitchFamily="50" charset="-128"/>
                </a:rPr>
                <a:t>組み合わせ</a:t>
              </a:r>
              <a:r>
                <a:rPr kumimoji="1" lang="en-US" altLang="ja-JP" sz="2800" b="1" smtClean="0">
                  <a:latin typeface="メイリオ" panose="020B0604030504040204" pitchFamily="50" charset="-128"/>
                  <a:ea typeface="メイリオ" panose="020B0604030504040204" pitchFamily="50" charset="-128"/>
                </a:rPr>
                <a:t>)</a:t>
              </a:r>
              <a:endParaRPr kumimoji="1" lang="ja-JP" altLang="en-US" sz="2800" b="1">
                <a:latin typeface="メイリオ" panose="020B0604030504040204" pitchFamily="50" charset="-128"/>
                <a:ea typeface="メイリオ" panose="020B0604030504040204" pitchFamily="50" charset="-128"/>
              </a:endParaRPr>
            </a:p>
          </p:txBody>
        </p:sp>
        <p:sp>
          <p:nvSpPr>
            <p:cNvPr id="8" name="角丸四角形 7"/>
            <p:cNvSpPr/>
            <p:nvPr/>
          </p:nvSpPr>
          <p:spPr>
            <a:xfrm>
              <a:off x="1680752" y="1989909"/>
              <a:ext cx="3931161" cy="15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smtClean="0">
                  <a:latin typeface="メイリオ" panose="020B0604030504040204" pitchFamily="50" charset="-128"/>
                  <a:ea typeface="メイリオ" panose="020B0604030504040204" pitchFamily="50" charset="-128"/>
                </a:rPr>
                <a:t>単</a:t>
              </a:r>
              <a:r>
                <a:rPr kumimoji="1" lang="ja-JP" altLang="en-US" sz="2800" b="1" smtClean="0">
                  <a:latin typeface="メイリオ" panose="020B0604030504040204" pitchFamily="50" charset="-128"/>
                  <a:ea typeface="メイリオ" panose="020B0604030504040204" pitchFamily="50" charset="-128"/>
                </a:rPr>
                <a:t>変量ごとの目的変数に対する影響性</a:t>
              </a:r>
              <a:endParaRPr kumimoji="1" lang="en-US" altLang="ja-JP" sz="2800" b="1" smtClean="0">
                <a:latin typeface="メイリオ" panose="020B0604030504040204" pitchFamily="50" charset="-128"/>
                <a:ea typeface="メイリオ" panose="020B0604030504040204" pitchFamily="50" charset="-128"/>
              </a:endParaRPr>
            </a:p>
            <a:p>
              <a:pPr algn="ctr"/>
              <a:r>
                <a:rPr lang="en-US" altLang="ja-JP" sz="2800" b="1" smtClean="0">
                  <a:latin typeface="メイリオ" panose="020B0604030504040204" pitchFamily="50" charset="-128"/>
                  <a:ea typeface="メイリオ" panose="020B0604030504040204" pitchFamily="50" charset="-128"/>
                </a:rPr>
                <a:t>(1</a:t>
              </a:r>
              <a:r>
                <a:rPr lang="ja-JP" altLang="en-US" sz="2800" b="1" smtClean="0">
                  <a:latin typeface="メイリオ" panose="020B0604030504040204" pitchFamily="50" charset="-128"/>
                  <a:ea typeface="メイリオ" panose="020B0604030504040204" pitchFamily="50" charset="-128"/>
                </a:rPr>
                <a:t>つの変数のみ</a:t>
              </a:r>
              <a:r>
                <a:rPr lang="en-US" altLang="ja-JP" sz="2800" b="1" smtClean="0">
                  <a:latin typeface="メイリオ" panose="020B0604030504040204" pitchFamily="50" charset="-128"/>
                  <a:ea typeface="メイリオ" panose="020B0604030504040204" pitchFamily="50" charset="-128"/>
                </a:rPr>
                <a:t>)</a:t>
              </a:r>
              <a:endParaRPr kumimoji="1" lang="ja-JP" altLang="en-US" sz="2800" b="1">
                <a:latin typeface="メイリオ" panose="020B0604030504040204" pitchFamily="50" charset="-128"/>
                <a:ea typeface="メイリオ" panose="020B0604030504040204" pitchFamily="50" charset="-128"/>
              </a:endParaRPr>
            </a:p>
          </p:txBody>
        </p:sp>
      </p:grpSp>
      <p:sp>
        <p:nvSpPr>
          <p:cNvPr id="9" name="楕円 8"/>
          <p:cNvSpPr/>
          <p:nvPr/>
        </p:nvSpPr>
        <p:spPr>
          <a:xfrm>
            <a:off x="3411414" y="3644537"/>
            <a:ext cx="1809291" cy="2011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メイリオ" panose="020B0604030504040204" pitchFamily="50" charset="-128"/>
                <a:ea typeface="メイリオ" panose="020B0604030504040204" pitchFamily="50" charset="-128"/>
              </a:rPr>
              <a:t>目的変数</a:t>
            </a:r>
            <a:endParaRPr kumimoji="1" lang="ja-JP" altLang="en-US" b="1">
              <a:solidFill>
                <a:schemeClr val="tx1"/>
              </a:solidFill>
              <a:latin typeface="メイリオ" panose="020B0604030504040204" pitchFamily="50" charset="-128"/>
              <a:ea typeface="メイリオ" panose="020B0604030504040204" pitchFamily="50" charset="-128"/>
            </a:endParaRPr>
          </a:p>
        </p:txBody>
      </p:sp>
      <p:sp>
        <p:nvSpPr>
          <p:cNvPr id="10" name="楕円 9"/>
          <p:cNvSpPr/>
          <p:nvPr/>
        </p:nvSpPr>
        <p:spPr>
          <a:xfrm>
            <a:off x="1637126" y="3313214"/>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kumimoji="1" lang="en-US" altLang="ja-JP" sz="1050" b="1" smtClean="0">
                <a:solidFill>
                  <a:schemeClr val="tx1"/>
                </a:solidFill>
                <a:latin typeface="メイリオ" panose="020B0604030504040204" pitchFamily="50" charset="-128"/>
                <a:ea typeface="メイリオ" panose="020B0604030504040204" pitchFamily="50" charset="-128"/>
              </a:rPr>
              <a:t>1</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11" name="楕円 10"/>
          <p:cNvSpPr/>
          <p:nvPr/>
        </p:nvSpPr>
        <p:spPr>
          <a:xfrm>
            <a:off x="1094889" y="3816134"/>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kumimoji="1" lang="en-US" altLang="ja-JP" sz="1050" b="1" smtClean="0">
                <a:solidFill>
                  <a:schemeClr val="tx1"/>
                </a:solidFill>
                <a:latin typeface="メイリオ" panose="020B0604030504040204" pitchFamily="50" charset="-128"/>
                <a:ea typeface="メイリオ" panose="020B0604030504040204" pitchFamily="50" charset="-128"/>
              </a:rPr>
              <a:t>2</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12" name="楕円 11"/>
          <p:cNvSpPr/>
          <p:nvPr/>
        </p:nvSpPr>
        <p:spPr>
          <a:xfrm>
            <a:off x="1288592" y="5561113"/>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lang="en-US" altLang="ja-JP" sz="1050" b="1" smtClean="0">
                <a:solidFill>
                  <a:schemeClr val="tx1"/>
                </a:solidFill>
                <a:latin typeface="メイリオ" panose="020B0604030504040204" pitchFamily="50" charset="-128"/>
                <a:ea typeface="メイリオ" panose="020B0604030504040204" pitchFamily="50" charset="-128"/>
              </a:rPr>
              <a:t>n</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13" name="楕円 12"/>
          <p:cNvSpPr/>
          <p:nvPr/>
        </p:nvSpPr>
        <p:spPr>
          <a:xfrm>
            <a:off x="672566" y="4466011"/>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lang="en-US" altLang="ja-JP" sz="1050" b="1">
                <a:solidFill>
                  <a:schemeClr val="tx1"/>
                </a:solidFill>
                <a:latin typeface="メイリオ" panose="020B0604030504040204" pitchFamily="50" charset="-128"/>
                <a:ea typeface="メイリオ" panose="020B0604030504040204" pitchFamily="50" charset="-128"/>
              </a:rPr>
              <a:t>3</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741147" y="5080356"/>
            <a:ext cx="1094889" cy="369332"/>
          </a:xfrm>
          <a:prstGeom prst="rect">
            <a:avLst/>
          </a:prstGeom>
          <a:noFill/>
        </p:spPr>
        <p:txBody>
          <a:bodyPr wrap="square" rtlCol="0">
            <a:spAutoFit/>
          </a:bodyPr>
          <a:lstStyle/>
          <a:p>
            <a:pPr algn="ctr"/>
            <a:r>
              <a:rPr lang="ja-JP" altLang="en-US" b="1" smtClean="0">
                <a:latin typeface="メイリオ" panose="020B0604030504040204" pitchFamily="50" charset="-128"/>
                <a:ea typeface="メイリオ" panose="020B0604030504040204" pitchFamily="50" charset="-128"/>
              </a:rPr>
              <a:t>・・・</a:t>
            </a:r>
            <a:endParaRPr lang="en-US" altLang="ja-JP" b="1" smtClean="0">
              <a:latin typeface="メイリオ" panose="020B0604030504040204" pitchFamily="50" charset="-128"/>
              <a:ea typeface="メイリオ" panose="020B0604030504040204" pitchFamily="50" charset="-128"/>
            </a:endParaRPr>
          </a:p>
        </p:txBody>
      </p:sp>
      <p:sp>
        <p:nvSpPr>
          <p:cNvPr id="16" name="右矢印 15"/>
          <p:cNvSpPr/>
          <p:nvPr/>
        </p:nvSpPr>
        <p:spPr>
          <a:xfrm rot="741015">
            <a:off x="2654719" y="3483935"/>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rot="741015">
            <a:off x="2206975" y="4021833"/>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1816980" y="4511201"/>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20674188">
            <a:off x="2316889" y="5318796"/>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9860111" y="3563671"/>
            <a:ext cx="1809291" cy="2011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メイリオ" panose="020B0604030504040204" pitchFamily="50" charset="-128"/>
                <a:ea typeface="メイリオ" panose="020B0604030504040204" pitchFamily="50" charset="-128"/>
              </a:rPr>
              <a:t>目的変数</a:t>
            </a:r>
            <a:endParaRPr kumimoji="1" lang="ja-JP" altLang="en-US" b="1">
              <a:solidFill>
                <a:schemeClr val="tx1"/>
              </a:solidFill>
              <a:latin typeface="メイリオ" panose="020B0604030504040204" pitchFamily="50" charset="-128"/>
              <a:ea typeface="メイリオ" panose="020B0604030504040204" pitchFamily="50" charset="-128"/>
            </a:endParaRPr>
          </a:p>
        </p:txBody>
      </p:sp>
      <p:sp>
        <p:nvSpPr>
          <p:cNvPr id="21" name="楕円 20"/>
          <p:cNvSpPr/>
          <p:nvPr/>
        </p:nvSpPr>
        <p:spPr>
          <a:xfrm>
            <a:off x="5923388" y="3367988"/>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kumimoji="1" lang="en-US" altLang="ja-JP" sz="1050" b="1" smtClean="0">
                <a:solidFill>
                  <a:schemeClr val="tx1"/>
                </a:solidFill>
                <a:latin typeface="メイリオ" panose="020B0604030504040204" pitchFamily="50" charset="-128"/>
                <a:ea typeface="メイリオ" panose="020B0604030504040204" pitchFamily="50" charset="-128"/>
              </a:rPr>
              <a:t>1</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22" name="楕円 21"/>
          <p:cNvSpPr/>
          <p:nvPr/>
        </p:nvSpPr>
        <p:spPr>
          <a:xfrm>
            <a:off x="7214306" y="3362295"/>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kumimoji="1" lang="en-US" altLang="ja-JP" sz="1050" b="1" smtClean="0">
                <a:solidFill>
                  <a:schemeClr val="tx1"/>
                </a:solidFill>
                <a:latin typeface="メイリオ" panose="020B0604030504040204" pitchFamily="50" charset="-128"/>
                <a:ea typeface="メイリオ" panose="020B0604030504040204" pitchFamily="50" charset="-128"/>
              </a:rPr>
              <a:t>2</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23" name="楕円 22"/>
          <p:cNvSpPr/>
          <p:nvPr/>
        </p:nvSpPr>
        <p:spPr>
          <a:xfrm>
            <a:off x="5902666" y="5656217"/>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lang="en-US" altLang="ja-JP" sz="1050" b="1" smtClean="0">
                <a:solidFill>
                  <a:schemeClr val="tx1"/>
                </a:solidFill>
                <a:latin typeface="メイリオ" panose="020B0604030504040204" pitchFamily="50" charset="-128"/>
                <a:ea typeface="メイリオ" panose="020B0604030504040204" pitchFamily="50" charset="-128"/>
              </a:rPr>
              <a:t>n</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24" name="楕円 23"/>
          <p:cNvSpPr/>
          <p:nvPr/>
        </p:nvSpPr>
        <p:spPr>
          <a:xfrm>
            <a:off x="7214306" y="4033215"/>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lang="en-US" altLang="ja-JP" sz="1050" b="1">
                <a:solidFill>
                  <a:schemeClr val="tx1"/>
                </a:solidFill>
                <a:latin typeface="メイリオ" panose="020B0604030504040204" pitchFamily="50" charset="-128"/>
                <a:ea typeface="メイリオ" panose="020B0604030504040204" pitchFamily="50" charset="-128"/>
              </a:rPr>
              <a:t>3</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6601697" y="5199154"/>
            <a:ext cx="1094889" cy="369332"/>
          </a:xfrm>
          <a:prstGeom prst="rect">
            <a:avLst/>
          </a:prstGeom>
          <a:noFill/>
        </p:spPr>
        <p:txBody>
          <a:bodyPr wrap="square" rtlCol="0">
            <a:spAutoFit/>
          </a:bodyPr>
          <a:lstStyle/>
          <a:p>
            <a:pPr algn="ctr"/>
            <a:r>
              <a:rPr lang="ja-JP" altLang="en-US" b="1" smtClean="0">
                <a:latin typeface="メイリオ" panose="020B0604030504040204" pitchFamily="50" charset="-128"/>
                <a:ea typeface="メイリオ" panose="020B0604030504040204" pitchFamily="50" charset="-128"/>
              </a:rPr>
              <a:t>・・・</a:t>
            </a:r>
            <a:endParaRPr lang="en-US" altLang="ja-JP" b="1" smtClean="0">
              <a:latin typeface="メイリオ" panose="020B0604030504040204" pitchFamily="50" charset="-128"/>
              <a:ea typeface="メイリオ" panose="020B0604030504040204" pitchFamily="50" charset="-128"/>
            </a:endParaRPr>
          </a:p>
        </p:txBody>
      </p:sp>
      <p:cxnSp>
        <p:nvCxnSpPr>
          <p:cNvPr id="27" name="直線コネクタ 26"/>
          <p:cNvCxnSpPr>
            <a:stCxn id="22" idx="2"/>
            <a:endCxn id="21" idx="6"/>
          </p:cNvCxnSpPr>
          <p:nvPr/>
        </p:nvCxnSpPr>
        <p:spPr>
          <a:xfrm flipH="1">
            <a:off x="6887948" y="3613755"/>
            <a:ext cx="3263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39" idx="6"/>
            <a:endCxn id="24" idx="2"/>
          </p:cNvCxnSpPr>
          <p:nvPr/>
        </p:nvCxnSpPr>
        <p:spPr>
          <a:xfrm>
            <a:off x="6887948" y="4259741"/>
            <a:ext cx="3263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楕円 38"/>
          <p:cNvSpPr/>
          <p:nvPr/>
        </p:nvSpPr>
        <p:spPr>
          <a:xfrm>
            <a:off x="5923388" y="4008281"/>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kumimoji="1" lang="en-US" altLang="ja-JP" sz="1050" b="1" smtClean="0">
                <a:solidFill>
                  <a:schemeClr val="tx1"/>
                </a:solidFill>
                <a:latin typeface="メイリオ" panose="020B0604030504040204" pitchFamily="50" charset="-128"/>
                <a:ea typeface="メイリオ" panose="020B0604030504040204" pitchFamily="50" charset="-128"/>
              </a:rPr>
              <a:t>2</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43" name="楕円 42"/>
          <p:cNvSpPr/>
          <p:nvPr/>
        </p:nvSpPr>
        <p:spPr>
          <a:xfrm>
            <a:off x="5902666" y="4631654"/>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kumimoji="1" lang="en-US" altLang="ja-JP" sz="1050" b="1" smtClean="0">
                <a:solidFill>
                  <a:schemeClr val="tx1"/>
                </a:solidFill>
                <a:latin typeface="メイリオ" panose="020B0604030504040204" pitchFamily="50" charset="-128"/>
                <a:ea typeface="メイリオ" panose="020B0604030504040204" pitchFamily="50" charset="-128"/>
              </a:rPr>
              <a:t>1</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44" name="楕円 43"/>
          <p:cNvSpPr/>
          <p:nvPr/>
        </p:nvSpPr>
        <p:spPr>
          <a:xfrm>
            <a:off x="7214306" y="4625957"/>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kumimoji="1" lang="en-US" altLang="ja-JP" sz="1050" b="1" smtClean="0">
                <a:solidFill>
                  <a:schemeClr val="tx1"/>
                </a:solidFill>
                <a:latin typeface="メイリオ" panose="020B0604030504040204" pitchFamily="50" charset="-128"/>
                <a:ea typeface="メイリオ" panose="020B0604030504040204" pitchFamily="50" charset="-128"/>
              </a:rPr>
              <a:t>2</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cxnSp>
        <p:nvCxnSpPr>
          <p:cNvPr id="45" name="直線コネクタ 44"/>
          <p:cNvCxnSpPr>
            <a:stCxn id="44" idx="2"/>
            <a:endCxn id="43" idx="6"/>
          </p:cNvCxnSpPr>
          <p:nvPr/>
        </p:nvCxnSpPr>
        <p:spPr>
          <a:xfrm flipH="1">
            <a:off x="6867226" y="4877417"/>
            <a:ext cx="347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8537208" y="4641747"/>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lang="en-US" altLang="ja-JP" sz="1050" b="1">
                <a:solidFill>
                  <a:schemeClr val="tx1"/>
                </a:solidFill>
                <a:latin typeface="メイリオ" panose="020B0604030504040204" pitchFamily="50" charset="-128"/>
                <a:ea typeface="メイリオ" panose="020B0604030504040204" pitchFamily="50" charset="-128"/>
              </a:rPr>
              <a:t>3</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cxnSp>
        <p:nvCxnSpPr>
          <p:cNvPr id="51" name="直線コネクタ 50"/>
          <p:cNvCxnSpPr/>
          <p:nvPr/>
        </p:nvCxnSpPr>
        <p:spPr>
          <a:xfrm flipH="1">
            <a:off x="8178866" y="4877417"/>
            <a:ext cx="347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右矢印 51"/>
          <p:cNvSpPr/>
          <p:nvPr/>
        </p:nvSpPr>
        <p:spPr>
          <a:xfrm rot="741015">
            <a:off x="8874626" y="3424622"/>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右矢印 52"/>
          <p:cNvSpPr/>
          <p:nvPr/>
        </p:nvSpPr>
        <p:spPr>
          <a:xfrm rot="741015">
            <a:off x="8861919" y="405770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右矢印 53"/>
          <p:cNvSpPr/>
          <p:nvPr/>
        </p:nvSpPr>
        <p:spPr>
          <a:xfrm>
            <a:off x="9523360" y="4650891"/>
            <a:ext cx="296909"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7214306" y="5633066"/>
            <a:ext cx="96456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latin typeface="メイリオ" panose="020B0604030504040204" pitchFamily="50" charset="-128"/>
                <a:ea typeface="メイリオ" panose="020B0604030504040204" pitchFamily="50" charset="-128"/>
              </a:rPr>
              <a:t>x</a:t>
            </a:r>
            <a:r>
              <a:rPr lang="en-US" altLang="ja-JP" sz="1050" b="1" smtClean="0">
                <a:solidFill>
                  <a:schemeClr val="tx1"/>
                </a:solidFill>
                <a:latin typeface="メイリオ" panose="020B0604030504040204" pitchFamily="50" charset="-128"/>
                <a:ea typeface="メイリオ" panose="020B0604030504040204" pitchFamily="50" charset="-128"/>
              </a:rPr>
              <a:t>n</a:t>
            </a:r>
            <a:endParaRPr kumimoji="1" lang="ja-JP" altLang="en-US" sz="1050" b="1">
              <a:solidFill>
                <a:schemeClr val="tx1"/>
              </a:solidFill>
              <a:latin typeface="メイリオ" panose="020B0604030504040204" pitchFamily="50" charset="-128"/>
              <a:ea typeface="メイリオ" panose="020B0604030504040204" pitchFamily="50" charset="-128"/>
            </a:endParaRPr>
          </a:p>
        </p:txBody>
      </p:sp>
      <p:sp>
        <p:nvSpPr>
          <p:cNvPr id="57" name="右矢印 56"/>
          <p:cNvSpPr/>
          <p:nvPr/>
        </p:nvSpPr>
        <p:spPr>
          <a:xfrm rot="19945874">
            <a:off x="8917875" y="5403503"/>
            <a:ext cx="978408" cy="4865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166467" y="6354464"/>
            <a:ext cx="1898277" cy="369332"/>
          </a:xfrm>
          <a:prstGeom prst="rect">
            <a:avLst/>
          </a:prstGeom>
        </p:spPr>
        <p:txBody>
          <a:bodyPr wrap="none">
            <a:spAutoFit/>
          </a:bodyPr>
          <a:lstStyle/>
          <a:p>
            <a:r>
              <a:rPr lang="ja-JP" altLang="en-US" b="1" smtClean="0">
                <a:solidFill>
                  <a:srgbClr val="FF0000"/>
                </a:solidFill>
                <a:latin typeface="メイリオ" panose="020B0604030504040204" pitchFamily="50" charset="-128"/>
                <a:ea typeface="メイリオ" panose="020B0604030504040204" pitchFamily="50" charset="-128"/>
              </a:rPr>
              <a:t>対象変数</a:t>
            </a:r>
            <a:r>
              <a:rPr lang="en-US" altLang="ja-JP" b="1" smtClean="0">
                <a:solidFill>
                  <a:srgbClr val="FF0000"/>
                </a:solidFill>
                <a:latin typeface="メイリオ" panose="020B0604030504040204" pitchFamily="50" charset="-128"/>
                <a:ea typeface="メイリオ" panose="020B0604030504040204" pitchFamily="50" charset="-128"/>
              </a:rPr>
              <a:t>:140</a:t>
            </a:r>
            <a:r>
              <a:rPr lang="ja-JP" altLang="en-US" b="1" smtClean="0">
                <a:solidFill>
                  <a:srgbClr val="FF0000"/>
                </a:solidFill>
                <a:latin typeface="メイリオ" panose="020B0604030504040204" pitchFamily="50" charset="-128"/>
                <a:ea typeface="メイリオ" panose="020B0604030504040204" pitchFamily="50" charset="-128"/>
              </a:rPr>
              <a:t>個</a:t>
            </a:r>
            <a:endParaRPr lang="en-US" altLang="ja-JP" b="1">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7982558" y="6325312"/>
            <a:ext cx="1898277" cy="369332"/>
          </a:xfrm>
          <a:prstGeom prst="rect">
            <a:avLst/>
          </a:prstGeom>
        </p:spPr>
        <p:txBody>
          <a:bodyPr wrap="none">
            <a:spAutoFit/>
          </a:bodyPr>
          <a:lstStyle/>
          <a:p>
            <a:r>
              <a:rPr lang="ja-JP" altLang="en-US" b="1" smtClean="0">
                <a:solidFill>
                  <a:srgbClr val="FF0000"/>
                </a:solidFill>
                <a:latin typeface="メイリオ" panose="020B0604030504040204" pitchFamily="50" charset="-128"/>
                <a:ea typeface="メイリオ" panose="020B0604030504040204" pitchFamily="50" charset="-128"/>
              </a:rPr>
              <a:t>対象変数</a:t>
            </a:r>
            <a:r>
              <a:rPr lang="en-US" altLang="ja-JP" b="1" smtClean="0">
                <a:solidFill>
                  <a:srgbClr val="FF0000"/>
                </a:solidFill>
                <a:latin typeface="メイリオ" panose="020B0604030504040204" pitchFamily="50" charset="-128"/>
                <a:ea typeface="メイリオ" panose="020B0604030504040204" pitchFamily="50" charset="-128"/>
              </a:rPr>
              <a:t>:558</a:t>
            </a:r>
            <a:r>
              <a:rPr lang="ja-JP" altLang="en-US" b="1" smtClean="0">
                <a:solidFill>
                  <a:srgbClr val="FF0000"/>
                </a:solidFill>
                <a:latin typeface="メイリオ" panose="020B0604030504040204" pitchFamily="50" charset="-128"/>
                <a:ea typeface="メイリオ" panose="020B0604030504040204" pitchFamily="50" charset="-128"/>
              </a:rPr>
              <a:t>個</a:t>
            </a:r>
            <a:endParaRPr lang="en-US" altLang="ja-JP" b="1">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48891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600"/>
              <a:t>5</a:t>
            </a:r>
            <a:r>
              <a:rPr kumimoji="1" lang="en-US" altLang="ja-JP" sz="2600" smtClean="0"/>
              <a:t>.2</a:t>
            </a:r>
            <a:r>
              <a:rPr lang="en-US" altLang="ja-JP" sz="2600" smtClean="0"/>
              <a:t>【</a:t>
            </a:r>
            <a:r>
              <a:rPr lang="ja-JP" altLang="en-US" sz="2600" smtClean="0"/>
              <a:t>単変量</a:t>
            </a:r>
            <a:r>
              <a:rPr lang="en-US" altLang="ja-JP" sz="2600" smtClean="0"/>
              <a:t>】</a:t>
            </a:r>
            <a:r>
              <a:rPr kumimoji="1" lang="ja-JP" altLang="en-US" sz="2600" smtClean="0"/>
              <a:t>目的変数に影響を及ぼす説明変数</a:t>
            </a:r>
            <a:r>
              <a:rPr lang="en-US" altLang="ja-JP" sz="2600" smtClean="0"/>
              <a:t> -</a:t>
            </a:r>
            <a:r>
              <a:rPr lang="ja-JP" altLang="en-US" sz="2600" smtClean="0"/>
              <a:t>線形・非線形の評価指標</a:t>
            </a:r>
            <a:r>
              <a:rPr lang="en-US" altLang="ja-JP" sz="2600" smtClean="0"/>
              <a:t>- </a:t>
            </a:r>
            <a:endParaRPr kumimoji="1" lang="ja-JP" altLang="en-US" sz="2600"/>
          </a:p>
        </p:txBody>
      </p:sp>
      <p:sp>
        <p:nvSpPr>
          <p:cNvPr id="5" name="角丸四角形 4"/>
          <p:cNvSpPr/>
          <p:nvPr/>
        </p:nvSpPr>
        <p:spPr>
          <a:xfrm>
            <a:off x="281725" y="765133"/>
            <a:ext cx="11628550"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smtClean="0">
                <a:solidFill>
                  <a:schemeClr val="tx1"/>
                </a:solidFill>
                <a:latin typeface="メイリオ" panose="020B0604030504040204" pitchFamily="50" charset="-128"/>
                <a:ea typeface="メイリオ" panose="020B0604030504040204" pitchFamily="50" charset="-128"/>
              </a:rPr>
              <a:t>説明変数と目的変数の相関の結果</a:t>
            </a:r>
            <a:r>
              <a:rPr lang="en-US" altLang="ja-JP" sz="2000" b="1" smtClean="0">
                <a:solidFill>
                  <a:schemeClr val="tx1"/>
                </a:solidFill>
                <a:latin typeface="メイリオ" panose="020B0604030504040204" pitchFamily="50" charset="-128"/>
                <a:ea typeface="メイリオ" panose="020B0604030504040204" pitchFamily="50" charset="-128"/>
              </a:rPr>
              <a:t>(</a:t>
            </a:r>
            <a:r>
              <a:rPr lang="ja-JP" altLang="en-US" sz="2000" b="1" smtClean="0">
                <a:solidFill>
                  <a:schemeClr val="tx1"/>
                </a:solidFill>
                <a:latin typeface="メイリオ" panose="020B0604030504040204" pitchFamily="50" charset="-128"/>
                <a:ea typeface="メイリオ" panose="020B0604030504040204" pitchFamily="50" charset="-128"/>
              </a:rPr>
              <a:t>線形の観点</a:t>
            </a:r>
            <a:r>
              <a:rPr lang="en-US" altLang="ja-JP" sz="2000" b="1" smtClean="0">
                <a:solidFill>
                  <a:schemeClr val="tx1"/>
                </a:solidFill>
                <a:latin typeface="メイリオ" panose="020B0604030504040204" pitchFamily="50" charset="-128"/>
                <a:ea typeface="メイリオ" panose="020B0604030504040204" pitchFamily="50" charset="-128"/>
              </a:rPr>
              <a:t>)</a:t>
            </a:r>
            <a:r>
              <a:rPr lang="ja-JP" altLang="en-US" sz="2000" b="1" smtClean="0">
                <a:solidFill>
                  <a:schemeClr val="tx1"/>
                </a:solidFill>
                <a:latin typeface="メイリオ" panose="020B0604030504040204" pitchFamily="50" charset="-128"/>
                <a:ea typeface="メイリオ" panose="020B0604030504040204" pitchFamily="50" charset="-128"/>
              </a:rPr>
              <a:t>と</a:t>
            </a:r>
            <a:r>
              <a:rPr lang="en-US" altLang="ja-JP" sz="2000" b="1" smtClean="0">
                <a:solidFill>
                  <a:schemeClr val="tx1"/>
                </a:solidFill>
                <a:latin typeface="メイリオ" panose="020B0604030504040204" pitchFamily="50" charset="-128"/>
                <a:ea typeface="メイリオ" panose="020B0604030504040204" pitchFamily="50" charset="-128"/>
              </a:rPr>
              <a:t>LightGBM</a:t>
            </a:r>
            <a:r>
              <a:rPr lang="ja-JP" altLang="en-US" sz="2000" b="1" smtClean="0">
                <a:solidFill>
                  <a:schemeClr val="tx1"/>
                </a:solidFill>
                <a:latin typeface="メイリオ" panose="020B0604030504040204" pitchFamily="50" charset="-128"/>
                <a:ea typeface="メイリオ" panose="020B0604030504040204" pitchFamily="50" charset="-128"/>
              </a:rPr>
              <a:t>による特徴量の重要度の算出結果</a:t>
            </a:r>
            <a:r>
              <a:rPr lang="en-US" altLang="ja-JP" sz="2000" b="1" smtClean="0">
                <a:solidFill>
                  <a:schemeClr val="tx1"/>
                </a:solidFill>
                <a:latin typeface="メイリオ" panose="020B0604030504040204" pitchFamily="50" charset="-128"/>
                <a:ea typeface="メイリオ" panose="020B0604030504040204" pitchFamily="50" charset="-128"/>
              </a:rPr>
              <a:t>(</a:t>
            </a:r>
            <a:r>
              <a:rPr lang="ja-JP" altLang="en-US" sz="2000" b="1" smtClean="0">
                <a:solidFill>
                  <a:schemeClr val="tx1"/>
                </a:solidFill>
                <a:latin typeface="メイリオ" panose="020B0604030504040204" pitchFamily="50" charset="-128"/>
                <a:ea typeface="メイリオ" panose="020B0604030504040204" pitchFamily="50" charset="-128"/>
              </a:rPr>
              <a:t>非線形の観点</a:t>
            </a:r>
            <a:r>
              <a:rPr lang="en-US" altLang="ja-JP" sz="2000" b="1" smtClean="0">
                <a:solidFill>
                  <a:schemeClr val="tx1"/>
                </a:solidFill>
                <a:latin typeface="メイリオ" panose="020B0604030504040204" pitchFamily="50" charset="-128"/>
                <a:ea typeface="メイリオ" panose="020B0604030504040204" pitchFamily="50" charset="-128"/>
              </a:rPr>
              <a:t>)</a:t>
            </a:r>
            <a:r>
              <a:rPr lang="ja-JP" altLang="en-US" sz="2000" b="1" smtClean="0">
                <a:solidFill>
                  <a:schemeClr val="tx1"/>
                </a:solidFill>
                <a:latin typeface="メイリオ" panose="020B0604030504040204" pitchFamily="50" charset="-128"/>
                <a:ea typeface="メイリオ" panose="020B0604030504040204" pitchFamily="50" charset="-128"/>
              </a:rPr>
              <a:t>より目的変数に特に影響を及ぼしている説明変数は「</a:t>
            </a:r>
            <a:r>
              <a:rPr lang="en-US" altLang="ja-JP" sz="2000" b="1" u="sng" smtClean="0">
                <a:solidFill>
                  <a:srgbClr val="FF0000"/>
                </a:solidFill>
                <a:latin typeface="メイリオ" panose="020B0604030504040204" pitchFamily="50" charset="-128"/>
                <a:ea typeface="メイリオ" panose="020B0604030504040204" pitchFamily="50" charset="-128"/>
              </a:rPr>
              <a:t>59</a:t>
            </a:r>
            <a:r>
              <a:rPr lang="ja-JP" altLang="en-US" sz="2000" b="1" smtClean="0">
                <a:solidFill>
                  <a:schemeClr val="tx1"/>
                </a:solidFill>
                <a:latin typeface="メイリオ" panose="020B0604030504040204" pitchFamily="50" charset="-128"/>
                <a:ea typeface="メイリオ" panose="020B0604030504040204" pitchFamily="50" charset="-128"/>
              </a:rPr>
              <a:t>」「</a:t>
            </a:r>
            <a:r>
              <a:rPr lang="en-US" altLang="ja-JP" sz="2000" b="1" u="sng" smtClean="0">
                <a:solidFill>
                  <a:srgbClr val="FF0000"/>
                </a:solidFill>
                <a:latin typeface="メイリオ" panose="020B0604030504040204" pitchFamily="50" charset="-128"/>
                <a:ea typeface="メイリオ" panose="020B0604030504040204" pitchFamily="50" charset="-128"/>
              </a:rPr>
              <a:t>21</a:t>
            </a:r>
            <a:r>
              <a:rPr lang="ja-JP" altLang="en-US" sz="2000" b="1" smtClean="0">
                <a:solidFill>
                  <a:schemeClr val="tx1"/>
                </a:solidFill>
                <a:latin typeface="メイリオ" panose="020B0604030504040204" pitchFamily="50" charset="-128"/>
                <a:ea typeface="メイリオ" panose="020B0604030504040204" pitchFamily="50" charset="-128"/>
              </a:rPr>
              <a:t>」「</a:t>
            </a:r>
            <a:r>
              <a:rPr lang="en-US" altLang="ja-JP" sz="2000" b="1" u="sng" smtClean="0">
                <a:solidFill>
                  <a:srgbClr val="FF0000"/>
                </a:solidFill>
                <a:latin typeface="メイリオ" panose="020B0604030504040204" pitchFamily="50" charset="-128"/>
                <a:ea typeface="メイリオ" panose="020B0604030504040204" pitchFamily="50" charset="-128"/>
              </a:rPr>
              <a:t>117</a:t>
            </a:r>
            <a:r>
              <a:rPr lang="ja-JP" altLang="en-US" sz="2000" b="1" smtClean="0">
                <a:solidFill>
                  <a:schemeClr val="tx1"/>
                </a:solidFill>
                <a:latin typeface="メイリオ" panose="020B0604030504040204" pitchFamily="50" charset="-128"/>
                <a:ea typeface="メイリオ" panose="020B0604030504040204" pitchFamily="50" charset="-128"/>
              </a:rPr>
              <a:t>」である</a:t>
            </a:r>
            <a:endParaRPr lang="en-US" altLang="ja-JP" sz="2000" b="1" smtClean="0">
              <a:solidFill>
                <a:schemeClr val="tx1"/>
              </a:solidFill>
              <a:latin typeface="メイリオ" panose="020B0604030504040204" pitchFamily="50" charset="-128"/>
              <a:ea typeface="メイリオ" panose="020B0604030504040204" pitchFamily="50" charset="-128"/>
            </a:endParaRPr>
          </a:p>
        </p:txBody>
      </p:sp>
      <p:graphicFrame>
        <p:nvGraphicFramePr>
          <p:cNvPr id="7" name="コンテンツ プレースホルダー 8"/>
          <p:cNvGraphicFramePr>
            <a:graphicFrameLocks noGrp="1"/>
          </p:cNvGraphicFramePr>
          <p:nvPr>
            <p:ph idx="1"/>
            <p:extLst>
              <p:ext uri="{D42A27DB-BD31-4B8C-83A1-F6EECF244321}">
                <p14:modId xmlns:p14="http://schemas.microsoft.com/office/powerpoint/2010/main" val="137545600"/>
              </p:ext>
            </p:extLst>
          </p:nvPr>
        </p:nvGraphicFramePr>
        <p:xfrm>
          <a:off x="2143711" y="2797093"/>
          <a:ext cx="3052800" cy="4024797"/>
        </p:xfrm>
        <a:graphic>
          <a:graphicData uri="http://schemas.openxmlformats.org/drawingml/2006/table">
            <a:tbl>
              <a:tblPr firstRow="1" bandRow="1">
                <a:tableStyleId>{5C22544A-7EE6-4342-B048-85BDC9FD1C3A}</a:tableStyleId>
              </a:tblPr>
              <a:tblGrid>
                <a:gridCol w="1526400">
                  <a:extLst>
                    <a:ext uri="{9D8B030D-6E8A-4147-A177-3AD203B41FA5}">
                      <a16:colId xmlns:a16="http://schemas.microsoft.com/office/drawing/2014/main" val="3811462792"/>
                    </a:ext>
                  </a:extLst>
                </a:gridCol>
                <a:gridCol w="1526400">
                  <a:extLst>
                    <a:ext uri="{9D8B030D-6E8A-4147-A177-3AD203B41FA5}">
                      <a16:colId xmlns:a16="http://schemas.microsoft.com/office/drawing/2014/main" val="1658462598"/>
                    </a:ext>
                  </a:extLst>
                </a:gridCol>
              </a:tblGrid>
              <a:tr h="395137">
                <a:tc>
                  <a:txBody>
                    <a:bodyPr/>
                    <a:lstStyle/>
                    <a:p>
                      <a:pPr algn="ctr" fontAlgn="ctr"/>
                      <a:r>
                        <a:rPr lang="ja-JP" altLang="en-US" sz="1800" b="1" smtClean="0">
                          <a:effectLst/>
                        </a:rPr>
                        <a:t>説明変数</a:t>
                      </a:r>
                      <a:endParaRPr lang="en-US" sz="1800"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t>相関</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858468"/>
                  </a:ext>
                </a:extLst>
              </a:tr>
              <a:tr h="362966">
                <a:tc>
                  <a:txBody>
                    <a:bodyPr/>
                    <a:lstStyle/>
                    <a:p>
                      <a:pPr algn="r" fontAlgn="ctr"/>
                      <a:r>
                        <a:rPr lang="en-US" altLang="ja-JP" sz="1800" b="1" i="0" u="none" strike="noStrike">
                          <a:solidFill>
                            <a:srgbClr val="000000"/>
                          </a:solidFill>
                          <a:effectLst/>
                          <a:latin typeface="+mn-lt"/>
                          <a:ea typeface="游ゴシック" panose="020B0400000000000000" pitchFamily="50" charset="-128"/>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ctr"/>
                      <a:r>
                        <a:rPr lang="en-US" altLang="ja-JP" sz="1800" b="1" i="0" u="none" strike="noStrike">
                          <a:solidFill>
                            <a:srgbClr val="000000"/>
                          </a:solidFill>
                          <a:effectLst/>
                          <a:latin typeface="+mn-lt"/>
                          <a:ea typeface="游ゴシック" panose="020B0400000000000000" pitchFamily="50" charset="-128"/>
                        </a:rPr>
                        <a:t>0.146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35252842"/>
                  </a:ext>
                </a:extLst>
              </a:tr>
              <a:tr h="362966">
                <a:tc>
                  <a:txBody>
                    <a:bodyPr/>
                    <a:lstStyle/>
                    <a:p>
                      <a:pPr algn="r" fontAlgn="ctr"/>
                      <a:r>
                        <a:rPr lang="en-US" altLang="ja-JP" sz="1800" b="1" i="0" u="none" strike="noStrike">
                          <a:solidFill>
                            <a:srgbClr val="000000"/>
                          </a:solidFill>
                          <a:effectLst/>
                          <a:latin typeface="+mn-lt"/>
                          <a:ea typeface="游ゴシック" panose="020B0400000000000000" pitchFamily="50" charset="-128"/>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ctr"/>
                      <a:r>
                        <a:rPr lang="en-US" altLang="ja-JP" sz="1800" b="1" i="0" u="none" strike="noStrike">
                          <a:solidFill>
                            <a:srgbClr val="000000"/>
                          </a:solidFill>
                          <a:effectLst/>
                          <a:latin typeface="+mn-lt"/>
                          <a:ea typeface="游ゴシック" panose="020B0400000000000000" pitchFamily="50" charset="-128"/>
                        </a:rPr>
                        <a:t>0.133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88580141"/>
                  </a:ext>
                </a:extLst>
              </a:tr>
              <a:tr h="362966">
                <a:tc>
                  <a:txBody>
                    <a:bodyPr/>
                    <a:lstStyle/>
                    <a:p>
                      <a:pPr algn="r" fontAlgn="ctr"/>
                      <a:r>
                        <a:rPr lang="en-US" altLang="ja-JP" sz="1800" b="1" i="0" u="none" strike="noStrike">
                          <a:solidFill>
                            <a:srgbClr val="000000"/>
                          </a:solidFill>
                          <a:effectLst/>
                          <a:latin typeface="+mn-lt"/>
                          <a:ea typeface="游ゴシック" panose="020B0400000000000000" pitchFamily="50" charset="-128"/>
                        </a:rPr>
                        <a:t>117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ctr"/>
                      <a:r>
                        <a:rPr lang="en-US" altLang="ja-JP" sz="1800" b="1" i="0" u="none" strike="noStrike">
                          <a:solidFill>
                            <a:srgbClr val="000000"/>
                          </a:solidFill>
                          <a:effectLst/>
                          <a:latin typeface="+mn-lt"/>
                          <a:ea typeface="游ゴシック" panose="020B0400000000000000" pitchFamily="50" charset="-128"/>
                        </a:rPr>
                        <a:t>-0.116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674084282"/>
                  </a:ext>
                </a:extLst>
              </a:tr>
              <a:tr h="362966">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431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0.115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282977"/>
                  </a:ext>
                </a:extLst>
              </a:tr>
              <a:tr h="362966">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510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8921228"/>
                  </a:ext>
                </a:extLst>
              </a:tr>
              <a:tr h="362966">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792788"/>
                  </a:ext>
                </a:extLst>
              </a:tr>
              <a:tr h="362966">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430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0.107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82549"/>
                  </a:ext>
                </a:extLst>
              </a:tr>
              <a:tr h="362966">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435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6297788"/>
                  </a:ext>
                </a:extLst>
              </a:tr>
              <a:tr h="362966">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436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0.105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2080445"/>
                  </a:ext>
                </a:extLst>
              </a:tr>
              <a:tr h="362966">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527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3783327"/>
                  </a:ext>
                </a:extLst>
              </a:tr>
            </a:tbl>
          </a:graphicData>
        </a:graphic>
      </p:graphicFrame>
      <p:graphicFrame>
        <p:nvGraphicFramePr>
          <p:cNvPr id="8" name="コンテンツ プレースホルダー 8"/>
          <p:cNvGraphicFramePr>
            <a:graphicFrameLocks/>
          </p:cNvGraphicFramePr>
          <p:nvPr>
            <p:extLst>
              <p:ext uri="{D42A27DB-BD31-4B8C-83A1-F6EECF244321}">
                <p14:modId xmlns:p14="http://schemas.microsoft.com/office/powerpoint/2010/main" val="1615496114"/>
              </p:ext>
            </p:extLst>
          </p:nvPr>
        </p:nvGraphicFramePr>
        <p:xfrm>
          <a:off x="6725730" y="2797093"/>
          <a:ext cx="3054098" cy="4024800"/>
        </p:xfrm>
        <a:graphic>
          <a:graphicData uri="http://schemas.openxmlformats.org/drawingml/2006/table">
            <a:tbl>
              <a:tblPr firstRow="1" bandRow="1">
                <a:tableStyleId>{5C22544A-7EE6-4342-B048-85BDC9FD1C3A}</a:tableStyleId>
              </a:tblPr>
              <a:tblGrid>
                <a:gridCol w="1527049">
                  <a:extLst>
                    <a:ext uri="{9D8B030D-6E8A-4147-A177-3AD203B41FA5}">
                      <a16:colId xmlns:a16="http://schemas.microsoft.com/office/drawing/2014/main" val="3811462792"/>
                    </a:ext>
                  </a:extLst>
                </a:gridCol>
                <a:gridCol w="1527049">
                  <a:extLst>
                    <a:ext uri="{9D8B030D-6E8A-4147-A177-3AD203B41FA5}">
                      <a16:colId xmlns:a16="http://schemas.microsoft.com/office/drawing/2014/main" val="1658462598"/>
                    </a:ext>
                  </a:extLst>
                </a:gridCol>
              </a:tblGrid>
              <a:tr h="431690">
                <a:tc>
                  <a:txBody>
                    <a:bodyPr/>
                    <a:lstStyle/>
                    <a:p>
                      <a:pPr algn="ctr" fontAlgn="ctr"/>
                      <a:r>
                        <a:rPr lang="ja-JP" altLang="en-US" sz="1800" b="1" smtClean="0">
                          <a:effectLst/>
                        </a:rPr>
                        <a:t>説明変数</a:t>
                      </a:r>
                      <a:endParaRPr lang="en-US" sz="1800"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t>重要度</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858468"/>
                  </a:ext>
                </a:extLst>
              </a:tr>
              <a:tr h="359311">
                <a:tc>
                  <a:txBody>
                    <a:bodyPr/>
                    <a:lstStyle/>
                    <a:p>
                      <a:pPr algn="r" fontAlgn="ctr"/>
                      <a:r>
                        <a:rPr lang="en-US" altLang="ja-JP" sz="1800" b="1" i="0" u="none" strike="noStrike">
                          <a:solidFill>
                            <a:srgbClr val="000000"/>
                          </a:solidFill>
                          <a:effectLst/>
                          <a:latin typeface="+mn-lt"/>
                          <a:ea typeface="游ゴシック" panose="020B0400000000000000" pitchFamily="50" charset="-128"/>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ctr"/>
                      <a:r>
                        <a:rPr lang="en-US" altLang="ja-JP" sz="1800" b="1" i="0" u="none" strike="noStrike">
                          <a:solidFill>
                            <a:srgbClr val="000000"/>
                          </a:solidFill>
                          <a:effectLst/>
                          <a:latin typeface="+mn-lt"/>
                          <a:ea typeface="游ゴシック" panose="020B0400000000000000" pitchFamily="50" charset="-128"/>
                        </a:rPr>
                        <a:t>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35252842"/>
                  </a:ext>
                </a:extLst>
              </a:tr>
              <a:tr h="359311">
                <a:tc>
                  <a:txBody>
                    <a:bodyPr/>
                    <a:lstStyle/>
                    <a:p>
                      <a:pPr algn="r" fontAlgn="ctr"/>
                      <a:r>
                        <a:rPr lang="en-US" altLang="ja-JP" sz="1800" b="1" i="0" u="none" strike="noStrike">
                          <a:solidFill>
                            <a:srgbClr val="000000"/>
                          </a:solidFill>
                          <a:effectLst/>
                          <a:latin typeface="+mn-lt"/>
                          <a:ea typeface="游ゴシック" panose="020B0400000000000000" pitchFamily="50" charset="-128"/>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ctr"/>
                      <a:r>
                        <a:rPr lang="en-US" altLang="ja-JP" sz="1800" b="1" i="0" u="none" strike="noStrike">
                          <a:solidFill>
                            <a:srgbClr val="000000"/>
                          </a:solidFill>
                          <a:effectLst/>
                          <a:latin typeface="+mn-lt"/>
                          <a:ea typeface="游ゴシック" panose="020B0400000000000000" pitchFamily="50" charset="-128"/>
                        </a:rPr>
                        <a:t>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88580141"/>
                  </a:ext>
                </a:extLst>
              </a:tr>
              <a:tr h="359311">
                <a:tc>
                  <a:txBody>
                    <a:bodyPr/>
                    <a:lstStyle/>
                    <a:p>
                      <a:pPr algn="r" fontAlgn="ctr"/>
                      <a:r>
                        <a:rPr lang="en-US" altLang="ja-JP" sz="1800" b="1" i="0" u="none" strike="noStrike">
                          <a:solidFill>
                            <a:srgbClr val="000000"/>
                          </a:solidFill>
                          <a:effectLst/>
                          <a:latin typeface="+mn-lt"/>
                          <a:ea typeface="游ゴシック" panose="020B0400000000000000" pitchFamily="50" charset="-128"/>
                        </a:rPr>
                        <a:t>117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ctr"/>
                      <a:r>
                        <a:rPr lang="en-US" altLang="ja-JP" sz="1800" b="1" i="0" u="none" strike="noStrike">
                          <a:solidFill>
                            <a:srgbClr val="000000"/>
                          </a:solidFill>
                          <a:effectLst/>
                          <a:latin typeface="+mn-lt"/>
                          <a:ea typeface="游ゴシック" panose="020B0400000000000000" pitchFamily="50" charset="-128"/>
                        </a:rPr>
                        <a:t>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674084282"/>
                  </a:ext>
                </a:extLst>
              </a:tr>
              <a:tr h="359311">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282977"/>
                  </a:ext>
                </a:extLst>
              </a:tr>
              <a:tr h="359311">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8921228"/>
                  </a:ext>
                </a:extLst>
              </a:tr>
              <a:tr h="359311">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792788"/>
                  </a:ext>
                </a:extLst>
              </a:tr>
              <a:tr h="359311">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527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82549"/>
                  </a:ext>
                </a:extLst>
              </a:tr>
              <a:tr h="359311">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520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6297788"/>
                  </a:ext>
                </a:extLst>
              </a:tr>
              <a:tr h="359311">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541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2080445"/>
                  </a:ext>
                </a:extLst>
              </a:tr>
              <a:tr h="359311">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445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ja-JP" sz="1800" b="1" i="0" u="none" strike="noStrike">
                          <a:solidFill>
                            <a:schemeClr val="bg1">
                              <a:lumMod val="75000"/>
                            </a:schemeClr>
                          </a:solidFill>
                          <a:effectLst/>
                          <a:latin typeface="+mn-lt"/>
                          <a:ea typeface="游ゴシック" panose="020B0400000000000000" pitchFamily="50" charset="-128"/>
                        </a:rPr>
                        <a:t>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3783327"/>
                  </a:ext>
                </a:extLst>
              </a:tr>
            </a:tbl>
          </a:graphicData>
        </a:graphic>
      </p:graphicFrame>
      <p:sp>
        <p:nvSpPr>
          <p:cNvPr id="9" name="テキスト ボックス 8"/>
          <p:cNvSpPr txBox="1"/>
          <p:nvPr/>
        </p:nvSpPr>
        <p:spPr>
          <a:xfrm>
            <a:off x="2845205" y="2432604"/>
            <a:ext cx="1649811" cy="369332"/>
          </a:xfrm>
          <a:prstGeom prst="rect">
            <a:avLst/>
          </a:prstGeom>
          <a:noFill/>
        </p:spPr>
        <p:txBody>
          <a:bodyPr wrap="none" rtlCol="0">
            <a:spAutoFit/>
          </a:bodyPr>
          <a:lstStyle/>
          <a:p>
            <a:r>
              <a:rPr lang="ja-JP" altLang="en-US" b="1" smtClean="0">
                <a:latin typeface="メイリオ" panose="020B0604030504040204" pitchFamily="50" charset="-128"/>
                <a:ea typeface="メイリオ" panose="020B0604030504040204" pitchFamily="50" charset="-128"/>
              </a:rPr>
              <a:t>相関上位</a:t>
            </a:r>
            <a:r>
              <a:rPr lang="en-US" altLang="ja-JP" b="1" smtClean="0">
                <a:latin typeface="メイリオ" panose="020B0604030504040204" pitchFamily="50" charset="-128"/>
                <a:ea typeface="メイリオ" panose="020B0604030504040204" pitchFamily="50" charset="-128"/>
              </a:rPr>
              <a:t>10</a:t>
            </a:r>
            <a:r>
              <a:rPr lang="ja-JP" altLang="en-US" b="1">
                <a:latin typeface="メイリオ" panose="020B0604030504040204" pitchFamily="50" charset="-128"/>
                <a:ea typeface="メイリオ" panose="020B0604030504040204" pitchFamily="50" charset="-128"/>
              </a:rPr>
              <a:t>個</a:t>
            </a:r>
            <a:endParaRPr kumimoji="1" lang="ja-JP" altLang="en-US" b="1">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363941" y="2427761"/>
            <a:ext cx="3777676" cy="369332"/>
          </a:xfrm>
          <a:prstGeom prst="rect">
            <a:avLst/>
          </a:prstGeom>
          <a:noFill/>
        </p:spPr>
        <p:txBody>
          <a:bodyPr wrap="square" rtlCol="0">
            <a:spAutoFit/>
          </a:bodyPr>
          <a:lstStyle/>
          <a:p>
            <a:pPr algn="ctr"/>
            <a:r>
              <a:rPr lang="ja-JP" altLang="en-US" b="1" smtClean="0">
                <a:latin typeface="メイリオ" panose="020B0604030504040204" pitchFamily="50" charset="-128"/>
                <a:ea typeface="メイリオ" panose="020B0604030504040204" pitchFamily="50" charset="-128"/>
              </a:rPr>
              <a:t>特徴量の重要度上位</a:t>
            </a:r>
            <a:r>
              <a:rPr lang="en-US" altLang="ja-JP" b="1" smtClean="0">
                <a:latin typeface="メイリオ" panose="020B0604030504040204" pitchFamily="50" charset="-128"/>
                <a:ea typeface="メイリオ" panose="020B0604030504040204" pitchFamily="50" charset="-128"/>
              </a:rPr>
              <a:t>10</a:t>
            </a:r>
            <a:r>
              <a:rPr lang="ja-JP" altLang="en-US" b="1">
                <a:latin typeface="メイリオ" panose="020B0604030504040204" pitchFamily="50" charset="-128"/>
                <a:ea typeface="メイリオ" panose="020B0604030504040204" pitchFamily="50" charset="-128"/>
              </a:rPr>
              <a:t>個</a:t>
            </a:r>
            <a:endParaRPr kumimoji="1" lang="ja-JP" altLang="en-US" b="1">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p:cNvSpPr txBox="1"/>
          <p:nvPr/>
        </p:nvSpPr>
        <p:spPr>
          <a:xfrm>
            <a:off x="656927" y="1637356"/>
            <a:ext cx="10878145" cy="707886"/>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2000" b="1">
                <a:solidFill>
                  <a:srgbClr val="333333"/>
                </a:solidFill>
                <a:latin typeface="メイリオ" panose="020B0604030504040204" pitchFamily="50" charset="-128"/>
                <a:ea typeface="メイリオ" panose="020B0604030504040204" pitchFamily="50" charset="-128"/>
              </a:rPr>
              <a:t>LightGBM</a:t>
            </a:r>
            <a:r>
              <a:rPr lang="ja-JP" altLang="en-US" sz="2000" b="1">
                <a:solidFill>
                  <a:srgbClr val="333333"/>
                </a:solidFill>
                <a:latin typeface="メイリオ" panose="020B0604030504040204" pitchFamily="50" charset="-128"/>
                <a:ea typeface="メイリオ" panose="020B0604030504040204" pitchFamily="50" charset="-128"/>
              </a:rPr>
              <a:t>とは</a:t>
            </a:r>
            <a:r>
              <a:rPr lang="en-US" altLang="ja-JP" sz="2000" b="1">
                <a:solidFill>
                  <a:srgbClr val="333333"/>
                </a:solidFill>
                <a:latin typeface="メイリオ" panose="020B0604030504040204" pitchFamily="50" charset="-128"/>
                <a:ea typeface="メイリオ" panose="020B0604030504040204" pitchFamily="50" charset="-128"/>
              </a:rPr>
              <a:t>,,,</a:t>
            </a:r>
            <a:r>
              <a:rPr lang="ja-JP" altLang="en-US" sz="2000" b="1">
                <a:latin typeface="メイリオ" panose="020B0604030504040204" pitchFamily="50" charset="-128"/>
                <a:ea typeface="メイリオ" panose="020B0604030504040204" pitchFamily="50" charset="-128"/>
              </a:rPr>
              <a:t>決定木アルゴリズムに基づいた勾配ブースティング（</a:t>
            </a:r>
            <a:r>
              <a:rPr lang="en-US" altLang="ja-JP" sz="2000" b="1">
                <a:latin typeface="メイリオ" panose="020B0604030504040204" pitchFamily="50" charset="-128"/>
                <a:ea typeface="メイリオ" panose="020B0604030504040204" pitchFamily="50" charset="-128"/>
              </a:rPr>
              <a:t>GBDT)</a:t>
            </a:r>
            <a:r>
              <a:rPr lang="ja-JP" altLang="en-US" sz="2000" b="1">
                <a:latin typeface="メイリオ" panose="020B0604030504040204" pitchFamily="50" charset="-128"/>
                <a:ea typeface="メイリオ" panose="020B0604030504040204" pitchFamily="50" charset="-128"/>
              </a:rPr>
              <a:t>の一種</a:t>
            </a:r>
            <a:endParaRPr lang="en-US" altLang="ja-JP" sz="2000" b="1">
              <a:latin typeface="メイリオ" panose="020B0604030504040204" pitchFamily="50" charset="-128"/>
              <a:ea typeface="メイリオ" panose="020B0604030504040204" pitchFamily="50" charset="-128"/>
            </a:endParaRPr>
          </a:p>
          <a:p>
            <a:pPr algn="ctr"/>
            <a:r>
              <a:rPr lang="ja-JP" altLang="en-US" sz="2000" b="1">
                <a:solidFill>
                  <a:srgbClr val="FF0000"/>
                </a:solidFill>
                <a:latin typeface="メイリオ" panose="020B0604030504040204" pitchFamily="50" charset="-128"/>
                <a:ea typeface="メイリオ" panose="020B0604030504040204" pitchFamily="50" charset="-128"/>
              </a:rPr>
              <a:t>説明変数の特徴量の重要度を算出することが可能</a:t>
            </a:r>
            <a:r>
              <a:rPr lang="en-US" altLang="ja-JP" sz="2000" b="1">
                <a:solidFill>
                  <a:srgbClr val="333333"/>
                </a:solidFill>
                <a:latin typeface="メイリオ" panose="020B0604030504040204" pitchFamily="50" charset="-128"/>
                <a:ea typeface="メイリオ" panose="020B0604030504040204" pitchFamily="50" charset="-128"/>
              </a:rPr>
              <a:t>(</a:t>
            </a:r>
            <a:r>
              <a:rPr lang="ja-JP" altLang="en-US" sz="2000" b="1">
                <a:solidFill>
                  <a:srgbClr val="333333"/>
                </a:solidFill>
                <a:latin typeface="メイリオ" panose="020B0604030504040204" pitchFamily="50" charset="-128"/>
                <a:ea typeface="メイリオ" panose="020B0604030504040204" pitchFamily="50" charset="-128"/>
              </a:rPr>
              <a:t>但しブラックボックス</a:t>
            </a:r>
            <a:r>
              <a:rPr lang="en-US" altLang="ja-JP" sz="2000" b="1">
                <a:solidFill>
                  <a:srgbClr val="333333"/>
                </a:solidFill>
                <a:latin typeface="メイリオ" panose="020B0604030504040204" pitchFamily="50" charset="-128"/>
                <a:ea typeface="メイリオ" panose="020B0604030504040204" pitchFamily="50" charset="-128"/>
              </a:rPr>
              <a:t>)</a:t>
            </a:r>
            <a:endParaRPr lang="ja-JP" altLang="en-US" sz="2000" b="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36228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rotWithShape="1">
          <a:blip r:embed="rId2"/>
          <a:srcRect t="6013"/>
          <a:stretch/>
        </p:blipFill>
        <p:spPr>
          <a:xfrm>
            <a:off x="7802988" y="4503762"/>
            <a:ext cx="3763896" cy="2373322"/>
          </a:xfrm>
          <a:prstGeom prst="rect">
            <a:avLst/>
          </a:prstGeom>
        </p:spPr>
      </p:pic>
      <p:pic>
        <p:nvPicPr>
          <p:cNvPr id="10" name="図 9"/>
          <p:cNvPicPr>
            <a:picLocks noChangeAspect="1"/>
          </p:cNvPicPr>
          <p:nvPr/>
        </p:nvPicPr>
        <p:blipFill rotWithShape="1">
          <a:blip r:embed="rId3"/>
          <a:srcRect b="6116"/>
          <a:stretch/>
        </p:blipFill>
        <p:spPr>
          <a:xfrm>
            <a:off x="7844907" y="2137877"/>
            <a:ext cx="3857539" cy="2365885"/>
          </a:xfrm>
          <a:prstGeom prst="rect">
            <a:avLst/>
          </a:prstGeom>
        </p:spPr>
      </p:pic>
      <p:pic>
        <p:nvPicPr>
          <p:cNvPr id="3" name="図 2"/>
          <p:cNvPicPr>
            <a:picLocks noChangeAspect="1"/>
          </p:cNvPicPr>
          <p:nvPr/>
        </p:nvPicPr>
        <p:blipFill rotWithShape="1">
          <a:blip r:embed="rId4"/>
          <a:srcRect t="6119"/>
          <a:stretch/>
        </p:blipFill>
        <p:spPr>
          <a:xfrm>
            <a:off x="3927574" y="2141014"/>
            <a:ext cx="4004069" cy="2506037"/>
          </a:xfrm>
          <a:prstGeom prst="rect">
            <a:avLst/>
          </a:prstGeom>
        </p:spPr>
      </p:pic>
      <p:pic>
        <p:nvPicPr>
          <p:cNvPr id="6" name="図 5"/>
          <p:cNvPicPr>
            <a:picLocks noChangeAspect="1"/>
          </p:cNvPicPr>
          <p:nvPr/>
        </p:nvPicPr>
        <p:blipFill>
          <a:blip r:embed="rId5"/>
          <a:stretch>
            <a:fillRect/>
          </a:stretch>
        </p:blipFill>
        <p:spPr>
          <a:xfrm>
            <a:off x="41919" y="2134033"/>
            <a:ext cx="3843736" cy="2520000"/>
          </a:xfrm>
          <a:prstGeom prst="rect">
            <a:avLst/>
          </a:prstGeom>
        </p:spPr>
      </p:pic>
      <p:sp>
        <p:nvSpPr>
          <p:cNvPr id="2" name="タイトル 1"/>
          <p:cNvSpPr>
            <a:spLocks noGrp="1"/>
          </p:cNvSpPr>
          <p:nvPr>
            <p:ph type="title"/>
          </p:nvPr>
        </p:nvSpPr>
        <p:spPr/>
        <p:txBody>
          <a:bodyPr>
            <a:normAutofit/>
          </a:bodyPr>
          <a:lstStyle/>
          <a:p>
            <a:r>
              <a:rPr lang="en-US" altLang="ja-JP" sz="2600"/>
              <a:t>5</a:t>
            </a:r>
            <a:r>
              <a:rPr kumimoji="1" lang="en-US" altLang="ja-JP" sz="2600" smtClean="0"/>
              <a:t>.3【</a:t>
            </a:r>
            <a:r>
              <a:rPr kumimoji="1" lang="ja-JP" altLang="en-US" sz="2600" smtClean="0"/>
              <a:t>単変量</a:t>
            </a:r>
            <a:r>
              <a:rPr kumimoji="1" lang="en-US" altLang="ja-JP" sz="2600" smtClean="0"/>
              <a:t>】</a:t>
            </a:r>
            <a:r>
              <a:rPr kumimoji="1" lang="ja-JP" altLang="en-US" sz="2600" smtClean="0"/>
              <a:t>目的変数に影響を及ぼす説明変数の傾向</a:t>
            </a:r>
            <a:endParaRPr kumimoji="1" lang="ja-JP" altLang="en-US" sz="2600"/>
          </a:p>
        </p:txBody>
      </p:sp>
      <p:sp>
        <p:nvSpPr>
          <p:cNvPr id="7" name="角丸四角形 6"/>
          <p:cNvSpPr/>
          <p:nvPr/>
        </p:nvSpPr>
        <p:spPr>
          <a:xfrm>
            <a:off x="282000" y="750245"/>
            <a:ext cx="11628000" cy="1072138"/>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1500" b="1" smtClean="0">
                <a:solidFill>
                  <a:schemeClr val="tx1"/>
                </a:solidFill>
                <a:latin typeface="メイリオ" panose="020B0604030504040204" pitchFamily="50" charset="-128"/>
                <a:ea typeface="メイリオ" panose="020B0604030504040204" pitchFamily="50" charset="-128"/>
              </a:rPr>
              <a:t>「</a:t>
            </a:r>
            <a:r>
              <a:rPr lang="en-US" altLang="ja-JP" sz="1500" b="1" smtClean="0">
                <a:solidFill>
                  <a:schemeClr val="tx1"/>
                </a:solidFill>
                <a:latin typeface="メイリオ" panose="020B0604030504040204" pitchFamily="50" charset="-128"/>
                <a:ea typeface="メイリオ" panose="020B0604030504040204" pitchFamily="50" charset="-128"/>
              </a:rPr>
              <a:t>59</a:t>
            </a:r>
            <a:r>
              <a:rPr lang="ja-JP" altLang="en-US" sz="1500" b="1" smtClean="0">
                <a:solidFill>
                  <a:schemeClr val="tx1"/>
                </a:solidFill>
                <a:latin typeface="メイリオ" panose="020B0604030504040204" pitchFamily="50" charset="-128"/>
                <a:ea typeface="メイリオ" panose="020B0604030504040204" pitchFamily="50" charset="-128"/>
              </a:rPr>
              <a:t>」「</a:t>
            </a:r>
            <a:r>
              <a:rPr lang="en-US" altLang="ja-JP" sz="1500" b="1" smtClean="0">
                <a:solidFill>
                  <a:schemeClr val="tx1"/>
                </a:solidFill>
                <a:latin typeface="メイリオ" panose="020B0604030504040204" pitchFamily="50" charset="-128"/>
                <a:ea typeface="メイリオ" panose="020B0604030504040204" pitchFamily="50" charset="-128"/>
              </a:rPr>
              <a:t>21</a:t>
            </a:r>
            <a:r>
              <a:rPr lang="ja-JP" altLang="en-US" sz="1500" b="1" smtClean="0">
                <a:solidFill>
                  <a:schemeClr val="tx1"/>
                </a:solidFill>
                <a:latin typeface="メイリオ" panose="020B0604030504040204" pitchFamily="50" charset="-128"/>
                <a:ea typeface="メイリオ" panose="020B0604030504040204" pitchFamily="50" charset="-128"/>
              </a:rPr>
              <a:t>」「</a:t>
            </a:r>
            <a:r>
              <a:rPr lang="en-US" altLang="ja-JP" sz="1500" b="1" smtClean="0">
                <a:solidFill>
                  <a:schemeClr val="tx1"/>
                </a:solidFill>
                <a:latin typeface="メイリオ" panose="020B0604030504040204" pitchFamily="50" charset="-128"/>
                <a:ea typeface="メイリオ" panose="020B0604030504040204" pitchFamily="50" charset="-128"/>
              </a:rPr>
              <a:t>117</a:t>
            </a:r>
            <a:r>
              <a:rPr lang="ja-JP" altLang="en-US" sz="1500" b="1" smtClean="0">
                <a:solidFill>
                  <a:schemeClr val="tx1"/>
                </a:solidFill>
                <a:latin typeface="メイリオ" panose="020B0604030504040204" pitchFamily="50" charset="-128"/>
                <a:ea typeface="メイリオ" panose="020B0604030504040204" pitchFamily="50" charset="-128"/>
              </a:rPr>
              <a:t>」の平均の差の検定</a:t>
            </a:r>
            <a:r>
              <a:rPr lang="en-US" altLang="ja-JP" sz="1500" b="1">
                <a:solidFill>
                  <a:schemeClr val="tx1"/>
                </a:solidFill>
                <a:latin typeface="メイリオ" panose="020B0604030504040204" pitchFamily="50" charset="-128"/>
                <a:ea typeface="メイリオ" panose="020B0604030504040204" pitchFamily="50" charset="-128"/>
              </a:rPr>
              <a:t>(</a:t>
            </a:r>
            <a:r>
              <a:rPr lang="en-US" altLang="ja-JP" sz="1500" b="1" smtClean="0">
                <a:solidFill>
                  <a:schemeClr val="tx1"/>
                </a:solidFill>
                <a:latin typeface="メイリオ" panose="020B0604030504040204" pitchFamily="50" charset="-128"/>
                <a:ea typeface="メイリオ" panose="020B0604030504040204" pitchFamily="50" charset="-128"/>
              </a:rPr>
              <a:t>Student</a:t>
            </a:r>
            <a:r>
              <a:rPr lang="ja-JP" altLang="en-US" sz="1500" b="1" smtClean="0">
                <a:solidFill>
                  <a:schemeClr val="tx1"/>
                </a:solidFill>
                <a:latin typeface="メイリオ" panose="020B0604030504040204" pitchFamily="50" charset="-128"/>
                <a:ea typeface="メイリオ" panose="020B0604030504040204" pitchFamily="50" charset="-128"/>
              </a:rPr>
              <a:t>の</a:t>
            </a:r>
            <a:r>
              <a:rPr lang="en-US" altLang="ja-JP" sz="1500" b="1">
                <a:solidFill>
                  <a:schemeClr val="tx1"/>
                </a:solidFill>
                <a:latin typeface="メイリオ" panose="020B0604030504040204" pitchFamily="50" charset="-128"/>
                <a:ea typeface="メイリオ" panose="020B0604030504040204" pitchFamily="50" charset="-128"/>
              </a:rPr>
              <a:t>t</a:t>
            </a:r>
            <a:r>
              <a:rPr lang="ja-JP" altLang="en-US" sz="1500" b="1">
                <a:solidFill>
                  <a:schemeClr val="tx1"/>
                </a:solidFill>
                <a:latin typeface="メイリオ" panose="020B0604030504040204" pitchFamily="50" charset="-128"/>
                <a:ea typeface="メイリオ" panose="020B0604030504040204" pitchFamily="50" charset="-128"/>
              </a:rPr>
              <a:t>検定</a:t>
            </a:r>
            <a:r>
              <a:rPr lang="en-US" altLang="ja-JP" sz="1500" b="1" smtClean="0">
                <a:solidFill>
                  <a:schemeClr val="tx1"/>
                </a:solidFill>
                <a:latin typeface="メイリオ" panose="020B0604030504040204" pitchFamily="50" charset="-128"/>
                <a:ea typeface="メイリオ" panose="020B0604030504040204" pitchFamily="50" charset="-128"/>
              </a:rPr>
              <a:t>)</a:t>
            </a:r>
            <a:r>
              <a:rPr lang="ja-JP" altLang="en-US" sz="1500" b="1" smtClean="0">
                <a:solidFill>
                  <a:schemeClr val="tx1"/>
                </a:solidFill>
                <a:latin typeface="メイリオ" panose="020B0604030504040204" pitchFamily="50" charset="-128"/>
                <a:ea typeface="メイリオ" panose="020B0604030504040204" pitchFamily="50" charset="-128"/>
              </a:rPr>
              <a:t>を行った結果、等分散であるということが言えなかったため、正規分布ではないと仮定した</a:t>
            </a:r>
            <a:r>
              <a:rPr lang="en-US" altLang="ja-JP" sz="1500" b="1" smtClean="0">
                <a:solidFill>
                  <a:srgbClr val="FF0000"/>
                </a:solidFill>
                <a:latin typeface="メイリオ" panose="020B0604030504040204" pitchFamily="50" charset="-128"/>
                <a:ea typeface="メイリオ" panose="020B0604030504040204" pitchFamily="50" charset="-128"/>
              </a:rPr>
              <a:t>U</a:t>
            </a:r>
            <a:r>
              <a:rPr lang="ja-JP" altLang="en-US" sz="1500" b="1" smtClean="0">
                <a:solidFill>
                  <a:srgbClr val="FF0000"/>
                </a:solidFill>
                <a:latin typeface="メイリオ" panose="020B0604030504040204" pitchFamily="50" charset="-128"/>
                <a:ea typeface="メイリオ" panose="020B0604030504040204" pitchFamily="50" charset="-128"/>
              </a:rPr>
              <a:t>検定</a:t>
            </a:r>
            <a:r>
              <a:rPr lang="ja-JP" altLang="en-US" sz="1500" b="1" smtClean="0">
                <a:solidFill>
                  <a:schemeClr val="tx1"/>
                </a:solidFill>
                <a:latin typeface="メイリオ" panose="020B0604030504040204" pitchFamily="50" charset="-128"/>
                <a:ea typeface="メイリオ" panose="020B0604030504040204" pitchFamily="50" charset="-128"/>
              </a:rPr>
              <a:t>を行った</a:t>
            </a:r>
            <a:endParaRPr lang="en-US" altLang="ja-JP" sz="1500" b="1">
              <a:solidFill>
                <a:schemeClr val="tx1"/>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u"/>
            </a:pPr>
            <a:r>
              <a:rPr lang="ja-JP" altLang="en-US" sz="1500" b="1" smtClean="0">
                <a:solidFill>
                  <a:schemeClr val="tx1"/>
                </a:solidFill>
                <a:latin typeface="メイリオ" panose="020B0604030504040204" pitchFamily="50" charset="-128"/>
                <a:ea typeface="メイリオ" panose="020B0604030504040204" pitchFamily="50" charset="-128"/>
              </a:rPr>
              <a:t>「</a:t>
            </a:r>
            <a:r>
              <a:rPr lang="en-US" altLang="ja-JP" sz="1500" b="1" smtClean="0">
                <a:solidFill>
                  <a:schemeClr val="tx1"/>
                </a:solidFill>
                <a:latin typeface="メイリオ" panose="020B0604030504040204" pitchFamily="50" charset="-128"/>
                <a:ea typeface="メイリオ" panose="020B0604030504040204" pitchFamily="50" charset="-128"/>
              </a:rPr>
              <a:t>59</a:t>
            </a:r>
            <a:r>
              <a:rPr lang="ja-JP" altLang="en-US" sz="1500" b="1" smtClean="0">
                <a:solidFill>
                  <a:schemeClr val="tx1"/>
                </a:solidFill>
                <a:latin typeface="メイリオ" panose="020B0604030504040204" pitchFamily="50" charset="-128"/>
                <a:ea typeface="メイリオ" panose="020B0604030504040204" pitchFamily="50" charset="-128"/>
              </a:rPr>
              <a:t>」の説明変数のみ差がある</a:t>
            </a:r>
            <a:r>
              <a:rPr lang="en-US" altLang="ja-JP" sz="1500" b="1" smtClean="0">
                <a:solidFill>
                  <a:schemeClr val="tx1"/>
                </a:solidFill>
                <a:latin typeface="メイリオ" panose="020B0604030504040204" pitchFamily="50" charset="-128"/>
                <a:ea typeface="メイリオ" panose="020B0604030504040204" pitchFamily="50" charset="-128"/>
              </a:rPr>
              <a:t>(p</a:t>
            </a:r>
            <a:r>
              <a:rPr lang="ja-JP" altLang="en-US" sz="1500" b="1" smtClean="0">
                <a:solidFill>
                  <a:schemeClr val="tx1"/>
                </a:solidFill>
                <a:latin typeface="メイリオ" panose="020B0604030504040204" pitchFamily="50" charset="-128"/>
                <a:ea typeface="メイリオ" panose="020B0604030504040204" pitchFamily="50" charset="-128"/>
              </a:rPr>
              <a:t>値</a:t>
            </a:r>
            <a:r>
              <a:rPr lang="en-US" altLang="ja-JP" sz="1500" b="1" smtClean="0">
                <a:solidFill>
                  <a:schemeClr val="tx1"/>
                </a:solidFill>
                <a:latin typeface="メイリオ" panose="020B0604030504040204" pitchFamily="50" charset="-128"/>
                <a:ea typeface="メイリオ" panose="020B0604030504040204" pitchFamily="50" charset="-128"/>
              </a:rPr>
              <a:t>0.05</a:t>
            </a:r>
            <a:r>
              <a:rPr lang="ja-JP" altLang="en-US" sz="1500" b="1" smtClean="0">
                <a:solidFill>
                  <a:schemeClr val="tx1"/>
                </a:solidFill>
                <a:latin typeface="メイリオ" panose="020B0604030504040204" pitchFamily="50" charset="-128"/>
                <a:ea typeface="メイリオ" panose="020B0604030504040204" pitchFamily="50" charset="-128"/>
              </a:rPr>
              <a:t>未満</a:t>
            </a:r>
            <a:r>
              <a:rPr lang="en-US" altLang="ja-JP" sz="1500" b="1" smtClean="0">
                <a:solidFill>
                  <a:schemeClr val="tx1"/>
                </a:solidFill>
                <a:latin typeface="メイリオ" panose="020B0604030504040204" pitchFamily="50" charset="-128"/>
                <a:ea typeface="メイリオ" panose="020B0604030504040204" pitchFamily="50" charset="-128"/>
              </a:rPr>
              <a:t>)</a:t>
            </a:r>
            <a:r>
              <a:rPr lang="ja-JP" altLang="en-US" sz="1500" b="1" smtClean="0">
                <a:solidFill>
                  <a:schemeClr val="tx1"/>
                </a:solidFill>
                <a:latin typeface="メイリオ" panose="020B0604030504040204" pitchFamily="50" charset="-128"/>
                <a:ea typeface="メイリオ" panose="020B0604030504040204" pitchFamily="50" charset="-128"/>
              </a:rPr>
              <a:t>とされたので、</a:t>
            </a:r>
            <a:r>
              <a:rPr lang="ja-JP" altLang="en-US" sz="1500" b="1" smtClean="0">
                <a:solidFill>
                  <a:srgbClr val="FF0000"/>
                </a:solidFill>
                <a:latin typeface="メイリオ" panose="020B0604030504040204" pitchFamily="50" charset="-128"/>
                <a:ea typeface="メイリオ" panose="020B0604030504040204" pitchFamily="50" charset="-128"/>
              </a:rPr>
              <a:t>「</a:t>
            </a:r>
            <a:r>
              <a:rPr lang="en-US" altLang="ja-JP" sz="1500" b="1" smtClean="0">
                <a:solidFill>
                  <a:srgbClr val="FF0000"/>
                </a:solidFill>
                <a:latin typeface="メイリオ" panose="020B0604030504040204" pitchFamily="50" charset="-128"/>
                <a:ea typeface="メイリオ" panose="020B0604030504040204" pitchFamily="50" charset="-128"/>
              </a:rPr>
              <a:t>59</a:t>
            </a:r>
            <a:r>
              <a:rPr lang="ja-JP" altLang="en-US" sz="1500" b="1" smtClean="0">
                <a:solidFill>
                  <a:srgbClr val="FF0000"/>
                </a:solidFill>
                <a:latin typeface="メイリオ" panose="020B0604030504040204" pitchFamily="50" charset="-128"/>
                <a:ea typeface="メイリオ" panose="020B0604030504040204" pitchFamily="50" charset="-128"/>
              </a:rPr>
              <a:t>」における良品・不良品には代表値に差がある</a:t>
            </a:r>
            <a:r>
              <a:rPr lang="ja-JP" altLang="en-US" sz="1500" b="1" smtClean="0">
                <a:solidFill>
                  <a:schemeClr val="tx1"/>
                </a:solidFill>
                <a:latin typeface="メイリオ" panose="020B0604030504040204" pitchFamily="50" charset="-128"/>
                <a:ea typeface="メイリオ" panose="020B0604030504040204" pitchFamily="50" charset="-128"/>
              </a:rPr>
              <a:t>と言える</a:t>
            </a:r>
            <a:endParaRPr lang="en-US" altLang="ja-JP" sz="1500" b="1" smtClean="0">
              <a:solidFill>
                <a:schemeClr val="tx1"/>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46812" y="1866652"/>
            <a:ext cx="1880643" cy="369332"/>
          </a:xfrm>
          <a:prstGeom prst="rect">
            <a:avLst/>
          </a:prstGeom>
          <a:noFill/>
        </p:spPr>
        <p:txBody>
          <a:bodyPr wrap="none" rtlCol="0">
            <a:spAutoFit/>
          </a:bodyPr>
          <a:lstStyle/>
          <a:p>
            <a:r>
              <a:rPr kumimoji="1" lang="ja-JP" altLang="en-US" b="1" smtClean="0">
                <a:latin typeface="メイリオ" panose="020B0604030504040204" pitchFamily="50" charset="-128"/>
                <a:ea typeface="メイリオ" panose="020B0604030504040204" pitchFamily="50" charset="-128"/>
              </a:rPr>
              <a:t>「</a:t>
            </a:r>
            <a:r>
              <a:rPr kumimoji="1" lang="en-US" altLang="ja-JP" b="1" smtClean="0">
                <a:latin typeface="メイリオ" panose="020B0604030504040204" pitchFamily="50" charset="-128"/>
                <a:ea typeface="メイリオ" panose="020B0604030504040204" pitchFamily="50" charset="-128"/>
              </a:rPr>
              <a:t>59</a:t>
            </a:r>
            <a:r>
              <a:rPr kumimoji="1" lang="ja-JP" altLang="en-US" b="1" smtClean="0">
                <a:latin typeface="メイリオ" panose="020B0604030504040204" pitchFamily="50" charset="-128"/>
                <a:ea typeface="メイリオ" panose="020B0604030504040204" pitchFamily="50" charset="-128"/>
              </a:rPr>
              <a:t>」の</a:t>
            </a:r>
            <a:r>
              <a:rPr lang="ja-JP" altLang="en-US" b="1" smtClean="0">
                <a:latin typeface="メイリオ" panose="020B0604030504040204" pitchFamily="50" charset="-128"/>
                <a:ea typeface="メイリオ" panose="020B0604030504040204" pitchFamily="50" charset="-128"/>
              </a:rPr>
              <a:t>可視化</a:t>
            </a:r>
            <a:endParaRPr kumimoji="1" lang="ja-JP" altLang="en-US" b="1">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4989287" y="1858724"/>
            <a:ext cx="1880643" cy="369332"/>
          </a:xfrm>
          <a:prstGeom prst="rect">
            <a:avLst/>
          </a:prstGeom>
          <a:noFill/>
        </p:spPr>
        <p:txBody>
          <a:bodyPr wrap="none" rtlCol="0">
            <a:spAutoFit/>
          </a:bodyPr>
          <a:lstStyle/>
          <a:p>
            <a:r>
              <a:rPr kumimoji="1" lang="ja-JP" altLang="en-US" b="1" smtClean="0">
                <a:latin typeface="メイリオ" panose="020B0604030504040204" pitchFamily="50" charset="-128"/>
                <a:ea typeface="メイリオ" panose="020B0604030504040204" pitchFamily="50" charset="-128"/>
              </a:rPr>
              <a:t>「</a:t>
            </a:r>
            <a:r>
              <a:rPr lang="en-US" altLang="ja-JP" b="1" smtClean="0">
                <a:latin typeface="メイリオ" panose="020B0604030504040204" pitchFamily="50" charset="-128"/>
                <a:ea typeface="メイリオ" panose="020B0604030504040204" pitchFamily="50" charset="-128"/>
              </a:rPr>
              <a:t>21</a:t>
            </a:r>
            <a:r>
              <a:rPr kumimoji="1" lang="ja-JP" altLang="en-US" b="1" smtClean="0">
                <a:latin typeface="メイリオ" panose="020B0604030504040204" pitchFamily="50" charset="-128"/>
                <a:ea typeface="メイリオ" panose="020B0604030504040204" pitchFamily="50" charset="-128"/>
              </a:rPr>
              <a:t>」の</a:t>
            </a:r>
            <a:r>
              <a:rPr lang="ja-JP" altLang="en-US" b="1">
                <a:latin typeface="メイリオ" panose="020B0604030504040204" pitchFamily="50" charset="-128"/>
                <a:ea typeface="メイリオ" panose="020B0604030504040204" pitchFamily="50" charset="-128"/>
              </a:rPr>
              <a:t>可視化</a:t>
            </a:r>
            <a:endParaRPr kumimoji="1" lang="ja-JP" altLang="en-US" b="1">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8708787" y="1866652"/>
            <a:ext cx="2036135" cy="369332"/>
          </a:xfrm>
          <a:prstGeom prst="rect">
            <a:avLst/>
          </a:prstGeom>
          <a:noFill/>
        </p:spPr>
        <p:txBody>
          <a:bodyPr wrap="none" rtlCol="0">
            <a:spAutoFit/>
          </a:bodyPr>
          <a:lstStyle/>
          <a:p>
            <a:r>
              <a:rPr kumimoji="1" lang="ja-JP" altLang="en-US" b="1" smtClean="0">
                <a:latin typeface="メイリオ" panose="020B0604030504040204" pitchFamily="50" charset="-128"/>
                <a:ea typeface="メイリオ" panose="020B0604030504040204" pitchFamily="50" charset="-128"/>
              </a:rPr>
              <a:t>「</a:t>
            </a:r>
            <a:r>
              <a:rPr kumimoji="1" lang="en-US" altLang="ja-JP" b="1" smtClean="0">
                <a:latin typeface="メイリオ" panose="020B0604030504040204" pitchFamily="50" charset="-128"/>
                <a:ea typeface="メイリオ" panose="020B0604030504040204" pitchFamily="50" charset="-128"/>
              </a:rPr>
              <a:t>117</a:t>
            </a:r>
            <a:r>
              <a:rPr kumimoji="1" lang="ja-JP" altLang="en-US" b="1" smtClean="0">
                <a:latin typeface="メイリオ" panose="020B0604030504040204" pitchFamily="50" charset="-128"/>
                <a:ea typeface="メイリオ" panose="020B0604030504040204" pitchFamily="50" charset="-128"/>
              </a:rPr>
              <a:t>」の</a:t>
            </a:r>
            <a:r>
              <a:rPr lang="ja-JP" altLang="en-US" b="1">
                <a:latin typeface="メイリオ" panose="020B0604030504040204" pitchFamily="50" charset="-128"/>
                <a:ea typeface="メイリオ" panose="020B0604030504040204" pitchFamily="50" charset="-128"/>
              </a:rPr>
              <a:t>可視化</a:t>
            </a:r>
            <a:endParaRPr kumimoji="1" lang="ja-JP" altLang="en-US" b="1">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rotWithShape="1">
          <a:blip r:embed="rId6"/>
          <a:srcRect t="7190"/>
          <a:stretch/>
        </p:blipFill>
        <p:spPr>
          <a:xfrm>
            <a:off x="0" y="4542340"/>
            <a:ext cx="3821069" cy="2334744"/>
          </a:xfrm>
          <a:prstGeom prst="rect">
            <a:avLst/>
          </a:prstGeom>
        </p:spPr>
      </p:pic>
      <p:pic>
        <p:nvPicPr>
          <p:cNvPr id="18" name="図 17"/>
          <p:cNvPicPr>
            <a:picLocks noChangeAspect="1"/>
          </p:cNvPicPr>
          <p:nvPr/>
        </p:nvPicPr>
        <p:blipFill rotWithShape="1">
          <a:blip r:embed="rId7"/>
          <a:srcRect t="5785"/>
          <a:stretch/>
        </p:blipFill>
        <p:spPr>
          <a:xfrm>
            <a:off x="4014309" y="4503762"/>
            <a:ext cx="3830598" cy="2307230"/>
          </a:xfrm>
          <a:prstGeom prst="rect">
            <a:avLst/>
          </a:prstGeom>
        </p:spPr>
      </p:pic>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89007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600"/>
              <a:t>5</a:t>
            </a:r>
            <a:r>
              <a:rPr kumimoji="1" lang="en-US" altLang="ja-JP" sz="2600" smtClean="0"/>
              <a:t>.4【</a:t>
            </a:r>
            <a:r>
              <a:rPr kumimoji="1" lang="ja-JP" altLang="en-US" sz="2600" smtClean="0"/>
              <a:t>単変量</a:t>
            </a:r>
            <a:r>
              <a:rPr kumimoji="1" lang="en-US" altLang="ja-JP" sz="2600" smtClean="0"/>
              <a:t>】</a:t>
            </a:r>
            <a:r>
              <a:rPr kumimoji="1" lang="ja-JP" altLang="en-US" sz="2600" smtClean="0"/>
              <a:t>目</a:t>
            </a:r>
            <a:r>
              <a:rPr lang="ja-JP" altLang="en-US" sz="2600" smtClean="0"/>
              <a:t>的</a:t>
            </a:r>
            <a:r>
              <a:rPr lang="ja-JP" altLang="en-US" sz="2600"/>
              <a:t>変数に影響を及ぼす説明</a:t>
            </a:r>
            <a:r>
              <a:rPr lang="ja-JP" altLang="en-US" sz="2600" smtClean="0"/>
              <a:t>変数</a:t>
            </a:r>
            <a:r>
              <a:rPr lang="en-US" altLang="ja-JP" sz="2600" smtClean="0"/>
              <a:t>(</a:t>
            </a:r>
            <a:r>
              <a:rPr lang="ja-JP" altLang="en-US" sz="2600" smtClean="0"/>
              <a:t>上位</a:t>
            </a:r>
            <a:r>
              <a:rPr lang="en-US" altLang="ja-JP" sz="2600" smtClean="0"/>
              <a:t>)</a:t>
            </a:r>
            <a:r>
              <a:rPr lang="ja-JP" altLang="en-US" sz="2600" smtClean="0"/>
              <a:t>を除いた</a:t>
            </a:r>
            <a:r>
              <a:rPr lang="en-US" altLang="ja-JP" sz="2600" smtClean="0"/>
              <a:t>Lasso</a:t>
            </a:r>
            <a:r>
              <a:rPr lang="ja-JP" altLang="en-US" sz="2600" smtClean="0"/>
              <a:t>回帰</a:t>
            </a:r>
            <a:endParaRPr kumimoji="1" lang="ja-JP" altLang="en-US" sz="2600"/>
          </a:p>
        </p:txBody>
      </p:sp>
      <p:sp>
        <p:nvSpPr>
          <p:cNvPr id="5" name="角丸四角形 4"/>
          <p:cNvSpPr/>
          <p:nvPr/>
        </p:nvSpPr>
        <p:spPr>
          <a:xfrm>
            <a:off x="281725" y="765133"/>
            <a:ext cx="11628550" cy="1257296"/>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smtClean="0">
                <a:solidFill>
                  <a:schemeClr val="tx1"/>
                </a:solidFill>
                <a:latin typeface="メイリオ" panose="020B0604030504040204" pitchFamily="50" charset="-128"/>
                <a:ea typeface="メイリオ" panose="020B0604030504040204" pitchFamily="50" charset="-128"/>
              </a:rPr>
              <a:t> 選定された説明変数の影響を調査するために、相関上位</a:t>
            </a:r>
            <a:r>
              <a:rPr lang="en-US" altLang="ja-JP" sz="2000" b="1" smtClean="0">
                <a:solidFill>
                  <a:schemeClr val="tx1"/>
                </a:solidFill>
                <a:latin typeface="メイリオ" panose="020B0604030504040204" pitchFamily="50" charset="-128"/>
                <a:ea typeface="メイリオ" panose="020B0604030504040204" pitchFamily="50" charset="-128"/>
              </a:rPr>
              <a:t>10</a:t>
            </a:r>
            <a:r>
              <a:rPr lang="ja-JP" altLang="en-US" sz="2000" b="1" smtClean="0">
                <a:solidFill>
                  <a:schemeClr val="tx1"/>
                </a:solidFill>
                <a:latin typeface="メイリオ" panose="020B0604030504040204" pitchFamily="50" charset="-128"/>
                <a:ea typeface="メイリオ" panose="020B0604030504040204" pitchFamily="50" charset="-128"/>
              </a:rPr>
              <a:t>個・特徴量の重要度上位</a:t>
            </a:r>
            <a:r>
              <a:rPr lang="en-US" altLang="ja-JP" sz="2000" b="1" smtClean="0">
                <a:solidFill>
                  <a:schemeClr val="tx1"/>
                </a:solidFill>
                <a:latin typeface="メイリオ" panose="020B0604030504040204" pitchFamily="50" charset="-128"/>
                <a:ea typeface="メイリオ" panose="020B0604030504040204" pitchFamily="50" charset="-128"/>
              </a:rPr>
              <a:t>10</a:t>
            </a:r>
            <a:r>
              <a:rPr lang="ja-JP" altLang="en-US" sz="2000" b="1" smtClean="0">
                <a:solidFill>
                  <a:schemeClr val="tx1"/>
                </a:solidFill>
                <a:latin typeface="メイリオ" panose="020B0604030504040204" pitchFamily="50" charset="-128"/>
                <a:ea typeface="メイリオ" panose="020B0604030504040204" pitchFamily="50" charset="-128"/>
              </a:rPr>
              <a:t>個を</a:t>
            </a:r>
            <a:r>
              <a:rPr lang="en-US" altLang="ja-JP" sz="2000" b="1" smtClean="0">
                <a:solidFill>
                  <a:schemeClr val="tx1"/>
                </a:solidFill>
                <a:latin typeface="メイリオ" panose="020B0604030504040204" pitchFamily="50" charset="-128"/>
                <a:ea typeface="メイリオ" panose="020B0604030504040204" pitchFamily="50" charset="-128"/>
              </a:rPr>
              <a:t/>
            </a:r>
            <a:br>
              <a:rPr lang="en-US" altLang="ja-JP" sz="2000" b="1" smtClean="0">
                <a:solidFill>
                  <a:schemeClr val="tx1"/>
                </a:solidFill>
                <a:latin typeface="メイリオ" panose="020B0604030504040204" pitchFamily="50" charset="-128"/>
                <a:ea typeface="メイリオ" panose="020B0604030504040204" pitchFamily="50" charset="-128"/>
              </a:rPr>
            </a:br>
            <a:r>
              <a:rPr lang="ja-JP" altLang="en-US" sz="2000" b="1">
                <a:solidFill>
                  <a:schemeClr val="tx1"/>
                </a:solidFill>
                <a:latin typeface="メイリオ" panose="020B0604030504040204" pitchFamily="50" charset="-128"/>
                <a:ea typeface="メイリオ" panose="020B0604030504040204" pitchFamily="50" charset="-128"/>
              </a:rPr>
              <a:t> </a:t>
            </a:r>
            <a:r>
              <a:rPr lang="ja-JP" altLang="en-US" sz="2000" b="1" smtClean="0">
                <a:solidFill>
                  <a:schemeClr val="tx1"/>
                </a:solidFill>
                <a:latin typeface="メイリオ" panose="020B0604030504040204" pitchFamily="50" charset="-128"/>
                <a:ea typeface="メイリオ" panose="020B0604030504040204" pitchFamily="50" charset="-128"/>
              </a:rPr>
              <a:t>それぞれ除いて</a:t>
            </a:r>
            <a:r>
              <a:rPr lang="en-US" altLang="ja-JP" sz="2000" b="1" smtClean="0">
                <a:solidFill>
                  <a:schemeClr val="tx1"/>
                </a:solidFill>
                <a:latin typeface="メイリオ" panose="020B0604030504040204" pitchFamily="50" charset="-128"/>
                <a:ea typeface="メイリオ" panose="020B0604030504040204" pitchFamily="50" charset="-128"/>
              </a:rPr>
              <a:t>Lasso</a:t>
            </a:r>
            <a:r>
              <a:rPr lang="ja-JP" altLang="en-US" sz="2000" b="1" smtClean="0">
                <a:solidFill>
                  <a:schemeClr val="tx1"/>
                </a:solidFill>
                <a:latin typeface="メイリオ" panose="020B0604030504040204" pitchFamily="50" charset="-128"/>
                <a:ea typeface="メイリオ" panose="020B0604030504040204" pitchFamily="50" charset="-128"/>
              </a:rPr>
              <a:t>回帰の実装を行った結果、</a:t>
            </a:r>
            <a:r>
              <a:rPr lang="en-US" altLang="ja-JP" sz="2000" b="1" smtClean="0">
                <a:solidFill>
                  <a:srgbClr val="FF0000"/>
                </a:solidFill>
                <a:latin typeface="メイリオ" panose="020B0604030504040204" pitchFamily="50" charset="-128"/>
                <a:ea typeface="メイリオ" panose="020B0604030504040204" pitchFamily="50" charset="-128"/>
              </a:rPr>
              <a:t>AUC</a:t>
            </a:r>
            <a:r>
              <a:rPr lang="ja-JP" altLang="en-US" sz="2000" b="1" smtClean="0">
                <a:solidFill>
                  <a:srgbClr val="FF0000"/>
                </a:solidFill>
                <a:latin typeface="メイリオ" panose="020B0604030504040204" pitchFamily="50" charset="-128"/>
                <a:ea typeface="メイリオ" panose="020B0604030504040204" pitchFamily="50" charset="-128"/>
              </a:rPr>
              <a:t>が共に下がった</a:t>
            </a:r>
          </a:p>
          <a:p>
            <a:pPr marL="285750" indent="-285750">
              <a:lnSpc>
                <a:spcPct val="150000"/>
              </a:lnSpc>
              <a:buFont typeface="Wingdings" panose="05000000000000000000" pitchFamily="2" charset="2"/>
              <a:buChar char="u"/>
            </a:pPr>
            <a:r>
              <a:rPr lang="ja-JP" altLang="en-US" sz="2000" b="1">
                <a:solidFill>
                  <a:schemeClr val="tx1"/>
                </a:solidFill>
                <a:latin typeface="メイリオ" panose="020B0604030504040204" pitchFamily="50" charset="-128"/>
                <a:ea typeface="メイリオ" panose="020B0604030504040204" pitchFamily="50" charset="-128"/>
              </a:rPr>
              <a:t> </a:t>
            </a:r>
            <a:r>
              <a:rPr lang="ja-JP" altLang="en-US" sz="2000" b="1" smtClean="0">
                <a:solidFill>
                  <a:srgbClr val="FF0000"/>
                </a:solidFill>
                <a:latin typeface="メイリオ" panose="020B0604030504040204" pitchFamily="50" charset="-128"/>
                <a:ea typeface="メイリオ" panose="020B0604030504040204" pitchFamily="50" charset="-128"/>
              </a:rPr>
              <a:t>重要な説明変数がなくなった</a:t>
            </a:r>
            <a:r>
              <a:rPr lang="ja-JP" altLang="en-US" sz="2000" b="1" smtClean="0">
                <a:solidFill>
                  <a:schemeClr val="tx1"/>
                </a:solidFill>
                <a:latin typeface="メイリオ" panose="020B0604030504040204" pitchFamily="50" charset="-128"/>
                <a:ea typeface="メイリオ" panose="020B0604030504040204" pitchFamily="50" charset="-128"/>
              </a:rPr>
              <a:t>ことによって</a:t>
            </a:r>
            <a:r>
              <a:rPr lang="en-US" altLang="ja-JP" sz="2000" b="1" smtClean="0">
                <a:solidFill>
                  <a:schemeClr val="tx1"/>
                </a:solidFill>
                <a:latin typeface="メイリオ" panose="020B0604030504040204" pitchFamily="50" charset="-128"/>
                <a:ea typeface="メイリオ" panose="020B0604030504040204" pitchFamily="50" charset="-128"/>
              </a:rPr>
              <a:t>AUC</a:t>
            </a:r>
            <a:r>
              <a:rPr lang="ja-JP" altLang="en-US" sz="2000" b="1" smtClean="0">
                <a:solidFill>
                  <a:schemeClr val="tx1"/>
                </a:solidFill>
                <a:latin typeface="メイリオ" panose="020B0604030504040204" pitchFamily="50" charset="-128"/>
                <a:ea typeface="メイリオ" panose="020B0604030504040204" pitchFamily="50" charset="-128"/>
              </a:rPr>
              <a:t>が下がったと推察される</a:t>
            </a:r>
            <a:endParaRPr lang="en-US" altLang="ja-JP" sz="2000" b="1"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870749216"/>
              </p:ext>
            </p:extLst>
          </p:nvPr>
        </p:nvGraphicFramePr>
        <p:xfrm>
          <a:off x="477825" y="3120390"/>
          <a:ext cx="5501675" cy="3235960"/>
        </p:xfrm>
        <a:graphic>
          <a:graphicData uri="http://schemas.openxmlformats.org/drawingml/2006/table">
            <a:tbl>
              <a:tblPr firstRow="1" bandRow="1">
                <a:tableStyleId>{5C22544A-7EE6-4342-B048-85BDC9FD1C3A}</a:tableStyleId>
              </a:tblPr>
              <a:tblGrid>
                <a:gridCol w="890733">
                  <a:extLst>
                    <a:ext uri="{9D8B030D-6E8A-4147-A177-3AD203B41FA5}">
                      <a16:colId xmlns:a16="http://schemas.microsoft.com/office/drawing/2014/main" val="4269582483"/>
                    </a:ext>
                  </a:extLst>
                </a:gridCol>
                <a:gridCol w="1752600">
                  <a:extLst>
                    <a:ext uri="{9D8B030D-6E8A-4147-A177-3AD203B41FA5}">
                      <a16:colId xmlns:a16="http://schemas.microsoft.com/office/drawing/2014/main" val="379693691"/>
                    </a:ext>
                  </a:extLst>
                </a:gridCol>
                <a:gridCol w="1418342">
                  <a:extLst>
                    <a:ext uri="{9D8B030D-6E8A-4147-A177-3AD203B41FA5}">
                      <a16:colId xmlns:a16="http://schemas.microsoft.com/office/drawing/2014/main" val="3334107747"/>
                    </a:ext>
                  </a:extLst>
                </a:gridCol>
                <a:gridCol w="1440000">
                  <a:extLst>
                    <a:ext uri="{9D8B030D-6E8A-4147-A177-3AD203B41FA5}">
                      <a16:colId xmlns:a16="http://schemas.microsoft.com/office/drawing/2014/main" val="2733665814"/>
                    </a:ext>
                  </a:extLst>
                </a:gridCol>
              </a:tblGrid>
              <a:tr h="370840">
                <a:tc>
                  <a:txBody>
                    <a:bodyPr/>
                    <a:lstStyle/>
                    <a:p>
                      <a:pPr algn="ctr"/>
                      <a:r>
                        <a:rPr kumimoji="1" lang="en-US" altLang="ja-JP" sz="1800" smtClean="0">
                          <a:latin typeface="メイリオ" panose="020B0604030504040204" pitchFamily="50" charset="-128"/>
                          <a:ea typeface="メイリオ" panose="020B0604030504040204" pitchFamily="50" charset="-128"/>
                        </a:rPr>
                        <a:t>alpha</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交差検証</a:t>
                      </a:r>
                      <a:r>
                        <a:rPr kumimoji="1" lang="en-US" altLang="ja-JP" sz="1800" smtClean="0">
                          <a:latin typeface="メイリオ" panose="020B0604030504040204" pitchFamily="50" charset="-128"/>
                          <a:ea typeface="メイリオ" panose="020B0604030504040204" pitchFamily="50" charset="-128"/>
                        </a:rPr>
                        <a:t>(5</a:t>
                      </a:r>
                      <a:r>
                        <a:rPr kumimoji="1" lang="ja-JP" altLang="en-US" sz="1800" smtClean="0">
                          <a:latin typeface="メイリオ" panose="020B0604030504040204" pitchFamily="50" charset="-128"/>
                          <a:ea typeface="メイリオ" panose="020B0604030504040204" pitchFamily="50" charset="-128"/>
                        </a:rPr>
                        <a:t>回</a:t>
                      </a:r>
                      <a:r>
                        <a:rPr kumimoji="1" lang="en-US" altLang="ja-JP" sz="1800" smtClean="0">
                          <a:latin typeface="メイリオ" panose="020B0604030504040204" pitchFamily="50" charset="-128"/>
                          <a:ea typeface="メイリオ" panose="020B0604030504040204" pitchFamily="50" charset="-128"/>
                        </a:rPr>
                        <a:t>)</a:t>
                      </a:r>
                      <a:br>
                        <a:rPr kumimoji="1" lang="en-US" altLang="ja-JP" sz="1800" smtClean="0">
                          <a:latin typeface="メイリオ" panose="020B0604030504040204" pitchFamily="50" charset="-128"/>
                          <a:ea typeface="メイリオ" panose="020B0604030504040204" pitchFamily="50" charset="-128"/>
                        </a:rPr>
                      </a:br>
                      <a:r>
                        <a:rPr kumimoji="1" lang="ja-JP" altLang="en-US" sz="1800" smtClean="0">
                          <a:latin typeface="メイリオ" panose="020B0604030504040204" pitchFamily="50" charset="-128"/>
                          <a:ea typeface="メイリオ" panose="020B0604030504040204" pitchFamily="50" charset="-128"/>
                        </a:rPr>
                        <a:t>平均予測精度</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使用された</a:t>
                      </a:r>
                      <a:endParaRPr kumimoji="1" lang="en-US" altLang="ja-JP" sz="1800" smtClean="0">
                        <a:latin typeface="メイリオ" panose="020B0604030504040204" pitchFamily="50" charset="-128"/>
                        <a:ea typeface="メイリオ" panose="020B0604030504040204" pitchFamily="50" charset="-128"/>
                      </a:endParaRPr>
                    </a:p>
                    <a:p>
                      <a:pPr algn="ctr"/>
                      <a:r>
                        <a:rPr kumimoji="1" lang="ja-JP" altLang="en-US" sz="1800" smtClean="0">
                          <a:latin typeface="メイリオ" panose="020B0604030504040204" pitchFamily="50" charset="-128"/>
                          <a:ea typeface="メイリオ" panose="020B0604030504040204" pitchFamily="50" charset="-128"/>
                        </a:rPr>
                        <a:t>説明変数</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smtClean="0">
                          <a:latin typeface="メイリオ" panose="020B0604030504040204" pitchFamily="50" charset="-128"/>
                          <a:ea typeface="メイリオ" panose="020B0604030504040204" pitchFamily="50" charset="-128"/>
                        </a:rPr>
                        <a:t>AUC(</a:t>
                      </a:r>
                      <a:r>
                        <a:rPr kumimoji="1" lang="ja-JP" altLang="en-US" sz="1800" smtClean="0">
                          <a:latin typeface="メイリオ" panose="020B0604030504040204" pitchFamily="50" charset="-128"/>
                          <a:ea typeface="メイリオ" panose="020B0604030504040204" pitchFamily="50" charset="-128"/>
                        </a:rPr>
                        <a:t>分類性能の良さ</a:t>
                      </a:r>
                      <a:r>
                        <a:rPr kumimoji="1" lang="en-US" altLang="ja-JP" sz="1800" smtClean="0">
                          <a:latin typeface="メイリオ" panose="020B0604030504040204" pitchFamily="50" charset="-128"/>
                          <a:ea typeface="メイリオ" panose="020B0604030504040204" pitchFamily="50" charset="-128"/>
                        </a:rPr>
                        <a:t>)</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192654"/>
                  </a:ext>
                </a:extLst>
              </a:tr>
              <a:tr h="370840">
                <a:tc>
                  <a:txBody>
                    <a:bodyPr/>
                    <a:lstStyle/>
                    <a:p>
                      <a:pPr algn="ctr"/>
                      <a:r>
                        <a:rPr kumimoji="1" lang="en-US" altLang="ja-JP" smtClean="0">
                          <a:solidFill>
                            <a:schemeClr val="bg1">
                              <a:lumMod val="75000"/>
                            </a:schemeClr>
                          </a:solidFill>
                        </a:rPr>
                        <a:t>0.0001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0.918</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0.559</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0641"/>
                  </a:ext>
                </a:extLst>
              </a:tr>
              <a:tr h="370840">
                <a:tc>
                  <a:txBody>
                    <a:bodyPr/>
                    <a:lstStyle/>
                    <a:p>
                      <a:pPr algn="ctr"/>
                      <a:r>
                        <a:rPr kumimoji="1" lang="en-US" altLang="ja-JP" smtClean="0">
                          <a:solidFill>
                            <a:schemeClr val="bg1">
                              <a:lumMod val="75000"/>
                            </a:schemeClr>
                          </a:solidFill>
                        </a:rPr>
                        <a:t>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21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0.564</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093229"/>
                  </a:ext>
                </a:extLst>
              </a:tr>
              <a:tr h="370840">
                <a:tc>
                  <a:txBody>
                    <a:bodyPr/>
                    <a:lstStyle/>
                    <a:p>
                      <a:pPr algn="ctr"/>
                      <a:r>
                        <a:rPr kumimoji="1" lang="en-US" altLang="ja-JP" smtClean="0">
                          <a:solidFill>
                            <a:schemeClr val="bg1">
                              <a:lumMod val="75000"/>
                            </a:schemeClr>
                          </a:solidFill>
                        </a:rPr>
                        <a:t>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0.907</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53</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0.541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0"/>
                  </a:ext>
                </a:extLst>
              </a:tr>
              <a:tr h="370840">
                <a:tc>
                  <a:txBody>
                    <a:bodyPr/>
                    <a:lstStyle/>
                    <a:p>
                      <a:pPr algn="ctr"/>
                      <a:r>
                        <a:rPr kumimoji="1" lang="en-US" altLang="ja-JP" smtClean="0">
                          <a:solidFill>
                            <a:schemeClr val="bg1">
                              <a:lumMod val="75000"/>
                            </a:schemeClr>
                          </a:solidFill>
                        </a:rPr>
                        <a:t>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0.882</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96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0.615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89894"/>
                  </a:ext>
                </a:extLst>
              </a:tr>
              <a:tr h="370840">
                <a:tc>
                  <a:txBody>
                    <a:bodyPr/>
                    <a:lstStyle/>
                    <a:p>
                      <a:pPr algn="ctr"/>
                      <a:r>
                        <a:rPr kumimoji="1" lang="en-US" altLang="ja-JP" smtClean="0">
                          <a:solidFill>
                            <a:schemeClr val="bg1">
                              <a:lumMod val="75000"/>
                            </a:schemeClr>
                          </a:solidFill>
                        </a:rPr>
                        <a:t>1.0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0.869</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128</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0.707</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6467271"/>
                  </a:ext>
                </a:extLst>
              </a:tr>
              <a:tr h="370840">
                <a:tc>
                  <a:txBody>
                    <a:bodyPr/>
                    <a:lstStyle/>
                    <a:p>
                      <a:pPr algn="ctr"/>
                      <a:r>
                        <a:rPr kumimoji="1" lang="en-US" altLang="ja-JP" smtClean="0">
                          <a:solidFill>
                            <a:schemeClr val="bg1">
                              <a:lumMod val="75000"/>
                            </a:schemeClr>
                          </a:solidFill>
                        </a:rPr>
                        <a:t>10.0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0.842</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130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0.716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091254"/>
                  </a:ext>
                </a:extLst>
              </a:tr>
              <a:tr h="370840">
                <a:tc>
                  <a:txBody>
                    <a:bodyPr/>
                    <a:lstStyle/>
                    <a:p>
                      <a:pPr algn="ctr"/>
                      <a:r>
                        <a:rPr kumimoji="1" lang="en-US" altLang="ja-JP" b="1" smtClean="0"/>
                        <a:t>100.0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0.839</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130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0.717</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00883629"/>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191025372"/>
              </p:ext>
            </p:extLst>
          </p:nvPr>
        </p:nvGraphicFramePr>
        <p:xfrm>
          <a:off x="6408600" y="3105891"/>
          <a:ext cx="5501675" cy="3235960"/>
        </p:xfrm>
        <a:graphic>
          <a:graphicData uri="http://schemas.openxmlformats.org/drawingml/2006/table">
            <a:tbl>
              <a:tblPr firstRow="1" bandRow="1">
                <a:tableStyleId>{5C22544A-7EE6-4342-B048-85BDC9FD1C3A}</a:tableStyleId>
              </a:tblPr>
              <a:tblGrid>
                <a:gridCol w="890733">
                  <a:extLst>
                    <a:ext uri="{9D8B030D-6E8A-4147-A177-3AD203B41FA5}">
                      <a16:colId xmlns:a16="http://schemas.microsoft.com/office/drawing/2014/main" val="4269582483"/>
                    </a:ext>
                  </a:extLst>
                </a:gridCol>
                <a:gridCol w="1752600">
                  <a:extLst>
                    <a:ext uri="{9D8B030D-6E8A-4147-A177-3AD203B41FA5}">
                      <a16:colId xmlns:a16="http://schemas.microsoft.com/office/drawing/2014/main" val="379693691"/>
                    </a:ext>
                  </a:extLst>
                </a:gridCol>
                <a:gridCol w="1418342">
                  <a:extLst>
                    <a:ext uri="{9D8B030D-6E8A-4147-A177-3AD203B41FA5}">
                      <a16:colId xmlns:a16="http://schemas.microsoft.com/office/drawing/2014/main" val="3334107747"/>
                    </a:ext>
                  </a:extLst>
                </a:gridCol>
                <a:gridCol w="1440000">
                  <a:extLst>
                    <a:ext uri="{9D8B030D-6E8A-4147-A177-3AD203B41FA5}">
                      <a16:colId xmlns:a16="http://schemas.microsoft.com/office/drawing/2014/main" val="2733665814"/>
                    </a:ext>
                  </a:extLst>
                </a:gridCol>
              </a:tblGrid>
              <a:tr h="370840">
                <a:tc>
                  <a:txBody>
                    <a:bodyPr/>
                    <a:lstStyle/>
                    <a:p>
                      <a:pPr algn="ctr"/>
                      <a:r>
                        <a:rPr kumimoji="1" lang="en-US" altLang="ja-JP" sz="1800" smtClean="0">
                          <a:latin typeface="メイリオ" panose="020B0604030504040204" pitchFamily="50" charset="-128"/>
                          <a:ea typeface="メイリオ" panose="020B0604030504040204" pitchFamily="50" charset="-128"/>
                        </a:rPr>
                        <a:t>alpha</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交差検証</a:t>
                      </a:r>
                      <a:r>
                        <a:rPr kumimoji="1" lang="en-US" altLang="ja-JP" sz="1800" smtClean="0">
                          <a:latin typeface="メイリオ" panose="020B0604030504040204" pitchFamily="50" charset="-128"/>
                          <a:ea typeface="メイリオ" panose="020B0604030504040204" pitchFamily="50" charset="-128"/>
                        </a:rPr>
                        <a:t>(5</a:t>
                      </a:r>
                      <a:r>
                        <a:rPr kumimoji="1" lang="ja-JP" altLang="en-US" sz="1800" smtClean="0">
                          <a:latin typeface="メイリオ" panose="020B0604030504040204" pitchFamily="50" charset="-128"/>
                          <a:ea typeface="メイリオ" panose="020B0604030504040204" pitchFamily="50" charset="-128"/>
                        </a:rPr>
                        <a:t>回</a:t>
                      </a:r>
                      <a:r>
                        <a:rPr kumimoji="1" lang="en-US" altLang="ja-JP" sz="1800" smtClean="0">
                          <a:latin typeface="メイリオ" panose="020B0604030504040204" pitchFamily="50" charset="-128"/>
                          <a:ea typeface="メイリオ" panose="020B0604030504040204" pitchFamily="50" charset="-128"/>
                        </a:rPr>
                        <a:t>)</a:t>
                      </a:r>
                      <a:br>
                        <a:rPr kumimoji="1" lang="en-US" altLang="ja-JP" sz="1800" smtClean="0">
                          <a:latin typeface="メイリオ" panose="020B0604030504040204" pitchFamily="50" charset="-128"/>
                          <a:ea typeface="メイリオ" panose="020B0604030504040204" pitchFamily="50" charset="-128"/>
                        </a:rPr>
                      </a:br>
                      <a:r>
                        <a:rPr kumimoji="1" lang="ja-JP" altLang="en-US" sz="1800" smtClean="0">
                          <a:latin typeface="メイリオ" panose="020B0604030504040204" pitchFamily="50" charset="-128"/>
                          <a:ea typeface="メイリオ" panose="020B0604030504040204" pitchFamily="50" charset="-128"/>
                        </a:rPr>
                        <a:t>平均予測精度</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使用された</a:t>
                      </a:r>
                      <a:endParaRPr kumimoji="1" lang="en-US" altLang="ja-JP" sz="1800" smtClean="0">
                        <a:latin typeface="メイリオ" panose="020B0604030504040204" pitchFamily="50" charset="-128"/>
                        <a:ea typeface="メイリオ" panose="020B0604030504040204" pitchFamily="50" charset="-128"/>
                      </a:endParaRPr>
                    </a:p>
                    <a:p>
                      <a:pPr algn="ctr"/>
                      <a:r>
                        <a:rPr kumimoji="1" lang="ja-JP" altLang="en-US" sz="1800" smtClean="0">
                          <a:latin typeface="メイリオ" panose="020B0604030504040204" pitchFamily="50" charset="-128"/>
                          <a:ea typeface="メイリオ" panose="020B0604030504040204" pitchFamily="50" charset="-128"/>
                        </a:rPr>
                        <a:t>説明変数</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smtClean="0">
                          <a:latin typeface="メイリオ" panose="020B0604030504040204" pitchFamily="50" charset="-128"/>
                          <a:ea typeface="メイリオ" panose="020B0604030504040204" pitchFamily="50" charset="-128"/>
                        </a:rPr>
                        <a:t>AUC(</a:t>
                      </a:r>
                      <a:r>
                        <a:rPr kumimoji="1" lang="ja-JP" altLang="en-US" sz="1800" smtClean="0">
                          <a:latin typeface="メイリオ" panose="020B0604030504040204" pitchFamily="50" charset="-128"/>
                          <a:ea typeface="メイリオ" panose="020B0604030504040204" pitchFamily="50" charset="-128"/>
                        </a:rPr>
                        <a:t>分類性能の良さ</a:t>
                      </a:r>
                      <a:r>
                        <a:rPr kumimoji="1" lang="en-US" altLang="ja-JP" sz="1800" smtClean="0">
                          <a:latin typeface="メイリオ" panose="020B0604030504040204" pitchFamily="50" charset="-128"/>
                          <a:ea typeface="メイリオ" panose="020B0604030504040204" pitchFamily="50" charset="-128"/>
                        </a:rPr>
                        <a:t>)</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192654"/>
                  </a:ext>
                </a:extLst>
              </a:tr>
              <a:tr h="370840">
                <a:tc>
                  <a:txBody>
                    <a:bodyPr/>
                    <a:lstStyle/>
                    <a:p>
                      <a:pPr algn="ctr"/>
                      <a:r>
                        <a:rPr kumimoji="1" lang="en-US" altLang="ja-JP" smtClean="0">
                          <a:solidFill>
                            <a:schemeClr val="bg1">
                              <a:lumMod val="75000"/>
                            </a:schemeClr>
                          </a:solidFill>
                        </a:rPr>
                        <a:t>0.0001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0.918</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0.559</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0641"/>
                  </a:ext>
                </a:extLst>
              </a:tr>
              <a:tr h="370840">
                <a:tc>
                  <a:txBody>
                    <a:bodyPr/>
                    <a:lstStyle/>
                    <a:p>
                      <a:pPr algn="ctr"/>
                      <a:r>
                        <a:rPr kumimoji="1" lang="en-US" altLang="ja-JP" smtClean="0">
                          <a:solidFill>
                            <a:schemeClr val="bg1">
                              <a:lumMod val="75000"/>
                            </a:schemeClr>
                          </a:solidFill>
                        </a:rPr>
                        <a:t>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22</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0.566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093229"/>
                  </a:ext>
                </a:extLst>
              </a:tr>
              <a:tr h="370840">
                <a:tc>
                  <a:txBody>
                    <a:bodyPr/>
                    <a:lstStyle/>
                    <a:p>
                      <a:pPr algn="ctr"/>
                      <a:r>
                        <a:rPr kumimoji="1" lang="en-US" altLang="ja-JP" smtClean="0">
                          <a:solidFill>
                            <a:schemeClr val="bg1">
                              <a:lumMod val="75000"/>
                            </a:schemeClr>
                          </a:solidFill>
                        </a:rPr>
                        <a:t>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0.907</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55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0.574</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0"/>
                  </a:ext>
                </a:extLst>
              </a:tr>
              <a:tr h="370840">
                <a:tc>
                  <a:txBody>
                    <a:bodyPr/>
                    <a:lstStyle/>
                    <a:p>
                      <a:pPr algn="ctr"/>
                      <a:r>
                        <a:rPr kumimoji="1" lang="en-US" altLang="ja-JP" smtClean="0">
                          <a:solidFill>
                            <a:schemeClr val="bg1">
                              <a:lumMod val="75000"/>
                            </a:schemeClr>
                          </a:solidFill>
                        </a:rPr>
                        <a:t>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0.882</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100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0.620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89894"/>
                  </a:ext>
                </a:extLst>
              </a:tr>
              <a:tr h="370840">
                <a:tc>
                  <a:txBody>
                    <a:bodyPr/>
                    <a:lstStyle/>
                    <a:p>
                      <a:pPr algn="ctr"/>
                      <a:r>
                        <a:rPr kumimoji="1" lang="en-US" altLang="ja-JP" smtClean="0">
                          <a:solidFill>
                            <a:schemeClr val="bg1">
                              <a:lumMod val="75000"/>
                            </a:schemeClr>
                          </a:solidFill>
                        </a:rPr>
                        <a:t>1.0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0.855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126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0.687</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6467271"/>
                  </a:ext>
                </a:extLst>
              </a:tr>
              <a:tr h="370840">
                <a:tc>
                  <a:txBody>
                    <a:bodyPr/>
                    <a:lstStyle/>
                    <a:p>
                      <a:pPr algn="ctr"/>
                      <a:r>
                        <a:rPr kumimoji="1" lang="en-US" altLang="ja-JP" b="1" smtClean="0"/>
                        <a:t>10.0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0.849</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130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0.697</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25091254"/>
                  </a:ext>
                </a:extLst>
              </a:tr>
              <a:tr h="370840">
                <a:tc>
                  <a:txBody>
                    <a:bodyPr/>
                    <a:lstStyle/>
                    <a:p>
                      <a:pPr algn="ctr"/>
                      <a:r>
                        <a:rPr kumimoji="1" lang="en-US" altLang="ja-JP" b="0" smtClean="0">
                          <a:solidFill>
                            <a:schemeClr val="bg1">
                              <a:lumMod val="75000"/>
                            </a:schemeClr>
                          </a:solidFill>
                        </a:rPr>
                        <a:t>100.0</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75000"/>
                            </a:schemeClr>
                          </a:solidFill>
                        </a:rPr>
                        <a:t>0.845</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75000"/>
                            </a:schemeClr>
                          </a:solidFill>
                        </a:rPr>
                        <a:t>130</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75000"/>
                            </a:schemeClr>
                          </a:solidFill>
                        </a:rPr>
                        <a:t>0.696</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883629"/>
                  </a:ext>
                </a:extLst>
              </a:tr>
            </a:tbl>
          </a:graphicData>
        </a:graphic>
      </p:graphicFrame>
      <p:sp>
        <p:nvSpPr>
          <p:cNvPr id="9" name="正方形/長方形 8"/>
          <p:cNvSpPr/>
          <p:nvPr/>
        </p:nvSpPr>
        <p:spPr>
          <a:xfrm>
            <a:off x="1061792" y="1924106"/>
            <a:ext cx="10068415" cy="400110"/>
          </a:xfrm>
          <a:prstGeom prst="rect">
            <a:avLst/>
          </a:prstGeom>
        </p:spPr>
        <p:txBody>
          <a:bodyPr wrap="square">
            <a:spAutoFit/>
          </a:bodyPr>
          <a:lstStyle/>
          <a:p>
            <a:pPr algn="ctr"/>
            <a:endParaRPr lang="ja-JP" altLang="en-US" sz="2000" b="1">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340419" y="2731236"/>
            <a:ext cx="3496470" cy="369332"/>
          </a:xfrm>
          <a:prstGeom prst="rect">
            <a:avLst/>
          </a:prstGeom>
          <a:noFill/>
        </p:spPr>
        <p:txBody>
          <a:bodyPr wrap="none" rtlCol="0">
            <a:spAutoFit/>
          </a:bodyPr>
          <a:lstStyle/>
          <a:p>
            <a:r>
              <a:rPr lang="ja-JP" altLang="en-US" b="1" smtClean="0">
                <a:latin typeface="メイリオ" panose="020B0604030504040204" pitchFamily="50" charset="-128"/>
                <a:ea typeface="メイリオ" panose="020B0604030504040204" pitchFamily="50" charset="-128"/>
              </a:rPr>
              <a:t>相関上位</a:t>
            </a:r>
            <a:r>
              <a:rPr lang="en-US" altLang="ja-JP" b="1" smtClean="0">
                <a:latin typeface="メイリオ" panose="020B0604030504040204" pitchFamily="50" charset="-128"/>
                <a:ea typeface="メイリオ" panose="020B0604030504040204" pitchFamily="50" charset="-128"/>
              </a:rPr>
              <a:t>10</a:t>
            </a:r>
            <a:r>
              <a:rPr lang="ja-JP" altLang="en-US" b="1" smtClean="0">
                <a:latin typeface="メイリオ" panose="020B0604030504040204" pitchFamily="50" charset="-128"/>
                <a:ea typeface="メイリオ" panose="020B0604030504040204" pitchFamily="50" charset="-128"/>
              </a:rPr>
              <a:t>個の説明変数を除外</a:t>
            </a:r>
            <a:endParaRPr lang="en-US" altLang="ja-JP" b="1" smtClean="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503705" y="2732189"/>
            <a:ext cx="3626502" cy="369332"/>
          </a:xfrm>
          <a:prstGeom prst="rect">
            <a:avLst/>
          </a:prstGeom>
          <a:noFill/>
        </p:spPr>
        <p:txBody>
          <a:bodyPr wrap="square" rtlCol="0">
            <a:spAutoFit/>
          </a:bodyPr>
          <a:lstStyle/>
          <a:p>
            <a:r>
              <a:rPr lang="ja-JP" altLang="en-US" b="1">
                <a:latin typeface="メイリオ" panose="020B0604030504040204" pitchFamily="50" charset="-128"/>
                <a:ea typeface="メイリオ" panose="020B0604030504040204" pitchFamily="50" charset="-128"/>
              </a:rPr>
              <a:t>特徴量</a:t>
            </a:r>
            <a:r>
              <a:rPr lang="ja-JP" altLang="en-US" b="1" smtClean="0">
                <a:latin typeface="メイリオ" panose="020B0604030504040204" pitchFamily="50" charset="-128"/>
                <a:ea typeface="メイリオ" panose="020B0604030504040204" pitchFamily="50" charset="-128"/>
              </a:rPr>
              <a:t>の</a:t>
            </a:r>
            <a:r>
              <a:rPr lang="ja-JP" altLang="en-US" b="1">
                <a:latin typeface="メイリオ" panose="020B0604030504040204" pitchFamily="50" charset="-128"/>
                <a:ea typeface="メイリオ" panose="020B0604030504040204" pitchFamily="50" charset="-128"/>
              </a:rPr>
              <a:t>重要度</a:t>
            </a:r>
            <a:r>
              <a:rPr lang="ja-JP" altLang="en-US" b="1" smtClean="0">
                <a:latin typeface="メイリオ" panose="020B0604030504040204" pitchFamily="50" charset="-128"/>
                <a:ea typeface="メイリオ" panose="020B0604030504040204" pitchFamily="50" charset="-128"/>
              </a:rPr>
              <a:t>上位</a:t>
            </a:r>
            <a:r>
              <a:rPr lang="en-US" altLang="ja-JP" b="1" smtClean="0">
                <a:latin typeface="メイリオ" panose="020B0604030504040204" pitchFamily="50" charset="-128"/>
                <a:ea typeface="メイリオ" panose="020B0604030504040204" pitchFamily="50" charset="-128"/>
              </a:rPr>
              <a:t>10</a:t>
            </a:r>
            <a:r>
              <a:rPr lang="ja-JP" altLang="en-US" b="1" smtClean="0">
                <a:latin typeface="メイリオ" panose="020B0604030504040204" pitchFamily="50" charset="-128"/>
                <a:ea typeface="メイリオ" panose="020B0604030504040204" pitchFamily="50" charset="-128"/>
              </a:rPr>
              <a:t>個を除外</a:t>
            </a:r>
            <a:endParaRPr lang="en-US" altLang="ja-JP" b="1"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656926" y="2067039"/>
            <a:ext cx="10878145"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b="1" smtClean="0">
                <a:solidFill>
                  <a:schemeClr val="tx1"/>
                </a:solidFill>
                <a:latin typeface="メイリオ" panose="020B0604030504040204" pitchFamily="50" charset="-128"/>
                <a:ea typeface="メイリオ" panose="020B0604030504040204" pitchFamily="50" charset="-128"/>
              </a:rPr>
              <a:t>説明</a:t>
            </a:r>
            <a:r>
              <a:rPr lang="ja-JP" altLang="en-US" sz="2400" b="1">
                <a:solidFill>
                  <a:schemeClr val="tx1"/>
                </a:solidFill>
                <a:latin typeface="メイリオ" panose="020B0604030504040204" pitchFamily="50" charset="-128"/>
                <a:ea typeface="メイリオ" panose="020B0604030504040204" pitchFamily="50" charset="-128"/>
              </a:rPr>
              <a:t>変数</a:t>
            </a:r>
            <a:r>
              <a:rPr lang="en-US" altLang="ja-JP" sz="2400" b="1">
                <a:solidFill>
                  <a:schemeClr val="tx1"/>
                </a:solidFill>
                <a:latin typeface="メイリオ" panose="020B0604030504040204" pitchFamily="50" charset="-128"/>
                <a:ea typeface="メイリオ" panose="020B0604030504040204" pitchFamily="50" charset="-128"/>
              </a:rPr>
              <a:t>:</a:t>
            </a:r>
            <a:r>
              <a:rPr lang="en-US" altLang="ja-JP" sz="2400" b="1" smtClean="0">
                <a:solidFill>
                  <a:schemeClr val="tx1"/>
                </a:solidFill>
                <a:latin typeface="メイリオ" panose="020B0604030504040204" pitchFamily="50" charset="-128"/>
                <a:ea typeface="メイリオ" panose="020B0604030504040204" pitchFamily="50" charset="-128"/>
              </a:rPr>
              <a:t>140</a:t>
            </a:r>
            <a:r>
              <a:rPr lang="ja-JP" altLang="en-US" sz="2400" b="1" smtClean="0">
                <a:solidFill>
                  <a:schemeClr val="tx1"/>
                </a:solidFill>
                <a:latin typeface="メイリオ" panose="020B0604030504040204" pitchFamily="50" charset="-128"/>
                <a:ea typeface="メイリオ" panose="020B0604030504040204" pitchFamily="50" charset="-128"/>
              </a:rPr>
              <a:t>個 </a:t>
            </a:r>
            <a:r>
              <a:rPr lang="en-US" altLang="ja-JP" sz="2400" b="1" smtClean="0">
                <a:solidFill>
                  <a:schemeClr val="tx1"/>
                </a:solidFill>
                <a:latin typeface="メイリオ" panose="020B0604030504040204" pitchFamily="50" charset="-128"/>
                <a:ea typeface="メイリオ" panose="020B0604030504040204" pitchFamily="50" charset="-128"/>
              </a:rPr>
              <a:t>AUC:0.756</a:t>
            </a:r>
            <a:endParaRPr lang="en-US" altLang="ja-JP" sz="2400" b="1">
              <a:solidFill>
                <a:schemeClr val="tx1"/>
              </a:solidFill>
              <a:latin typeface="メイリオ" panose="020B0604030504040204" pitchFamily="50" charset="-128"/>
              <a:ea typeface="メイリオ" panose="020B0604030504040204" pitchFamily="50" charset="-128"/>
            </a:endParaRPr>
          </a:p>
        </p:txBody>
      </p:sp>
      <p:sp>
        <p:nvSpPr>
          <p:cNvPr id="14" name="下矢印 13"/>
          <p:cNvSpPr/>
          <p:nvPr/>
        </p:nvSpPr>
        <p:spPr>
          <a:xfrm rot="1806604">
            <a:off x="4341178" y="2468504"/>
            <a:ext cx="758427" cy="371191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rot="19990296">
            <a:off x="6764482" y="2506476"/>
            <a:ext cx="758427" cy="325609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3014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600"/>
              <a:t>5</a:t>
            </a:r>
            <a:r>
              <a:rPr lang="en-US" altLang="ja-JP" sz="2600" smtClean="0"/>
              <a:t>.5【</a:t>
            </a:r>
            <a:r>
              <a:rPr lang="ja-JP" altLang="en-US" sz="2600"/>
              <a:t>単変量</a:t>
            </a:r>
            <a:r>
              <a:rPr lang="en-US" altLang="ja-JP" sz="2600"/>
              <a:t>】</a:t>
            </a:r>
            <a:r>
              <a:rPr lang="ja-JP" altLang="en-US" sz="2600" smtClean="0"/>
              <a:t>目的</a:t>
            </a:r>
            <a:r>
              <a:rPr lang="ja-JP" altLang="en-US" sz="2600"/>
              <a:t>変数に影響を及ぼす説明変数</a:t>
            </a:r>
            <a:r>
              <a:rPr lang="en-US" altLang="ja-JP" sz="2600"/>
              <a:t>(</a:t>
            </a:r>
            <a:r>
              <a:rPr lang="ja-JP" altLang="en-US" sz="2600"/>
              <a:t>下位</a:t>
            </a:r>
            <a:r>
              <a:rPr lang="en-US" altLang="ja-JP" sz="2600"/>
              <a:t>)</a:t>
            </a:r>
            <a:r>
              <a:rPr lang="ja-JP" altLang="en-US" sz="2600"/>
              <a:t>を除いた</a:t>
            </a:r>
            <a:r>
              <a:rPr lang="en-US" altLang="ja-JP" sz="2600"/>
              <a:t>Lasso</a:t>
            </a:r>
            <a:r>
              <a:rPr lang="ja-JP" altLang="en-US" sz="2600"/>
              <a:t>回帰</a:t>
            </a:r>
            <a:endParaRPr kumimoji="1" lang="ja-JP" altLang="en-US" sz="2600"/>
          </a:p>
        </p:txBody>
      </p:sp>
      <p:sp>
        <p:nvSpPr>
          <p:cNvPr id="5" name="角丸四角形 4"/>
          <p:cNvSpPr/>
          <p:nvPr/>
        </p:nvSpPr>
        <p:spPr>
          <a:xfrm>
            <a:off x="281725" y="765133"/>
            <a:ext cx="11628550" cy="1144474"/>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b="1" smtClean="0">
                <a:solidFill>
                  <a:schemeClr val="tx1"/>
                </a:solidFill>
                <a:latin typeface="メイリオ" panose="020B0604030504040204" pitchFamily="50" charset="-128"/>
                <a:ea typeface="メイリオ" panose="020B0604030504040204" pitchFamily="50" charset="-128"/>
              </a:rPr>
              <a:t> 「どの変数を除外しても</a:t>
            </a:r>
            <a:r>
              <a:rPr lang="en-US" altLang="ja-JP" b="1" smtClean="0">
                <a:solidFill>
                  <a:schemeClr val="tx1"/>
                </a:solidFill>
                <a:latin typeface="メイリオ" panose="020B0604030504040204" pitchFamily="50" charset="-128"/>
                <a:ea typeface="メイリオ" panose="020B0604030504040204" pitchFamily="50" charset="-128"/>
              </a:rPr>
              <a:t>AUC</a:t>
            </a:r>
            <a:r>
              <a:rPr lang="ja-JP" altLang="en-US" b="1" smtClean="0">
                <a:solidFill>
                  <a:schemeClr val="tx1"/>
                </a:solidFill>
                <a:latin typeface="メイリオ" panose="020B0604030504040204" pitchFamily="50" charset="-128"/>
                <a:ea typeface="メイリオ" panose="020B0604030504040204" pitchFamily="50" charset="-128"/>
              </a:rPr>
              <a:t>は下がる」という偶然性をなくすために相関</a:t>
            </a:r>
            <a:r>
              <a:rPr lang="ja-JP" altLang="en-US" b="1">
                <a:solidFill>
                  <a:schemeClr val="tx1"/>
                </a:solidFill>
                <a:latin typeface="メイリオ" panose="020B0604030504040204" pitchFamily="50" charset="-128"/>
                <a:ea typeface="メイリオ" panose="020B0604030504040204" pitchFamily="50" charset="-128"/>
              </a:rPr>
              <a:t>下位</a:t>
            </a:r>
            <a:r>
              <a:rPr lang="en-US" altLang="ja-JP" b="1">
                <a:solidFill>
                  <a:schemeClr val="tx1"/>
                </a:solidFill>
                <a:latin typeface="メイリオ" panose="020B0604030504040204" pitchFamily="50" charset="-128"/>
                <a:ea typeface="メイリオ" panose="020B0604030504040204" pitchFamily="50" charset="-128"/>
              </a:rPr>
              <a:t>10</a:t>
            </a:r>
            <a:r>
              <a:rPr lang="ja-JP" altLang="en-US" b="1">
                <a:solidFill>
                  <a:schemeClr val="tx1"/>
                </a:solidFill>
                <a:latin typeface="メイリオ" panose="020B0604030504040204" pitchFamily="50" charset="-128"/>
                <a:ea typeface="メイリオ" panose="020B0604030504040204" pitchFamily="50" charset="-128"/>
              </a:rPr>
              <a:t>個・特徴量の</a:t>
            </a:r>
            <a:r>
              <a:rPr lang="ja-JP" altLang="en-US" b="1" smtClean="0">
                <a:solidFill>
                  <a:schemeClr val="tx1"/>
                </a:solidFill>
                <a:latin typeface="メイリオ" panose="020B0604030504040204" pitchFamily="50" charset="-128"/>
                <a:ea typeface="メイリオ" panose="020B0604030504040204" pitchFamily="50" charset="-128"/>
              </a:rPr>
              <a:t>重要度下位 </a:t>
            </a:r>
            <a:r>
              <a:rPr lang="en-US" altLang="ja-JP" b="1" smtClean="0">
                <a:solidFill>
                  <a:schemeClr val="tx1"/>
                </a:solidFill>
                <a:latin typeface="メイリオ" panose="020B0604030504040204" pitchFamily="50" charset="-128"/>
                <a:ea typeface="メイリオ" panose="020B0604030504040204" pitchFamily="50" charset="-128"/>
              </a:rPr>
              <a:t/>
            </a:r>
            <a:br>
              <a:rPr lang="en-US" altLang="ja-JP" b="1" smtClean="0">
                <a:solidFill>
                  <a:schemeClr val="tx1"/>
                </a:solidFill>
                <a:latin typeface="メイリオ" panose="020B0604030504040204" pitchFamily="50" charset="-128"/>
                <a:ea typeface="メイリオ" panose="020B0604030504040204" pitchFamily="50" charset="-128"/>
              </a:rPr>
            </a:br>
            <a:r>
              <a:rPr lang="en-US" altLang="ja-JP" b="1" smtClean="0">
                <a:solidFill>
                  <a:schemeClr val="tx1"/>
                </a:solidFill>
                <a:latin typeface="メイリオ" panose="020B0604030504040204" pitchFamily="50" charset="-128"/>
                <a:ea typeface="メイリオ" panose="020B0604030504040204" pitchFamily="50" charset="-128"/>
              </a:rPr>
              <a:t> 10</a:t>
            </a:r>
            <a:r>
              <a:rPr lang="ja-JP" altLang="en-US" b="1">
                <a:solidFill>
                  <a:schemeClr val="tx1"/>
                </a:solidFill>
                <a:latin typeface="メイリオ" panose="020B0604030504040204" pitchFamily="50" charset="-128"/>
                <a:ea typeface="メイリオ" panose="020B0604030504040204" pitchFamily="50" charset="-128"/>
              </a:rPr>
              <a:t>個をそれぞれ除いて</a:t>
            </a:r>
            <a:r>
              <a:rPr lang="en-US" altLang="ja-JP" b="1">
                <a:solidFill>
                  <a:schemeClr val="tx1"/>
                </a:solidFill>
                <a:latin typeface="メイリオ" panose="020B0604030504040204" pitchFamily="50" charset="-128"/>
                <a:ea typeface="メイリオ" panose="020B0604030504040204" pitchFamily="50" charset="-128"/>
              </a:rPr>
              <a:t>Lasso</a:t>
            </a:r>
            <a:r>
              <a:rPr lang="ja-JP" altLang="en-US" b="1">
                <a:solidFill>
                  <a:schemeClr val="tx1"/>
                </a:solidFill>
                <a:latin typeface="メイリオ" panose="020B0604030504040204" pitchFamily="50" charset="-128"/>
                <a:ea typeface="メイリオ" panose="020B0604030504040204" pitchFamily="50" charset="-128"/>
              </a:rPr>
              <a:t>回帰の実装を行った結果</a:t>
            </a:r>
            <a:r>
              <a:rPr lang="ja-JP" altLang="en-US" b="1" smtClean="0">
                <a:solidFill>
                  <a:schemeClr val="tx1"/>
                </a:solidFill>
                <a:latin typeface="メイリオ" panose="020B0604030504040204" pitchFamily="50" charset="-128"/>
                <a:ea typeface="メイリオ" panose="020B0604030504040204" pitchFamily="50" charset="-128"/>
              </a:rPr>
              <a:t>、上位を除いた時と比較して</a:t>
            </a:r>
            <a:r>
              <a:rPr lang="en-US" altLang="ja-JP" b="1" smtClean="0">
                <a:solidFill>
                  <a:srgbClr val="FF0000"/>
                </a:solidFill>
                <a:latin typeface="メイリオ" panose="020B0604030504040204" pitchFamily="50" charset="-128"/>
                <a:ea typeface="メイリオ" panose="020B0604030504040204" pitchFamily="50" charset="-128"/>
              </a:rPr>
              <a:t>AUC</a:t>
            </a:r>
            <a:r>
              <a:rPr lang="ja-JP" altLang="en-US" b="1" smtClean="0">
                <a:solidFill>
                  <a:srgbClr val="FF0000"/>
                </a:solidFill>
                <a:latin typeface="メイリオ" panose="020B0604030504040204" pitchFamily="50" charset="-128"/>
                <a:ea typeface="メイリオ" panose="020B0604030504040204" pitchFamily="50" charset="-128"/>
              </a:rPr>
              <a:t>は高い</a:t>
            </a:r>
            <a:endParaRPr lang="en-US" altLang="ja-JP" b="1" smtClean="0">
              <a:solidFill>
                <a:srgbClr val="FF0000"/>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u"/>
            </a:pPr>
            <a:r>
              <a:rPr lang="ja-JP" altLang="en-US" b="1" smtClean="0">
                <a:solidFill>
                  <a:schemeClr val="tx1"/>
                </a:solidFill>
                <a:latin typeface="メイリオ" panose="020B0604030504040204" pitchFamily="50" charset="-128"/>
                <a:ea typeface="メイリオ" panose="020B0604030504040204" pitchFamily="50" charset="-128"/>
              </a:rPr>
              <a:t> </a:t>
            </a:r>
            <a:r>
              <a:rPr lang="ja-JP" altLang="en-US" b="1" smtClean="0">
                <a:solidFill>
                  <a:srgbClr val="FF0000"/>
                </a:solidFill>
                <a:latin typeface="メイリオ" panose="020B0604030504040204" pitchFamily="50" charset="-128"/>
                <a:ea typeface="メイリオ" panose="020B0604030504040204" pitchFamily="50" charset="-128"/>
              </a:rPr>
              <a:t>相関 </a:t>
            </a:r>
            <a:r>
              <a:rPr lang="en-US" altLang="ja-JP" b="1" smtClean="0">
                <a:solidFill>
                  <a:srgbClr val="FF0000"/>
                </a:solidFill>
                <a:latin typeface="メイリオ" panose="020B0604030504040204" pitchFamily="50" charset="-128"/>
                <a:ea typeface="メイリオ" panose="020B0604030504040204" pitchFamily="50" charset="-128"/>
              </a:rPr>
              <a:t>or </a:t>
            </a:r>
            <a:r>
              <a:rPr lang="ja-JP" altLang="en-US" b="1" smtClean="0">
                <a:solidFill>
                  <a:srgbClr val="FF0000"/>
                </a:solidFill>
                <a:latin typeface="メイリオ" panose="020B0604030504040204" pitchFamily="50" charset="-128"/>
                <a:ea typeface="メイリオ" panose="020B0604030504040204" pitchFamily="50" charset="-128"/>
              </a:rPr>
              <a:t>特徴量の重要度上位</a:t>
            </a:r>
            <a:r>
              <a:rPr lang="en-US" altLang="ja-JP" b="1" smtClean="0">
                <a:solidFill>
                  <a:srgbClr val="FF0000"/>
                </a:solidFill>
                <a:latin typeface="メイリオ" panose="020B0604030504040204" pitchFamily="50" charset="-128"/>
                <a:ea typeface="メイリオ" panose="020B0604030504040204" pitchFamily="50" charset="-128"/>
              </a:rPr>
              <a:t>10</a:t>
            </a:r>
            <a:r>
              <a:rPr lang="ja-JP" altLang="en-US" b="1" smtClean="0">
                <a:solidFill>
                  <a:srgbClr val="FF0000"/>
                </a:solidFill>
                <a:latin typeface="メイリオ" panose="020B0604030504040204" pitchFamily="50" charset="-128"/>
                <a:ea typeface="メイリオ" panose="020B0604030504040204" pitchFamily="50" charset="-128"/>
              </a:rPr>
              <a:t>個は目的変数に影響を及ぼす説明変数</a:t>
            </a:r>
            <a:r>
              <a:rPr lang="ja-JP" altLang="en-US" b="1" smtClean="0">
                <a:solidFill>
                  <a:schemeClr val="tx1"/>
                </a:solidFill>
                <a:latin typeface="メイリオ" panose="020B0604030504040204" pitchFamily="50" charset="-128"/>
                <a:ea typeface="メイリオ" panose="020B0604030504040204" pitchFamily="50" charset="-128"/>
              </a:rPr>
              <a:t>と推察される</a:t>
            </a:r>
            <a:endParaRPr lang="en-US" altLang="ja-JP" b="1">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809796132"/>
              </p:ext>
            </p:extLst>
          </p:nvPr>
        </p:nvGraphicFramePr>
        <p:xfrm>
          <a:off x="477825" y="3120390"/>
          <a:ext cx="5501675" cy="3235960"/>
        </p:xfrm>
        <a:graphic>
          <a:graphicData uri="http://schemas.openxmlformats.org/drawingml/2006/table">
            <a:tbl>
              <a:tblPr firstRow="1" bandRow="1">
                <a:tableStyleId>{5C22544A-7EE6-4342-B048-85BDC9FD1C3A}</a:tableStyleId>
              </a:tblPr>
              <a:tblGrid>
                <a:gridCol w="890733">
                  <a:extLst>
                    <a:ext uri="{9D8B030D-6E8A-4147-A177-3AD203B41FA5}">
                      <a16:colId xmlns:a16="http://schemas.microsoft.com/office/drawing/2014/main" val="4269582483"/>
                    </a:ext>
                  </a:extLst>
                </a:gridCol>
                <a:gridCol w="1752600">
                  <a:extLst>
                    <a:ext uri="{9D8B030D-6E8A-4147-A177-3AD203B41FA5}">
                      <a16:colId xmlns:a16="http://schemas.microsoft.com/office/drawing/2014/main" val="379693691"/>
                    </a:ext>
                  </a:extLst>
                </a:gridCol>
                <a:gridCol w="1418342">
                  <a:extLst>
                    <a:ext uri="{9D8B030D-6E8A-4147-A177-3AD203B41FA5}">
                      <a16:colId xmlns:a16="http://schemas.microsoft.com/office/drawing/2014/main" val="3334107747"/>
                    </a:ext>
                  </a:extLst>
                </a:gridCol>
                <a:gridCol w="1440000">
                  <a:extLst>
                    <a:ext uri="{9D8B030D-6E8A-4147-A177-3AD203B41FA5}">
                      <a16:colId xmlns:a16="http://schemas.microsoft.com/office/drawing/2014/main" val="2733665814"/>
                    </a:ext>
                  </a:extLst>
                </a:gridCol>
              </a:tblGrid>
              <a:tr h="370840">
                <a:tc>
                  <a:txBody>
                    <a:bodyPr/>
                    <a:lstStyle/>
                    <a:p>
                      <a:pPr algn="ctr"/>
                      <a:r>
                        <a:rPr kumimoji="1" lang="en-US" altLang="ja-JP" sz="1800" smtClean="0">
                          <a:latin typeface="メイリオ" panose="020B0604030504040204" pitchFamily="50" charset="-128"/>
                          <a:ea typeface="メイリオ" panose="020B0604030504040204" pitchFamily="50" charset="-128"/>
                        </a:rPr>
                        <a:t>alpha</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交差検証</a:t>
                      </a:r>
                      <a:r>
                        <a:rPr kumimoji="1" lang="en-US" altLang="ja-JP" sz="1800" smtClean="0">
                          <a:latin typeface="メイリオ" panose="020B0604030504040204" pitchFamily="50" charset="-128"/>
                          <a:ea typeface="メイリオ" panose="020B0604030504040204" pitchFamily="50" charset="-128"/>
                        </a:rPr>
                        <a:t>(5</a:t>
                      </a:r>
                      <a:r>
                        <a:rPr kumimoji="1" lang="ja-JP" altLang="en-US" sz="1800" smtClean="0">
                          <a:latin typeface="メイリオ" panose="020B0604030504040204" pitchFamily="50" charset="-128"/>
                          <a:ea typeface="メイリオ" panose="020B0604030504040204" pitchFamily="50" charset="-128"/>
                        </a:rPr>
                        <a:t>回</a:t>
                      </a:r>
                      <a:r>
                        <a:rPr kumimoji="1" lang="en-US" altLang="ja-JP" sz="1800" smtClean="0">
                          <a:latin typeface="メイリオ" panose="020B0604030504040204" pitchFamily="50" charset="-128"/>
                          <a:ea typeface="メイリオ" panose="020B0604030504040204" pitchFamily="50" charset="-128"/>
                        </a:rPr>
                        <a:t>)</a:t>
                      </a:r>
                      <a:br>
                        <a:rPr kumimoji="1" lang="en-US" altLang="ja-JP" sz="1800" smtClean="0">
                          <a:latin typeface="メイリオ" panose="020B0604030504040204" pitchFamily="50" charset="-128"/>
                          <a:ea typeface="メイリオ" panose="020B0604030504040204" pitchFamily="50" charset="-128"/>
                        </a:rPr>
                      </a:br>
                      <a:r>
                        <a:rPr kumimoji="1" lang="ja-JP" altLang="en-US" sz="1800" smtClean="0">
                          <a:latin typeface="メイリオ" panose="020B0604030504040204" pitchFamily="50" charset="-128"/>
                          <a:ea typeface="メイリオ" panose="020B0604030504040204" pitchFamily="50" charset="-128"/>
                        </a:rPr>
                        <a:t>平均予測精度</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使用された</a:t>
                      </a:r>
                      <a:endParaRPr kumimoji="1" lang="en-US" altLang="ja-JP" sz="1800" smtClean="0">
                        <a:latin typeface="メイリオ" panose="020B0604030504040204" pitchFamily="50" charset="-128"/>
                        <a:ea typeface="メイリオ" panose="020B0604030504040204" pitchFamily="50" charset="-128"/>
                      </a:endParaRPr>
                    </a:p>
                    <a:p>
                      <a:pPr algn="ctr"/>
                      <a:r>
                        <a:rPr kumimoji="1" lang="ja-JP" altLang="en-US" sz="1800" smtClean="0">
                          <a:latin typeface="メイリオ" panose="020B0604030504040204" pitchFamily="50" charset="-128"/>
                          <a:ea typeface="メイリオ" panose="020B0604030504040204" pitchFamily="50" charset="-128"/>
                        </a:rPr>
                        <a:t>説明変数</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smtClean="0">
                          <a:latin typeface="メイリオ" panose="020B0604030504040204" pitchFamily="50" charset="-128"/>
                          <a:ea typeface="メイリオ" panose="020B0604030504040204" pitchFamily="50" charset="-128"/>
                        </a:rPr>
                        <a:t>AUC(</a:t>
                      </a:r>
                      <a:r>
                        <a:rPr kumimoji="1" lang="ja-JP" altLang="en-US" sz="1800" smtClean="0">
                          <a:latin typeface="メイリオ" panose="020B0604030504040204" pitchFamily="50" charset="-128"/>
                          <a:ea typeface="メイリオ" panose="020B0604030504040204" pitchFamily="50" charset="-128"/>
                        </a:rPr>
                        <a:t>分類性能の良さ</a:t>
                      </a:r>
                      <a:r>
                        <a:rPr kumimoji="1" lang="en-US" altLang="ja-JP" sz="1800" smtClean="0">
                          <a:latin typeface="メイリオ" panose="020B0604030504040204" pitchFamily="50" charset="-128"/>
                          <a:ea typeface="メイリオ" panose="020B0604030504040204" pitchFamily="50" charset="-128"/>
                        </a:rPr>
                        <a:t>)</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192654"/>
                  </a:ext>
                </a:extLst>
              </a:tr>
              <a:tr h="370840">
                <a:tc>
                  <a:txBody>
                    <a:bodyPr/>
                    <a:lstStyle/>
                    <a:p>
                      <a:pPr algn="ctr"/>
                      <a:r>
                        <a:rPr kumimoji="1" lang="en-US" altLang="ja-JP" smtClean="0">
                          <a:solidFill>
                            <a:schemeClr val="bg1">
                              <a:lumMod val="75000"/>
                            </a:schemeClr>
                          </a:solidFill>
                        </a:rPr>
                        <a:t>0.0001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0.918</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4</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0.476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0641"/>
                  </a:ext>
                </a:extLst>
              </a:tr>
              <a:tr h="370840">
                <a:tc>
                  <a:txBody>
                    <a:bodyPr/>
                    <a:lstStyle/>
                    <a:p>
                      <a:pPr algn="ctr"/>
                      <a:r>
                        <a:rPr kumimoji="1" lang="en-US" altLang="ja-JP" smtClean="0">
                          <a:solidFill>
                            <a:schemeClr val="bg1">
                              <a:lumMod val="75000"/>
                            </a:schemeClr>
                          </a:solidFill>
                        </a:rPr>
                        <a:t>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25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0.537</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093229"/>
                  </a:ext>
                </a:extLst>
              </a:tr>
              <a:tr h="370840">
                <a:tc>
                  <a:txBody>
                    <a:bodyPr/>
                    <a:lstStyle/>
                    <a:p>
                      <a:pPr algn="ctr"/>
                      <a:r>
                        <a:rPr kumimoji="1" lang="en-US" altLang="ja-JP" smtClean="0">
                          <a:solidFill>
                            <a:schemeClr val="bg1">
                              <a:lumMod val="75000"/>
                            </a:schemeClr>
                          </a:solidFill>
                        </a:rPr>
                        <a:t>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0.904</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52</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0.600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0"/>
                  </a:ext>
                </a:extLst>
              </a:tr>
              <a:tr h="370840">
                <a:tc>
                  <a:txBody>
                    <a:bodyPr/>
                    <a:lstStyle/>
                    <a:p>
                      <a:pPr algn="ctr"/>
                      <a:r>
                        <a:rPr kumimoji="1" lang="en-US" altLang="ja-JP" smtClean="0">
                          <a:solidFill>
                            <a:schemeClr val="bg1">
                              <a:lumMod val="75000"/>
                            </a:schemeClr>
                          </a:solidFill>
                        </a:rPr>
                        <a:t>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0.875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99</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0.639</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89894"/>
                  </a:ext>
                </a:extLst>
              </a:tr>
              <a:tr h="370840">
                <a:tc>
                  <a:txBody>
                    <a:bodyPr/>
                    <a:lstStyle/>
                    <a:p>
                      <a:pPr algn="ctr"/>
                      <a:r>
                        <a:rPr kumimoji="1" lang="en-US" altLang="ja-JP" smtClean="0">
                          <a:solidFill>
                            <a:schemeClr val="bg1">
                              <a:lumMod val="75000"/>
                            </a:schemeClr>
                          </a:solidFill>
                        </a:rPr>
                        <a:t>1.0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0.866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127</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0.715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6467271"/>
                  </a:ext>
                </a:extLst>
              </a:tr>
              <a:tr h="370840">
                <a:tc>
                  <a:txBody>
                    <a:bodyPr/>
                    <a:lstStyle/>
                    <a:p>
                      <a:pPr algn="ctr"/>
                      <a:r>
                        <a:rPr kumimoji="1" lang="en-US" altLang="ja-JP" b="1" smtClean="0">
                          <a:solidFill>
                            <a:schemeClr val="tx1"/>
                          </a:solidFill>
                        </a:rPr>
                        <a:t>10.0</a:t>
                      </a:r>
                      <a:endParaRPr kumimoji="1" lang="ja-JP"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solidFill>
                            <a:schemeClr val="tx1"/>
                          </a:solidFill>
                        </a:rPr>
                        <a:t>0.856</a:t>
                      </a:r>
                      <a:endParaRPr kumimoji="1" lang="ja-JP"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solidFill>
                            <a:schemeClr val="tx1"/>
                          </a:solidFill>
                        </a:rPr>
                        <a:t>130</a:t>
                      </a:r>
                      <a:endParaRPr kumimoji="1" lang="ja-JP"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solidFill>
                            <a:schemeClr val="tx1"/>
                          </a:solidFill>
                        </a:rPr>
                        <a:t>0.719</a:t>
                      </a:r>
                      <a:endParaRPr kumimoji="1" lang="ja-JP"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25091254"/>
                  </a:ext>
                </a:extLst>
              </a:tr>
              <a:tr h="370840">
                <a:tc>
                  <a:txBody>
                    <a:bodyPr/>
                    <a:lstStyle/>
                    <a:p>
                      <a:pPr algn="ctr"/>
                      <a:r>
                        <a:rPr kumimoji="1" lang="en-US" altLang="ja-JP" b="0" smtClean="0">
                          <a:solidFill>
                            <a:schemeClr val="bg1">
                              <a:lumMod val="65000"/>
                            </a:schemeClr>
                          </a:solidFill>
                        </a:rPr>
                        <a:t>100.0</a:t>
                      </a:r>
                      <a:endParaRPr kumimoji="1" lang="ja-JP" altLang="en-US" b="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65000"/>
                            </a:schemeClr>
                          </a:solidFill>
                        </a:rPr>
                        <a:t>0.853</a:t>
                      </a:r>
                      <a:endParaRPr kumimoji="1" lang="ja-JP" altLang="en-US" b="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65000"/>
                            </a:schemeClr>
                          </a:solidFill>
                        </a:rPr>
                        <a:t>130</a:t>
                      </a:r>
                      <a:endParaRPr kumimoji="1" lang="ja-JP" altLang="en-US" b="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65000"/>
                            </a:schemeClr>
                          </a:solidFill>
                        </a:rPr>
                        <a:t>0.719</a:t>
                      </a:r>
                      <a:endParaRPr kumimoji="1" lang="ja-JP" altLang="en-US" b="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883629"/>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212688429"/>
              </p:ext>
            </p:extLst>
          </p:nvPr>
        </p:nvGraphicFramePr>
        <p:xfrm>
          <a:off x="6408600" y="3128901"/>
          <a:ext cx="5501675" cy="3235960"/>
        </p:xfrm>
        <a:graphic>
          <a:graphicData uri="http://schemas.openxmlformats.org/drawingml/2006/table">
            <a:tbl>
              <a:tblPr firstRow="1" bandRow="1">
                <a:tableStyleId>{5C22544A-7EE6-4342-B048-85BDC9FD1C3A}</a:tableStyleId>
              </a:tblPr>
              <a:tblGrid>
                <a:gridCol w="890733">
                  <a:extLst>
                    <a:ext uri="{9D8B030D-6E8A-4147-A177-3AD203B41FA5}">
                      <a16:colId xmlns:a16="http://schemas.microsoft.com/office/drawing/2014/main" val="4269582483"/>
                    </a:ext>
                  </a:extLst>
                </a:gridCol>
                <a:gridCol w="1752600">
                  <a:extLst>
                    <a:ext uri="{9D8B030D-6E8A-4147-A177-3AD203B41FA5}">
                      <a16:colId xmlns:a16="http://schemas.microsoft.com/office/drawing/2014/main" val="379693691"/>
                    </a:ext>
                  </a:extLst>
                </a:gridCol>
                <a:gridCol w="1418342">
                  <a:extLst>
                    <a:ext uri="{9D8B030D-6E8A-4147-A177-3AD203B41FA5}">
                      <a16:colId xmlns:a16="http://schemas.microsoft.com/office/drawing/2014/main" val="3334107747"/>
                    </a:ext>
                  </a:extLst>
                </a:gridCol>
                <a:gridCol w="1440000">
                  <a:extLst>
                    <a:ext uri="{9D8B030D-6E8A-4147-A177-3AD203B41FA5}">
                      <a16:colId xmlns:a16="http://schemas.microsoft.com/office/drawing/2014/main" val="2733665814"/>
                    </a:ext>
                  </a:extLst>
                </a:gridCol>
              </a:tblGrid>
              <a:tr h="370840">
                <a:tc>
                  <a:txBody>
                    <a:bodyPr/>
                    <a:lstStyle/>
                    <a:p>
                      <a:pPr algn="ctr"/>
                      <a:r>
                        <a:rPr kumimoji="1" lang="en-US" altLang="ja-JP" sz="1800" smtClean="0">
                          <a:latin typeface="メイリオ" panose="020B0604030504040204" pitchFamily="50" charset="-128"/>
                          <a:ea typeface="メイリオ" panose="020B0604030504040204" pitchFamily="50" charset="-128"/>
                        </a:rPr>
                        <a:t>alpha</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交差検証</a:t>
                      </a:r>
                      <a:r>
                        <a:rPr kumimoji="1" lang="en-US" altLang="ja-JP" sz="1800" smtClean="0">
                          <a:latin typeface="メイリオ" panose="020B0604030504040204" pitchFamily="50" charset="-128"/>
                          <a:ea typeface="メイリオ" panose="020B0604030504040204" pitchFamily="50" charset="-128"/>
                        </a:rPr>
                        <a:t>(5</a:t>
                      </a:r>
                      <a:r>
                        <a:rPr kumimoji="1" lang="ja-JP" altLang="en-US" sz="1800" smtClean="0">
                          <a:latin typeface="メイリオ" panose="020B0604030504040204" pitchFamily="50" charset="-128"/>
                          <a:ea typeface="メイリオ" panose="020B0604030504040204" pitchFamily="50" charset="-128"/>
                        </a:rPr>
                        <a:t>回</a:t>
                      </a:r>
                      <a:r>
                        <a:rPr kumimoji="1" lang="en-US" altLang="ja-JP" sz="1800" smtClean="0">
                          <a:latin typeface="メイリオ" panose="020B0604030504040204" pitchFamily="50" charset="-128"/>
                          <a:ea typeface="メイリオ" panose="020B0604030504040204" pitchFamily="50" charset="-128"/>
                        </a:rPr>
                        <a:t>)</a:t>
                      </a:r>
                      <a:br>
                        <a:rPr kumimoji="1" lang="en-US" altLang="ja-JP" sz="1800" smtClean="0">
                          <a:latin typeface="メイリオ" panose="020B0604030504040204" pitchFamily="50" charset="-128"/>
                          <a:ea typeface="メイリオ" panose="020B0604030504040204" pitchFamily="50" charset="-128"/>
                        </a:rPr>
                      </a:br>
                      <a:r>
                        <a:rPr kumimoji="1" lang="ja-JP" altLang="en-US" sz="1800" smtClean="0">
                          <a:latin typeface="メイリオ" panose="020B0604030504040204" pitchFamily="50" charset="-128"/>
                          <a:ea typeface="メイリオ" panose="020B0604030504040204" pitchFamily="50" charset="-128"/>
                        </a:rPr>
                        <a:t>平均予測精度</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smtClean="0">
                          <a:latin typeface="メイリオ" panose="020B0604030504040204" pitchFamily="50" charset="-128"/>
                          <a:ea typeface="メイリオ" panose="020B0604030504040204" pitchFamily="50" charset="-128"/>
                        </a:rPr>
                        <a:t>使用された</a:t>
                      </a:r>
                      <a:endParaRPr kumimoji="1" lang="en-US" altLang="ja-JP" sz="1800" smtClean="0">
                        <a:latin typeface="メイリオ" panose="020B0604030504040204" pitchFamily="50" charset="-128"/>
                        <a:ea typeface="メイリオ" panose="020B0604030504040204" pitchFamily="50" charset="-128"/>
                      </a:endParaRPr>
                    </a:p>
                    <a:p>
                      <a:pPr algn="ctr"/>
                      <a:r>
                        <a:rPr kumimoji="1" lang="ja-JP" altLang="en-US" sz="1800" smtClean="0">
                          <a:latin typeface="メイリオ" panose="020B0604030504040204" pitchFamily="50" charset="-128"/>
                          <a:ea typeface="メイリオ" panose="020B0604030504040204" pitchFamily="50" charset="-128"/>
                        </a:rPr>
                        <a:t>説明変数</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smtClean="0">
                          <a:latin typeface="メイリオ" panose="020B0604030504040204" pitchFamily="50" charset="-128"/>
                          <a:ea typeface="メイリオ" panose="020B0604030504040204" pitchFamily="50" charset="-128"/>
                        </a:rPr>
                        <a:t>AUC(</a:t>
                      </a:r>
                      <a:r>
                        <a:rPr kumimoji="1" lang="ja-JP" altLang="en-US" sz="1800" smtClean="0">
                          <a:latin typeface="メイリオ" panose="020B0604030504040204" pitchFamily="50" charset="-128"/>
                          <a:ea typeface="メイリオ" panose="020B0604030504040204" pitchFamily="50" charset="-128"/>
                        </a:rPr>
                        <a:t>分類性能の良さ</a:t>
                      </a:r>
                      <a:r>
                        <a:rPr kumimoji="1" lang="en-US" altLang="ja-JP" sz="1800" smtClean="0">
                          <a:latin typeface="メイリオ" panose="020B0604030504040204" pitchFamily="50" charset="-128"/>
                          <a:ea typeface="メイリオ" panose="020B0604030504040204" pitchFamily="50" charset="-128"/>
                        </a:rPr>
                        <a:t>)</a:t>
                      </a:r>
                      <a:endParaRPr kumimoji="1" lang="ja-JP" altLang="en-US" sz="1800">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192654"/>
                  </a:ext>
                </a:extLst>
              </a:tr>
              <a:tr h="370840">
                <a:tc>
                  <a:txBody>
                    <a:bodyPr/>
                    <a:lstStyle/>
                    <a:p>
                      <a:pPr algn="ctr"/>
                      <a:r>
                        <a:rPr kumimoji="1" lang="en-US" altLang="ja-JP" smtClean="0">
                          <a:solidFill>
                            <a:schemeClr val="bg1">
                              <a:lumMod val="75000"/>
                            </a:schemeClr>
                          </a:solidFill>
                        </a:rPr>
                        <a:t>0.0001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0.918</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4</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0.476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30641"/>
                  </a:ext>
                </a:extLst>
              </a:tr>
              <a:tr h="370840">
                <a:tc>
                  <a:txBody>
                    <a:bodyPr/>
                    <a:lstStyle/>
                    <a:p>
                      <a:pPr algn="ctr"/>
                      <a:r>
                        <a:rPr kumimoji="1" lang="en-US" altLang="ja-JP" smtClean="0">
                          <a:solidFill>
                            <a:schemeClr val="bg1">
                              <a:lumMod val="75000"/>
                            </a:schemeClr>
                          </a:solidFill>
                        </a:rPr>
                        <a:t>0.001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0.915</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20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0.556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093229"/>
                  </a:ext>
                </a:extLst>
              </a:tr>
              <a:tr h="370840">
                <a:tc>
                  <a:txBody>
                    <a:bodyPr/>
                    <a:lstStyle/>
                    <a:p>
                      <a:pPr algn="ctr"/>
                      <a:r>
                        <a:rPr kumimoji="1" lang="en-US" altLang="ja-JP" smtClean="0">
                          <a:solidFill>
                            <a:schemeClr val="bg1">
                              <a:lumMod val="75000"/>
                            </a:schemeClr>
                          </a:solidFill>
                        </a:rPr>
                        <a:t>0.01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0.908</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51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0.628</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0"/>
                  </a:ext>
                </a:extLst>
              </a:tr>
              <a:tr h="370840">
                <a:tc>
                  <a:txBody>
                    <a:bodyPr/>
                    <a:lstStyle/>
                    <a:p>
                      <a:pPr algn="ctr"/>
                      <a:r>
                        <a:rPr kumimoji="1" lang="en-US" altLang="ja-JP" smtClean="0">
                          <a:solidFill>
                            <a:schemeClr val="bg1">
                              <a:lumMod val="75000"/>
                            </a:schemeClr>
                          </a:solidFill>
                        </a:rPr>
                        <a:t>0.1</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0.882</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93</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0.686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89894"/>
                  </a:ext>
                </a:extLst>
              </a:tr>
              <a:tr h="370840">
                <a:tc>
                  <a:txBody>
                    <a:bodyPr/>
                    <a:lstStyle/>
                    <a:p>
                      <a:pPr algn="ctr"/>
                      <a:r>
                        <a:rPr kumimoji="1" lang="en-US" altLang="ja-JP" smtClean="0">
                          <a:solidFill>
                            <a:schemeClr val="bg1">
                              <a:lumMod val="75000"/>
                            </a:schemeClr>
                          </a:solidFill>
                        </a:rPr>
                        <a:t>1.0</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0.864</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126</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mtClean="0">
                          <a:solidFill>
                            <a:schemeClr val="bg1">
                              <a:lumMod val="75000"/>
                            </a:schemeClr>
                          </a:solidFill>
                        </a:rPr>
                        <a:t>0.753</a:t>
                      </a:r>
                      <a:endParaRPr kumimoji="1" lang="ja-JP" altLang="en-US">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6467271"/>
                  </a:ext>
                </a:extLst>
              </a:tr>
              <a:tr h="370840">
                <a:tc>
                  <a:txBody>
                    <a:bodyPr/>
                    <a:lstStyle/>
                    <a:p>
                      <a:pPr algn="ctr"/>
                      <a:r>
                        <a:rPr kumimoji="1" lang="en-US" altLang="ja-JP" b="1" smtClean="0"/>
                        <a:t>10.0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0.857</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128</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kumimoji="1" lang="en-US" altLang="ja-JP" b="1" smtClean="0"/>
                        <a:t>0.760</a:t>
                      </a:r>
                      <a:endParaRPr kumimoji="1" lang="ja-JP"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25091254"/>
                  </a:ext>
                </a:extLst>
              </a:tr>
              <a:tr h="370840">
                <a:tc>
                  <a:txBody>
                    <a:bodyPr/>
                    <a:lstStyle/>
                    <a:p>
                      <a:pPr algn="ctr"/>
                      <a:r>
                        <a:rPr kumimoji="1" lang="en-US" altLang="ja-JP" b="0" smtClean="0">
                          <a:solidFill>
                            <a:schemeClr val="bg1">
                              <a:lumMod val="75000"/>
                            </a:schemeClr>
                          </a:solidFill>
                        </a:rPr>
                        <a:t>100.0</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75000"/>
                            </a:schemeClr>
                          </a:solidFill>
                        </a:rPr>
                        <a:t>0.859</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75000"/>
                            </a:schemeClr>
                          </a:solidFill>
                        </a:rPr>
                        <a:t>130</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bg1">
                              <a:lumMod val="75000"/>
                            </a:schemeClr>
                          </a:solidFill>
                        </a:rPr>
                        <a:t>0.759</a:t>
                      </a:r>
                      <a:endParaRPr kumimoji="1" lang="ja-JP" altLang="en-US" b="0">
                        <a:solidFill>
                          <a:schemeClr val="bg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883629"/>
                  </a:ext>
                </a:extLst>
              </a:tr>
            </a:tbl>
          </a:graphicData>
        </a:graphic>
      </p:graphicFrame>
      <p:sp>
        <p:nvSpPr>
          <p:cNvPr id="9" name="正方形/長方形 8"/>
          <p:cNvSpPr/>
          <p:nvPr/>
        </p:nvSpPr>
        <p:spPr>
          <a:xfrm>
            <a:off x="1061792" y="1924106"/>
            <a:ext cx="10068415" cy="400110"/>
          </a:xfrm>
          <a:prstGeom prst="rect">
            <a:avLst/>
          </a:prstGeom>
        </p:spPr>
        <p:txBody>
          <a:bodyPr wrap="square">
            <a:spAutoFit/>
          </a:bodyPr>
          <a:lstStyle/>
          <a:p>
            <a:pPr algn="ctr"/>
            <a:endParaRPr lang="ja-JP" altLang="en-US" sz="2000" b="1">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480427" y="2736559"/>
            <a:ext cx="3496470" cy="369332"/>
          </a:xfrm>
          <a:prstGeom prst="rect">
            <a:avLst/>
          </a:prstGeom>
          <a:noFill/>
        </p:spPr>
        <p:txBody>
          <a:bodyPr wrap="none" rtlCol="0">
            <a:spAutoFit/>
          </a:bodyPr>
          <a:lstStyle/>
          <a:p>
            <a:r>
              <a:rPr lang="ja-JP" altLang="en-US" b="1" smtClean="0">
                <a:latin typeface="メイリオ" panose="020B0604030504040204" pitchFamily="50" charset="-128"/>
                <a:ea typeface="メイリオ" panose="020B0604030504040204" pitchFamily="50" charset="-128"/>
              </a:rPr>
              <a:t>相関下位</a:t>
            </a:r>
            <a:r>
              <a:rPr lang="en-US" altLang="ja-JP" b="1" smtClean="0">
                <a:latin typeface="メイリオ" panose="020B0604030504040204" pitchFamily="50" charset="-128"/>
                <a:ea typeface="メイリオ" panose="020B0604030504040204" pitchFamily="50" charset="-128"/>
              </a:rPr>
              <a:t>10</a:t>
            </a:r>
            <a:r>
              <a:rPr lang="ja-JP" altLang="en-US" b="1" smtClean="0">
                <a:latin typeface="メイリオ" panose="020B0604030504040204" pitchFamily="50" charset="-128"/>
                <a:ea typeface="メイリオ" panose="020B0604030504040204" pitchFamily="50" charset="-128"/>
              </a:rPr>
              <a:t>個の説明変数を除外</a:t>
            </a:r>
            <a:endParaRPr lang="en-US" altLang="ja-JP" b="1" smtClean="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503705" y="2751058"/>
            <a:ext cx="3626502" cy="369332"/>
          </a:xfrm>
          <a:prstGeom prst="rect">
            <a:avLst/>
          </a:prstGeom>
          <a:noFill/>
        </p:spPr>
        <p:txBody>
          <a:bodyPr wrap="square" rtlCol="0">
            <a:spAutoFit/>
          </a:bodyPr>
          <a:lstStyle/>
          <a:p>
            <a:r>
              <a:rPr lang="ja-JP" altLang="en-US" b="1">
                <a:latin typeface="メイリオ" panose="020B0604030504040204" pitchFamily="50" charset="-128"/>
                <a:ea typeface="メイリオ" panose="020B0604030504040204" pitchFamily="50" charset="-128"/>
              </a:rPr>
              <a:t>特徴量</a:t>
            </a:r>
            <a:r>
              <a:rPr lang="ja-JP" altLang="en-US" b="1" smtClean="0">
                <a:latin typeface="メイリオ" panose="020B0604030504040204" pitchFamily="50" charset="-128"/>
                <a:ea typeface="メイリオ" panose="020B0604030504040204" pitchFamily="50" charset="-128"/>
              </a:rPr>
              <a:t>の重要度</a:t>
            </a:r>
            <a:r>
              <a:rPr lang="ja-JP" altLang="en-US" b="1">
                <a:latin typeface="メイリオ" panose="020B0604030504040204" pitchFamily="50" charset="-128"/>
                <a:ea typeface="メイリオ" panose="020B0604030504040204" pitchFamily="50" charset="-128"/>
              </a:rPr>
              <a:t>下</a:t>
            </a:r>
            <a:r>
              <a:rPr lang="ja-JP" altLang="en-US" b="1" smtClean="0">
                <a:latin typeface="メイリオ" panose="020B0604030504040204" pitchFamily="50" charset="-128"/>
                <a:ea typeface="メイリオ" panose="020B0604030504040204" pitchFamily="50" charset="-128"/>
              </a:rPr>
              <a:t>位</a:t>
            </a:r>
            <a:r>
              <a:rPr lang="en-US" altLang="ja-JP" b="1" smtClean="0">
                <a:latin typeface="メイリオ" panose="020B0604030504040204" pitchFamily="50" charset="-128"/>
                <a:ea typeface="メイリオ" panose="020B0604030504040204" pitchFamily="50" charset="-128"/>
              </a:rPr>
              <a:t>10</a:t>
            </a:r>
            <a:r>
              <a:rPr lang="ja-JP" altLang="en-US" b="1" smtClean="0">
                <a:latin typeface="メイリオ" panose="020B0604030504040204" pitchFamily="50" charset="-128"/>
                <a:ea typeface="メイリオ" panose="020B0604030504040204" pitchFamily="50" charset="-128"/>
              </a:rPr>
              <a:t>個を除外</a:t>
            </a:r>
            <a:endParaRPr lang="en-US" altLang="ja-JP" b="1"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759334" y="2146460"/>
            <a:ext cx="4938656"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b="1" smtClean="0">
                <a:solidFill>
                  <a:schemeClr val="tx1"/>
                </a:solidFill>
                <a:latin typeface="メイリオ" panose="020B0604030504040204" pitchFamily="50" charset="-128"/>
                <a:ea typeface="メイリオ" panose="020B0604030504040204" pitchFamily="50" charset="-128"/>
              </a:rPr>
              <a:t>説明</a:t>
            </a:r>
            <a:r>
              <a:rPr lang="ja-JP" altLang="en-US" sz="2400" b="1">
                <a:solidFill>
                  <a:schemeClr val="tx1"/>
                </a:solidFill>
                <a:latin typeface="メイリオ" panose="020B0604030504040204" pitchFamily="50" charset="-128"/>
                <a:ea typeface="メイリオ" panose="020B0604030504040204" pitchFamily="50" charset="-128"/>
              </a:rPr>
              <a:t>変数</a:t>
            </a:r>
            <a:r>
              <a:rPr lang="en-US" altLang="ja-JP" sz="2400" b="1">
                <a:solidFill>
                  <a:schemeClr val="tx1"/>
                </a:solidFill>
                <a:latin typeface="メイリオ" panose="020B0604030504040204" pitchFamily="50" charset="-128"/>
                <a:ea typeface="メイリオ" panose="020B0604030504040204" pitchFamily="50" charset="-128"/>
              </a:rPr>
              <a:t>:</a:t>
            </a:r>
            <a:r>
              <a:rPr lang="en-US" altLang="ja-JP" sz="2400" b="1" smtClean="0">
                <a:solidFill>
                  <a:schemeClr val="tx1"/>
                </a:solidFill>
                <a:latin typeface="メイリオ" panose="020B0604030504040204" pitchFamily="50" charset="-128"/>
                <a:ea typeface="メイリオ" panose="020B0604030504040204" pitchFamily="50" charset="-128"/>
              </a:rPr>
              <a:t>130</a:t>
            </a:r>
            <a:r>
              <a:rPr lang="ja-JP" altLang="en-US" sz="2400" b="1" smtClean="0">
                <a:solidFill>
                  <a:schemeClr val="tx1"/>
                </a:solidFill>
                <a:latin typeface="メイリオ" panose="020B0604030504040204" pitchFamily="50" charset="-128"/>
                <a:ea typeface="メイリオ" panose="020B0604030504040204" pitchFamily="50" charset="-128"/>
              </a:rPr>
              <a:t>個 </a:t>
            </a:r>
            <a:r>
              <a:rPr lang="en-US" altLang="ja-JP" sz="2400" b="1" smtClean="0">
                <a:solidFill>
                  <a:schemeClr val="tx1"/>
                </a:solidFill>
                <a:latin typeface="メイリオ" panose="020B0604030504040204" pitchFamily="50" charset="-128"/>
                <a:ea typeface="メイリオ" panose="020B0604030504040204" pitchFamily="50" charset="-128"/>
              </a:rPr>
              <a:t>AUC:0.717</a:t>
            </a:r>
            <a:endParaRPr lang="en-US" altLang="ja-JP" sz="2400" b="1">
              <a:solidFill>
                <a:schemeClr val="tx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6690109" y="2146460"/>
            <a:ext cx="4938656"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b="1" smtClean="0">
                <a:solidFill>
                  <a:schemeClr val="tx1"/>
                </a:solidFill>
                <a:latin typeface="メイリオ" panose="020B0604030504040204" pitchFamily="50" charset="-128"/>
                <a:ea typeface="メイリオ" panose="020B0604030504040204" pitchFamily="50" charset="-128"/>
              </a:rPr>
              <a:t>説明</a:t>
            </a:r>
            <a:r>
              <a:rPr lang="ja-JP" altLang="en-US" sz="2400" b="1">
                <a:solidFill>
                  <a:schemeClr val="tx1"/>
                </a:solidFill>
                <a:latin typeface="メイリオ" panose="020B0604030504040204" pitchFamily="50" charset="-128"/>
                <a:ea typeface="メイリオ" panose="020B0604030504040204" pitchFamily="50" charset="-128"/>
              </a:rPr>
              <a:t>変数</a:t>
            </a:r>
            <a:r>
              <a:rPr lang="en-US" altLang="ja-JP" sz="2400" b="1">
                <a:solidFill>
                  <a:schemeClr val="tx1"/>
                </a:solidFill>
                <a:latin typeface="メイリオ" panose="020B0604030504040204" pitchFamily="50" charset="-128"/>
                <a:ea typeface="メイリオ" panose="020B0604030504040204" pitchFamily="50" charset="-128"/>
              </a:rPr>
              <a:t>:</a:t>
            </a:r>
            <a:r>
              <a:rPr lang="en-US" altLang="ja-JP" sz="2400" b="1" smtClean="0">
                <a:solidFill>
                  <a:schemeClr val="tx1"/>
                </a:solidFill>
                <a:latin typeface="メイリオ" panose="020B0604030504040204" pitchFamily="50" charset="-128"/>
                <a:ea typeface="メイリオ" panose="020B0604030504040204" pitchFamily="50" charset="-128"/>
              </a:rPr>
              <a:t>130</a:t>
            </a:r>
            <a:r>
              <a:rPr lang="ja-JP" altLang="en-US" sz="2400" b="1" smtClean="0">
                <a:solidFill>
                  <a:schemeClr val="tx1"/>
                </a:solidFill>
                <a:latin typeface="メイリオ" panose="020B0604030504040204" pitchFamily="50" charset="-128"/>
                <a:ea typeface="メイリオ" panose="020B0604030504040204" pitchFamily="50" charset="-128"/>
              </a:rPr>
              <a:t>個 </a:t>
            </a:r>
            <a:r>
              <a:rPr lang="en-US" altLang="ja-JP" sz="2400" b="1" smtClean="0">
                <a:solidFill>
                  <a:schemeClr val="tx1"/>
                </a:solidFill>
                <a:latin typeface="メイリオ" panose="020B0604030504040204" pitchFamily="50" charset="-128"/>
                <a:ea typeface="メイリオ" panose="020B0604030504040204" pitchFamily="50" charset="-128"/>
              </a:rPr>
              <a:t>AUC:0.697</a:t>
            </a:r>
            <a:endParaRPr lang="en-US" altLang="ja-JP" sz="2400" b="1">
              <a:solidFill>
                <a:schemeClr val="tx1"/>
              </a:solidFill>
              <a:latin typeface="メイリオ" panose="020B0604030504040204" pitchFamily="50" charset="-128"/>
              <a:ea typeface="メイリオ" panose="020B0604030504040204" pitchFamily="50" charset="-128"/>
            </a:endParaRPr>
          </a:p>
        </p:txBody>
      </p:sp>
      <p:sp>
        <p:nvSpPr>
          <p:cNvPr id="15" name="下矢印 14"/>
          <p:cNvSpPr/>
          <p:nvPr/>
        </p:nvSpPr>
        <p:spPr>
          <a:xfrm>
            <a:off x="2849448" y="2880087"/>
            <a:ext cx="758427" cy="263180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8937742" y="2957221"/>
            <a:ext cx="758427" cy="263180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33770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600"/>
              <a:t>5</a:t>
            </a:r>
            <a:r>
              <a:rPr kumimoji="1" lang="en-US" altLang="ja-JP" sz="2600" smtClean="0"/>
              <a:t>.6【</a:t>
            </a:r>
            <a:r>
              <a:rPr kumimoji="1" lang="ja-JP" altLang="en-US" sz="2600" smtClean="0"/>
              <a:t>多変量</a:t>
            </a:r>
            <a:r>
              <a:rPr kumimoji="1" lang="en-US" altLang="ja-JP" sz="2600" smtClean="0"/>
              <a:t>】</a:t>
            </a:r>
            <a:r>
              <a:rPr lang="ja-JP" altLang="en-US" sz="2600"/>
              <a:t>目的変数に影響を及ぼす説明変数</a:t>
            </a:r>
            <a:r>
              <a:rPr lang="en-US" altLang="ja-JP" sz="2600"/>
              <a:t> </a:t>
            </a:r>
            <a:r>
              <a:rPr lang="en-US" altLang="ja-JP" sz="2600" smtClean="0"/>
              <a:t>-</a:t>
            </a:r>
            <a:r>
              <a:rPr lang="ja-JP" altLang="en-US" sz="2600" smtClean="0"/>
              <a:t>相互作用を考慮</a:t>
            </a:r>
            <a:r>
              <a:rPr lang="en-US" altLang="ja-JP" sz="2600" smtClean="0"/>
              <a:t>-</a:t>
            </a:r>
            <a:endParaRPr kumimoji="1" lang="ja-JP" altLang="en-US" sz="2600"/>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角丸四角形 5"/>
          <p:cNvSpPr/>
          <p:nvPr/>
        </p:nvSpPr>
        <p:spPr>
          <a:xfrm>
            <a:off x="281725" y="765133"/>
            <a:ext cx="11628550" cy="475838"/>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b="1" smtClean="0">
                <a:solidFill>
                  <a:schemeClr val="tx1"/>
                </a:solidFill>
                <a:latin typeface="メイリオ" panose="020B0604030504040204" pitchFamily="50" charset="-128"/>
                <a:ea typeface="メイリオ" panose="020B0604030504040204" pitchFamily="50" charset="-128"/>
              </a:rPr>
              <a:t>変数同士で相互作用</a:t>
            </a:r>
            <a:r>
              <a:rPr lang="en-US" altLang="ja-JP" b="1" smtClean="0">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互いに働きかける</a:t>
            </a:r>
            <a:r>
              <a:rPr lang="en-US" altLang="ja-JP" b="1" smtClean="0">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組み合わせを見つけるために</a:t>
            </a:r>
            <a:r>
              <a:rPr lang="en-US" altLang="ja-JP" b="1" smtClean="0">
                <a:solidFill>
                  <a:schemeClr val="tx1"/>
                </a:solidFill>
                <a:latin typeface="メイリオ" panose="020B0604030504040204" pitchFamily="50" charset="-128"/>
                <a:ea typeface="メイリオ" panose="020B0604030504040204" pitchFamily="50" charset="-128"/>
              </a:rPr>
              <a:t>Rulefit</a:t>
            </a:r>
            <a:r>
              <a:rPr lang="ja-JP" altLang="en-US" b="1" smtClean="0">
                <a:solidFill>
                  <a:schemeClr val="tx1"/>
                </a:solidFill>
                <a:latin typeface="メイリオ" panose="020B0604030504040204" pitchFamily="50" charset="-128"/>
                <a:ea typeface="メイリオ" panose="020B0604030504040204" pitchFamily="50" charset="-128"/>
              </a:rPr>
              <a:t>を使用する</a:t>
            </a:r>
            <a:endParaRPr lang="en-US" altLang="ja-JP" b="1" smtClean="0">
              <a:solidFill>
                <a:schemeClr val="tx1"/>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656927" y="1310639"/>
            <a:ext cx="10878145" cy="369332"/>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b="1">
                <a:solidFill>
                  <a:srgbClr val="333333"/>
                </a:solidFill>
                <a:latin typeface="メイリオ" panose="020B0604030504040204" pitchFamily="50" charset="-128"/>
                <a:ea typeface="メイリオ" panose="020B0604030504040204" pitchFamily="50" charset="-128"/>
              </a:rPr>
              <a:t>Rulefit</a:t>
            </a:r>
            <a:r>
              <a:rPr lang="ja-JP" altLang="en-US" b="1">
                <a:solidFill>
                  <a:srgbClr val="333333"/>
                </a:solidFill>
                <a:latin typeface="メイリオ" panose="020B0604030504040204" pitchFamily="50" charset="-128"/>
                <a:ea typeface="メイリオ" panose="020B0604030504040204" pitchFamily="50" charset="-128"/>
              </a:rPr>
              <a:t>とは</a:t>
            </a:r>
            <a:r>
              <a:rPr lang="en-US" altLang="ja-JP" b="1">
                <a:solidFill>
                  <a:srgbClr val="333333"/>
                </a:solidFill>
                <a:latin typeface="メイリオ" panose="020B0604030504040204" pitchFamily="50" charset="-128"/>
                <a:ea typeface="メイリオ" panose="020B0604030504040204" pitchFamily="50" charset="-128"/>
              </a:rPr>
              <a:t>,,,</a:t>
            </a:r>
            <a:r>
              <a:rPr lang="ja-JP" altLang="en-US" b="1">
                <a:latin typeface="メイリオ" panose="020B0604030504040204" pitchFamily="50" charset="-128"/>
                <a:ea typeface="メイリオ" panose="020B0604030504040204" pitchFamily="50" charset="-128"/>
              </a:rPr>
              <a:t> 各説明変数の相互作用の効果を</a:t>
            </a:r>
            <a:r>
              <a:rPr lang="ja-JP" altLang="en-US" b="1">
                <a:solidFill>
                  <a:srgbClr val="FF0000"/>
                </a:solidFill>
                <a:latin typeface="メイリオ" panose="020B0604030504040204" pitchFamily="50" charset="-128"/>
                <a:ea typeface="メイリオ" panose="020B0604030504040204" pitchFamily="50" charset="-128"/>
              </a:rPr>
              <a:t>決定木の形で自動的に検出したスパース推定のモデル</a:t>
            </a:r>
          </a:p>
        </p:txBody>
      </p:sp>
      <p:grpSp>
        <p:nvGrpSpPr>
          <p:cNvPr id="33" name="グループ化 32"/>
          <p:cNvGrpSpPr/>
          <p:nvPr/>
        </p:nvGrpSpPr>
        <p:grpSpPr>
          <a:xfrm>
            <a:off x="-1" y="1820230"/>
            <a:ext cx="11910276" cy="5037770"/>
            <a:chOff x="-2979044" y="1787239"/>
            <a:chExt cx="11910276" cy="5037770"/>
          </a:xfrm>
        </p:grpSpPr>
        <p:graphicFrame>
          <p:nvGraphicFramePr>
            <p:cNvPr id="9" name="コンテンツ プレースホルダー 8"/>
            <p:cNvGraphicFramePr>
              <a:graphicFrameLocks/>
            </p:cNvGraphicFramePr>
            <p:nvPr>
              <p:extLst>
                <p:ext uri="{D42A27DB-BD31-4B8C-83A1-F6EECF244321}">
                  <p14:modId xmlns:p14="http://schemas.microsoft.com/office/powerpoint/2010/main" val="3927090348"/>
                </p:ext>
              </p:extLst>
            </p:nvPr>
          </p:nvGraphicFramePr>
          <p:xfrm>
            <a:off x="281725" y="1984415"/>
            <a:ext cx="4150604" cy="2282879"/>
          </p:xfrm>
          <a:graphic>
            <a:graphicData uri="http://schemas.openxmlformats.org/drawingml/2006/table">
              <a:tbl>
                <a:tblPr firstRow="1" bandRow="1">
                  <a:tableStyleId>{5C22544A-7EE6-4342-B048-85BDC9FD1C3A}</a:tableStyleId>
                </a:tblPr>
                <a:tblGrid>
                  <a:gridCol w="2356972">
                    <a:extLst>
                      <a:ext uri="{9D8B030D-6E8A-4147-A177-3AD203B41FA5}">
                        <a16:colId xmlns:a16="http://schemas.microsoft.com/office/drawing/2014/main" val="3811462792"/>
                      </a:ext>
                    </a:extLst>
                  </a:gridCol>
                  <a:gridCol w="1793632">
                    <a:extLst>
                      <a:ext uri="{9D8B030D-6E8A-4147-A177-3AD203B41FA5}">
                        <a16:colId xmlns:a16="http://schemas.microsoft.com/office/drawing/2014/main" val="1658462598"/>
                      </a:ext>
                    </a:extLst>
                  </a:gridCol>
                </a:tblGrid>
                <a:tr h="371839">
                  <a:tc>
                    <a:txBody>
                      <a:bodyPr/>
                      <a:lstStyle/>
                      <a:p>
                        <a:pPr algn="ctr" fontAlgn="ctr"/>
                        <a:r>
                          <a:rPr lang="ja-JP" altLang="en-US" sz="1800" b="1" smtClean="0">
                            <a:effectLst/>
                          </a:rPr>
                          <a:t>ルール</a:t>
                        </a:r>
                        <a:endParaRPr lang="en-US" sz="1800"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smtClean="0"/>
                          <a:t>重要度</a:t>
                        </a:r>
                        <a:endParaRPr kumimoji="1" lang="en-US" altLang="ja-JP" sz="1600" smtClean="0"/>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a:t>
                        </a:r>
                        <a:r>
                          <a:rPr kumimoji="1" lang="ja-JP" altLang="en-US" sz="1200" smtClean="0"/>
                          <a:t>訓練データ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858468"/>
                    </a:ext>
                  </a:extLst>
                </a:tr>
                <a:tr h="365152">
                  <a:tc>
                    <a:txBody>
                      <a:bodyPr/>
                      <a:lstStyle/>
                      <a:p>
                        <a:pPr algn="ctr" fontAlgn="ct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【348】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&gt; 0.04 </a:t>
                        </a:r>
                        <a:r>
                          <a:rPr lang="ja-JP" altLang="en-US" sz="1200" b="0" i="0" u="none" strike="noStrike" smtClean="0">
                            <a:solidFill>
                              <a:srgbClr val="000000"/>
                            </a:solidFill>
                            <a:effectLst/>
                            <a:latin typeface="メイリオ" panose="020B0604030504040204" pitchFamily="50" charset="-128"/>
                            <a:ea typeface="メイリオ" panose="020B0604030504040204" pitchFamily="50" charset="-128"/>
                          </a:rPr>
                          <a:t>　</a:t>
                        </a:r>
                        <a:r>
                          <a:rPr lang="en-US" altLang="ja-JP" sz="1200" b="1" i="0"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 </a:t>
                        </a:r>
                      </a:p>
                      <a:p>
                        <a:pPr algn="ctr" fontAlgn="ct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【132】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&lt;= 2.28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0.58</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252842"/>
                    </a:ext>
                  </a:extLst>
                </a:tr>
                <a:tr h="365152">
                  <a:tc>
                    <a:txBody>
                      <a:bodyPr/>
                      <a:lstStyle/>
                      <a:p>
                        <a:pPr algn="ctr" fontAlgn="ct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【59】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&gt; 8.02 </a:t>
                        </a:r>
                        <a:r>
                          <a:rPr lang="ja-JP" altLang="en-US" sz="1200" b="0" i="0" u="none" strike="noStrike" smtClean="0">
                            <a:solidFill>
                              <a:srgbClr val="000000"/>
                            </a:solidFill>
                            <a:effectLst/>
                            <a:latin typeface="メイリオ" panose="020B0604030504040204" pitchFamily="50" charset="-128"/>
                            <a:ea typeface="メイリオ" panose="020B0604030504040204" pitchFamily="50" charset="-128"/>
                          </a:rPr>
                          <a:t>　</a:t>
                        </a:r>
                        <a:r>
                          <a:rPr lang="ja-JP" altLang="en-US" sz="1200" b="0" i="0" u="none" strike="noStrike" baseline="0" smtClean="0">
                            <a:solidFill>
                              <a:srgbClr val="000000"/>
                            </a:solidFill>
                            <a:effectLst/>
                            <a:latin typeface="メイリオ" panose="020B0604030504040204" pitchFamily="50" charset="-128"/>
                            <a:ea typeface="メイリオ" panose="020B0604030504040204" pitchFamily="50" charset="-128"/>
                          </a:rPr>
                          <a:t>  </a:t>
                        </a:r>
                        <a:r>
                          <a:rPr lang="en-US" altLang="ja-JP" sz="1200" b="1" i="0" u="none" strike="noStrike" smtClean="0">
                            <a:solidFill>
                              <a:srgbClr val="FF0000"/>
                            </a:solidFill>
                            <a:effectLst/>
                            <a:latin typeface="メイリオ" panose="020B0604030504040204" pitchFamily="50" charset="-128"/>
                            <a:ea typeface="メイリオ" panose="020B0604030504040204" pitchFamily="50" charset="-128"/>
                          </a:rPr>
                          <a:t>&amp; </a:t>
                        </a:r>
                      </a:p>
                      <a:p>
                        <a:pPr algn="ctr" fontAlgn="ct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【520】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&lt;= 1.10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0.42</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580141"/>
                    </a:ext>
                  </a:extLst>
                </a:tr>
                <a:tr h="156261">
                  <a:tc>
                    <a:txBody>
                      <a:bodyPr/>
                      <a:lstStyle/>
                      <a:p>
                        <a:pPr algn="ctr"/>
                        <a:r>
                          <a:rPr lang="ja-JP" altLang="en-US" smtClean="0"/>
                          <a:t>・・・</a:t>
                        </a:r>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b="1" i="0" u="none" strike="noStrike" smtClean="0">
                            <a:solidFill>
                              <a:srgbClr val="000000"/>
                            </a:solidFill>
                            <a:effectLst/>
                            <a:latin typeface="+mn-lt"/>
                            <a:ea typeface="游ゴシック" panose="020B0400000000000000" pitchFamily="50" charset="-128"/>
                          </a:rPr>
                          <a:t>・・・</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282977"/>
                    </a:ext>
                  </a:extLst>
                </a:tr>
                <a:tr h="365152">
                  <a:tc>
                    <a:txBody>
                      <a:bodyPr/>
                      <a:lstStyle/>
                      <a:p>
                        <a:pPr algn="ctr" fontAlgn="ctr"/>
                        <a:r>
                          <a:rPr lang="en-US" altLang="ja-JP" sz="1100" b="0" i="0" u="none" strike="noStrike" smtClean="0">
                            <a:solidFill>
                              <a:srgbClr val="000000"/>
                            </a:solidFill>
                            <a:effectLst/>
                            <a:latin typeface="メイリオ" panose="020B0604030504040204" pitchFamily="50" charset="-128"/>
                            <a:ea typeface="メイリオ" panose="020B0604030504040204" pitchFamily="50" charset="-128"/>
                          </a:rPr>
                          <a:t>【119】 </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&gt; 0.96 </a:t>
                        </a:r>
                        <a:r>
                          <a:rPr lang="en-US" altLang="ja-JP" sz="11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 </a:t>
                        </a:r>
                        <a:endParaRPr lang="en-US" altLang="ja-JP" sz="1100" b="0" i="0" u="none" strike="noStrike" smtClean="0">
                          <a:solidFill>
                            <a:srgbClr val="000000"/>
                          </a:solidFill>
                          <a:effectLst/>
                          <a:latin typeface="メイリオ" panose="020B0604030504040204" pitchFamily="50" charset="-128"/>
                          <a:ea typeface="メイリオ" panose="020B0604030504040204" pitchFamily="50" charset="-128"/>
                        </a:endParaRPr>
                      </a:p>
                      <a:p>
                        <a:pPr algn="ctr" fontAlgn="ctr"/>
                        <a:r>
                          <a:rPr lang="en-US" altLang="ja-JP" sz="1100" b="0" i="0" u="none" strike="noStrike" smtClean="0">
                            <a:solidFill>
                              <a:srgbClr val="000000"/>
                            </a:solidFill>
                            <a:effectLst/>
                            <a:latin typeface="メイリオ" panose="020B0604030504040204" pitchFamily="50" charset="-128"/>
                            <a:ea typeface="メイリオ" panose="020B0604030504040204" pitchFamily="50" charset="-128"/>
                          </a:rPr>
                          <a:t>【154】 </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&lt;= 19.64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0.00</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792788"/>
                    </a:ext>
                  </a:extLst>
                </a:tr>
                <a:tr h="365152">
                  <a:tc>
                    <a:txBody>
                      <a:bodyPr/>
                      <a:lstStyle/>
                      <a:p>
                        <a:pPr algn="ctr" fontAlgn="ctr"/>
                        <a:r>
                          <a:rPr lang="en-US" altLang="ja-JP" sz="1100" b="0" i="0" u="none" strike="noStrike" smtClean="0">
                            <a:solidFill>
                              <a:srgbClr val="000000"/>
                            </a:solidFill>
                            <a:effectLst/>
                            <a:latin typeface="メイリオ" panose="020B0604030504040204" pitchFamily="50" charset="-128"/>
                            <a:ea typeface="メイリオ" panose="020B0604030504040204" pitchFamily="50" charset="-128"/>
                          </a:rPr>
                          <a:t>【433】 </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&gt; 922.84 </a:t>
                        </a:r>
                        <a:r>
                          <a:rPr lang="en-US" altLang="ja-JP" sz="11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 </a:t>
                        </a:r>
                        <a:endParaRPr lang="en-US" altLang="ja-JP" sz="1100" b="0" i="0" u="none" strike="noStrike" smtClean="0">
                          <a:solidFill>
                            <a:srgbClr val="000000"/>
                          </a:solidFill>
                          <a:effectLst/>
                          <a:latin typeface="メイリオ" panose="020B0604030504040204" pitchFamily="50" charset="-128"/>
                          <a:ea typeface="メイリオ" panose="020B0604030504040204" pitchFamily="50" charset="-128"/>
                        </a:endParaRPr>
                      </a:p>
                      <a:p>
                        <a:pPr algn="ctr" fontAlgn="ctr"/>
                        <a:r>
                          <a:rPr lang="en-US" altLang="ja-JP" sz="1100" b="0" i="0" u="none" strike="noStrike" smtClean="0">
                            <a:solidFill>
                              <a:srgbClr val="000000"/>
                            </a:solidFill>
                            <a:effectLst/>
                            <a:latin typeface="メイリオ" panose="020B0604030504040204" pitchFamily="50" charset="-128"/>
                            <a:ea typeface="メイリオ" panose="020B0604030504040204" pitchFamily="50" charset="-128"/>
                          </a:rPr>
                          <a:t>【460】 </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&gt; 26.80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0.00</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82549"/>
                    </a:ext>
                  </a:extLst>
                </a:tr>
              </a:tbl>
            </a:graphicData>
          </a:graphic>
        </p:graphicFrame>
        <p:sp>
          <p:nvSpPr>
            <p:cNvPr id="10" name="正方形/長方形 9"/>
            <p:cNvSpPr/>
            <p:nvPr/>
          </p:nvSpPr>
          <p:spPr>
            <a:xfrm>
              <a:off x="-1436354" y="1787239"/>
              <a:ext cx="1859934" cy="369332"/>
            </a:xfrm>
            <a:prstGeom prst="rect">
              <a:avLst/>
            </a:prstGeom>
          </p:spPr>
          <p:txBody>
            <a:bodyPr wrap="square">
              <a:spAutoFit/>
            </a:bodyPr>
            <a:lstStyle/>
            <a:p>
              <a:pPr algn="ctr"/>
              <a:r>
                <a:rPr lang="en-US" altLang="ja-JP" b="1" smtClean="0">
                  <a:latin typeface="メイリオ" panose="020B0604030504040204" pitchFamily="50" charset="-128"/>
                  <a:ea typeface="メイリオ" panose="020B0604030504040204" pitchFamily="50" charset="-128"/>
                </a:rPr>
                <a:t>【】: </a:t>
              </a:r>
              <a:r>
                <a:rPr lang="ja-JP" altLang="en-US" b="1" smtClean="0">
                  <a:latin typeface="メイリオ" panose="020B0604030504040204" pitchFamily="50" charset="-128"/>
                  <a:ea typeface="メイリオ" panose="020B0604030504040204" pitchFamily="50" charset="-128"/>
                </a:rPr>
                <a:t>説明変数</a:t>
              </a:r>
              <a:endParaRPr lang="ja-JP" altLang="en-US" b="1">
                <a:latin typeface="メイリオ" panose="020B0604030504040204" pitchFamily="50" charset="-128"/>
                <a:ea typeface="メイリオ" panose="020B0604030504040204" pitchFamily="50" charset="-128"/>
              </a:endParaRPr>
            </a:p>
          </p:txBody>
        </p:sp>
        <p:sp>
          <p:nvSpPr>
            <p:cNvPr id="14" name="正方形/長方形 13"/>
            <p:cNvSpPr/>
            <p:nvPr/>
          </p:nvSpPr>
          <p:spPr>
            <a:xfrm>
              <a:off x="-2979043" y="2948896"/>
              <a:ext cx="3703975" cy="338554"/>
            </a:xfrm>
            <a:prstGeom prst="rect">
              <a:avLst/>
            </a:prstGeom>
          </p:spPr>
          <p:txBody>
            <a:bodyPr wrap="square">
              <a:spAutoFit/>
            </a:bodyPr>
            <a:lstStyle/>
            <a:p>
              <a:pPr algn="ctr"/>
              <a:r>
                <a:rPr lang="ja-JP" altLang="en-US" sz="1600" b="1">
                  <a:latin typeface="メイリオ" panose="020B0604030504040204" pitchFamily="50" charset="-128"/>
                  <a:ea typeface="メイリオ" panose="020B0604030504040204" pitchFamily="50" charset="-128"/>
                </a:rPr>
                <a:t>木</a:t>
              </a:r>
              <a:r>
                <a:rPr lang="ja-JP" altLang="en-US" sz="1600" b="1" smtClean="0">
                  <a:latin typeface="メイリオ" panose="020B0604030504040204" pitchFamily="50" charset="-128"/>
                  <a:ea typeface="メイリオ" panose="020B0604030504040204" pitchFamily="50" charset="-128"/>
                </a:rPr>
                <a:t>の深さ</a:t>
              </a:r>
              <a:r>
                <a:rPr lang="en-US" altLang="ja-JP" sz="1600" b="1" smtClean="0">
                  <a:latin typeface="メイリオ" panose="020B0604030504040204" pitchFamily="50" charset="-128"/>
                  <a:ea typeface="メイリオ" panose="020B0604030504040204" pitchFamily="50" charset="-128"/>
                </a:rPr>
                <a:t>:</a:t>
              </a:r>
              <a:r>
                <a:rPr lang="ja-JP" altLang="en-US" sz="1600" b="1" smtClean="0">
                  <a:latin typeface="メイリオ" panose="020B0604030504040204" pitchFamily="50" charset="-128"/>
                  <a:ea typeface="メイリオ" panose="020B0604030504040204" pitchFamily="50" charset="-128"/>
                </a:rPr>
                <a:t>最大</a:t>
              </a:r>
              <a:r>
                <a:rPr lang="en-US" altLang="ja-JP" sz="1600" b="1" smtClean="0">
                  <a:latin typeface="メイリオ" panose="020B0604030504040204" pitchFamily="50" charset="-128"/>
                  <a:ea typeface="メイリオ" panose="020B0604030504040204" pitchFamily="50" charset="-128"/>
                </a:rPr>
                <a:t>2</a:t>
              </a:r>
              <a:r>
                <a:rPr lang="ja-JP" altLang="en-US" sz="1600" b="1" smtClean="0">
                  <a:latin typeface="メイリオ" panose="020B0604030504040204" pitchFamily="50" charset="-128"/>
                  <a:ea typeface="メイリオ" panose="020B0604030504040204" pitchFamily="50" charset="-128"/>
                </a:rPr>
                <a:t>の場合</a:t>
              </a:r>
              <a:endParaRPr lang="ja-JP" altLang="en-US" sz="1600" b="1">
                <a:latin typeface="メイリオ" panose="020B0604030504040204" pitchFamily="50" charset="-128"/>
                <a:ea typeface="メイリオ" panose="020B0604030504040204" pitchFamily="50" charset="-128"/>
              </a:endParaRPr>
            </a:p>
          </p:txBody>
        </p:sp>
        <p:sp>
          <p:nvSpPr>
            <p:cNvPr id="15" name="正方形/長方形 14"/>
            <p:cNvSpPr/>
            <p:nvPr/>
          </p:nvSpPr>
          <p:spPr>
            <a:xfrm>
              <a:off x="-2979044" y="5176605"/>
              <a:ext cx="3703975" cy="338554"/>
            </a:xfrm>
            <a:prstGeom prst="rect">
              <a:avLst/>
            </a:prstGeom>
          </p:spPr>
          <p:txBody>
            <a:bodyPr wrap="square">
              <a:spAutoFit/>
            </a:bodyPr>
            <a:lstStyle/>
            <a:p>
              <a:pPr algn="ctr"/>
              <a:r>
                <a:rPr lang="ja-JP" altLang="en-US" sz="1600" b="1">
                  <a:latin typeface="メイリオ" panose="020B0604030504040204" pitchFamily="50" charset="-128"/>
                  <a:ea typeface="メイリオ" panose="020B0604030504040204" pitchFamily="50" charset="-128"/>
                </a:rPr>
                <a:t>木</a:t>
              </a:r>
              <a:r>
                <a:rPr lang="ja-JP" altLang="en-US" sz="1600" b="1" smtClean="0">
                  <a:latin typeface="メイリオ" panose="020B0604030504040204" pitchFamily="50" charset="-128"/>
                  <a:ea typeface="メイリオ" panose="020B0604030504040204" pitchFamily="50" charset="-128"/>
                </a:rPr>
                <a:t>の深さ</a:t>
              </a:r>
              <a:r>
                <a:rPr lang="en-US" altLang="ja-JP" sz="1600" b="1" smtClean="0">
                  <a:latin typeface="メイリオ" panose="020B0604030504040204" pitchFamily="50" charset="-128"/>
                  <a:ea typeface="メイリオ" panose="020B0604030504040204" pitchFamily="50" charset="-128"/>
                </a:rPr>
                <a:t>:</a:t>
              </a:r>
              <a:r>
                <a:rPr lang="ja-JP" altLang="en-US" sz="1600" b="1" smtClean="0">
                  <a:latin typeface="メイリオ" panose="020B0604030504040204" pitchFamily="50" charset="-128"/>
                  <a:ea typeface="メイリオ" panose="020B0604030504040204" pitchFamily="50" charset="-128"/>
                </a:rPr>
                <a:t>最大</a:t>
              </a:r>
              <a:r>
                <a:rPr lang="en-US" altLang="ja-JP" sz="1600" b="1" smtClean="0">
                  <a:latin typeface="メイリオ" panose="020B0604030504040204" pitchFamily="50" charset="-128"/>
                  <a:ea typeface="メイリオ" panose="020B0604030504040204" pitchFamily="50" charset="-128"/>
                </a:rPr>
                <a:t>3</a:t>
              </a:r>
              <a:r>
                <a:rPr lang="ja-JP" altLang="en-US" sz="1600" b="1" smtClean="0">
                  <a:latin typeface="メイリオ" panose="020B0604030504040204" pitchFamily="50" charset="-128"/>
                  <a:ea typeface="メイリオ" panose="020B0604030504040204" pitchFamily="50" charset="-128"/>
                </a:rPr>
                <a:t>の場合</a:t>
              </a:r>
              <a:endParaRPr lang="ja-JP" altLang="en-US" sz="1600" b="1">
                <a:latin typeface="メイリオ" panose="020B0604030504040204" pitchFamily="50" charset="-128"/>
                <a:ea typeface="メイリオ" panose="020B0604030504040204" pitchFamily="50" charset="-128"/>
              </a:endParaRPr>
            </a:p>
          </p:txBody>
        </p:sp>
        <p:graphicFrame>
          <p:nvGraphicFramePr>
            <p:cNvPr id="16" name="コンテンツ プレースホルダー 8"/>
            <p:cNvGraphicFramePr>
              <a:graphicFrameLocks/>
            </p:cNvGraphicFramePr>
            <p:nvPr>
              <p:extLst>
                <p:ext uri="{D42A27DB-BD31-4B8C-83A1-F6EECF244321}">
                  <p14:modId xmlns:p14="http://schemas.microsoft.com/office/powerpoint/2010/main" val="2022474725"/>
                </p:ext>
              </p:extLst>
            </p:nvPr>
          </p:nvGraphicFramePr>
          <p:xfrm>
            <a:off x="281725" y="4531997"/>
            <a:ext cx="4136709" cy="2293012"/>
          </p:xfrm>
          <a:graphic>
            <a:graphicData uri="http://schemas.openxmlformats.org/drawingml/2006/table">
              <a:tbl>
                <a:tblPr firstRow="1" bandRow="1">
                  <a:tableStyleId>{5C22544A-7EE6-4342-B048-85BDC9FD1C3A}</a:tableStyleId>
                </a:tblPr>
                <a:tblGrid>
                  <a:gridCol w="2343909">
                    <a:extLst>
                      <a:ext uri="{9D8B030D-6E8A-4147-A177-3AD203B41FA5}">
                        <a16:colId xmlns:a16="http://schemas.microsoft.com/office/drawing/2014/main" val="3811462792"/>
                      </a:ext>
                    </a:extLst>
                  </a:gridCol>
                  <a:gridCol w="1792800">
                    <a:extLst>
                      <a:ext uri="{9D8B030D-6E8A-4147-A177-3AD203B41FA5}">
                        <a16:colId xmlns:a16="http://schemas.microsoft.com/office/drawing/2014/main" val="1658462598"/>
                      </a:ext>
                    </a:extLst>
                  </a:gridCol>
                </a:tblGrid>
                <a:tr h="371839">
                  <a:tc>
                    <a:txBody>
                      <a:bodyPr/>
                      <a:lstStyle/>
                      <a:p>
                        <a:pPr algn="ctr" fontAlgn="ctr"/>
                        <a:r>
                          <a:rPr lang="ja-JP" altLang="en-US" sz="1800" b="1" smtClean="0">
                            <a:effectLst/>
                          </a:rPr>
                          <a:t>ルール</a:t>
                        </a:r>
                        <a:endParaRPr lang="en-US" sz="1800"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smtClean="0"/>
                          <a:t>重要度</a:t>
                        </a:r>
                        <a:endParaRPr kumimoji="1" lang="en-US" altLang="ja-JP" sz="1600" smtClean="0"/>
                      </a:p>
                      <a:p>
                        <a:pPr algn="ctr"/>
                        <a:r>
                          <a:rPr kumimoji="1" lang="en-US" altLang="ja-JP" sz="1200" smtClean="0"/>
                          <a:t>※</a:t>
                        </a:r>
                        <a:r>
                          <a:rPr kumimoji="1" lang="ja-JP" altLang="en-US" sz="1200" smtClean="0"/>
                          <a:t>訓練データ</a:t>
                        </a:r>
                        <a:endParaRPr kumimoji="1" lang="en-US" altLang="ja-JP" sz="12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858468"/>
                    </a:ext>
                  </a:extLst>
                </a:tr>
                <a:tr h="365152">
                  <a:tc>
                    <a:txBody>
                      <a:bodyPr/>
                      <a:lstStyle/>
                      <a:p>
                        <a:pPr algn="ctr" fontAlgn="ct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【331】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&gt; 0.03 </a:t>
                        </a:r>
                        <a:r>
                          <a:rPr lang="en-US" altLang="ja-JP" sz="12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 </a:t>
                        </a: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【146】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&gt; 0.04 </a:t>
                        </a:r>
                        <a:r>
                          <a:rPr lang="en-US" altLang="ja-JP" sz="12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 </a:t>
                        </a: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【40】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&lt;= 84.77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0.76</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252842"/>
                    </a:ext>
                  </a:extLst>
                </a:tr>
                <a:tr h="365152">
                  <a:tc>
                    <a:txBody>
                      <a:bodyPr/>
                      <a:lstStyle/>
                      <a:p>
                        <a:pPr algn="ctr" fontAlgn="ct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【248】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&lt;= 0.01 </a:t>
                        </a:r>
                        <a:r>
                          <a:rPr lang="en-US" altLang="ja-JP" sz="12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 </a:t>
                        </a: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【59】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&gt; 8.02 </a:t>
                        </a:r>
                        <a:r>
                          <a:rPr lang="en-US" altLang="ja-JP" sz="1200" b="1" i="0" u="none" strike="noStrike">
                            <a:solidFill>
                              <a:srgbClr val="FF0000"/>
                            </a:solidFill>
                            <a:effectLst/>
                            <a:latin typeface="メイリオ" panose="020B0604030504040204" pitchFamily="50" charset="-128"/>
                            <a:ea typeface="メイリオ" panose="020B0604030504040204" pitchFamily="50" charset="-128"/>
                          </a:rPr>
                          <a:t>&amp; </a:t>
                        </a:r>
                        <a:r>
                          <a:rPr lang="en-US" altLang="ja-JP" sz="1200" b="0" i="0" u="none" strike="noStrike" smtClean="0">
                            <a:solidFill>
                              <a:srgbClr val="000000"/>
                            </a:solidFill>
                            <a:effectLst/>
                            <a:latin typeface="メイリオ" panose="020B0604030504040204" pitchFamily="50" charset="-128"/>
                            <a:ea typeface="メイリオ" panose="020B0604030504040204" pitchFamily="50" charset="-128"/>
                          </a:rPr>
                          <a:t>【460】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&gt; 38.33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0.52</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580141"/>
                    </a:ext>
                  </a:extLst>
                </a:tr>
                <a:tr h="103684">
                  <a:tc>
                    <a:txBody>
                      <a:bodyPr/>
                      <a:lstStyle/>
                      <a:p>
                        <a:pPr algn="ctr"/>
                        <a:r>
                          <a:rPr lang="ja-JP" altLang="en-US" smtClean="0"/>
                          <a:t>・・・</a:t>
                        </a:r>
                        <a:endParaRPr lang="ja-JP" alt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ja-JP" altLang="en-US" sz="1800" b="1" i="0" u="none" strike="noStrike" smtClean="0">
                            <a:solidFill>
                              <a:srgbClr val="000000"/>
                            </a:solidFill>
                            <a:effectLst/>
                            <a:latin typeface="+mn-lt"/>
                            <a:ea typeface="游ゴシック" panose="020B0400000000000000" pitchFamily="50" charset="-128"/>
                          </a:rPr>
                          <a:t>・・・</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282977"/>
                    </a:ext>
                  </a:extLst>
                </a:tr>
                <a:tr h="365152">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337 &gt; 0.67 </a:t>
                        </a:r>
                        <a:r>
                          <a:rPr lang="en-US" altLang="ja-JP" sz="12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 7 &gt; 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0.00</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792788"/>
                    </a:ext>
                  </a:extLst>
                </a:tr>
                <a:tr h="365152">
                  <a:tc>
                    <a:txBody>
                      <a:bodyPr/>
                      <a:lstStyle/>
                      <a:p>
                        <a:pPr algn="ctr" fontAlgn="ct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269 &gt; 4.37 </a:t>
                        </a:r>
                        <a:r>
                          <a:rPr lang="en-US" altLang="ja-JP" sz="12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 51 &gt; 41.61 </a:t>
                        </a:r>
                        <a:r>
                          <a:rPr lang="en-US" altLang="ja-JP" sz="1200" b="1" i="0" u="none" strike="noStrike">
                            <a:solidFill>
                              <a:srgbClr val="FF0000"/>
                            </a:solidFill>
                            <a:effectLst/>
                            <a:latin typeface="メイリオ" panose="020B0604030504040204" pitchFamily="50" charset="-128"/>
                            <a:ea typeface="メイリオ" panose="020B0604030504040204" pitchFamily="50" charset="-128"/>
                          </a:rPr>
                          <a:t>&amp; </a:t>
                        </a:r>
                        <a:r>
                          <a:rPr lang="en-US" altLang="ja-JP" sz="1200" b="0" i="0" u="none" strike="noStrike">
                            <a:solidFill>
                              <a:srgbClr val="000000"/>
                            </a:solidFill>
                            <a:effectLst/>
                            <a:latin typeface="メイリオ" panose="020B0604030504040204" pitchFamily="50" charset="-128"/>
                            <a:ea typeface="メイリオ" panose="020B0604030504040204" pitchFamily="50" charset="-128"/>
                          </a:rPr>
                          <a:t>64 &gt; 30.73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0.00</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82549"/>
                    </a:ext>
                  </a:extLst>
                </a:tr>
              </a:tbl>
            </a:graphicData>
          </a:graphic>
        </p:graphicFrame>
        <p:sp>
          <p:nvSpPr>
            <p:cNvPr id="18" name="右中かっこ 17"/>
            <p:cNvSpPr/>
            <p:nvPr/>
          </p:nvSpPr>
          <p:spPr>
            <a:xfrm>
              <a:off x="4443019" y="2503805"/>
              <a:ext cx="168170" cy="174716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正方形/長方形 19"/>
            <p:cNvSpPr/>
            <p:nvPr/>
          </p:nvSpPr>
          <p:spPr>
            <a:xfrm>
              <a:off x="4804989" y="3039572"/>
              <a:ext cx="1343638" cy="646331"/>
            </a:xfrm>
            <a:prstGeom prst="rect">
              <a:avLst/>
            </a:prstGeom>
          </p:spPr>
          <p:txBody>
            <a:bodyPr wrap="none">
              <a:spAutoFit/>
            </a:bodyPr>
            <a:lstStyle/>
            <a:p>
              <a:r>
                <a:rPr lang="ja-JP" altLang="en-US" b="1" smtClean="0">
                  <a:latin typeface="メイリオ" panose="020B0604030504040204" pitchFamily="50" charset="-128"/>
                  <a:ea typeface="メイリオ" panose="020B0604030504040204" pitchFamily="50" charset="-128"/>
                </a:rPr>
                <a:t>組み合わせ</a:t>
              </a:r>
              <a:endParaRPr lang="en-US" altLang="ja-JP" b="1">
                <a:latin typeface="メイリオ" panose="020B0604030504040204" pitchFamily="50" charset="-128"/>
                <a:ea typeface="メイリオ" panose="020B0604030504040204" pitchFamily="50" charset="-128"/>
              </a:endParaRPr>
            </a:p>
            <a:p>
              <a:r>
                <a:rPr lang="en-US" altLang="ja-JP" b="1" smtClean="0">
                  <a:latin typeface="メイリオ" panose="020B0604030504040204" pitchFamily="50" charset="-128"/>
                  <a:ea typeface="メイリオ" panose="020B0604030504040204" pitchFamily="50" charset="-128"/>
                </a:rPr>
                <a:t>600</a:t>
              </a:r>
              <a:r>
                <a:rPr lang="ja-JP" altLang="en-US" b="1" smtClean="0">
                  <a:latin typeface="メイリオ" panose="020B0604030504040204" pitchFamily="50" charset="-128"/>
                  <a:ea typeface="メイリオ" panose="020B0604030504040204" pitchFamily="50" charset="-128"/>
                </a:rPr>
                <a:t>組以上</a:t>
              </a:r>
              <a:endParaRPr lang="en-US" altLang="ja-JP" b="1">
                <a:solidFill>
                  <a:srgbClr val="FF0000"/>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4869910" y="5642345"/>
              <a:ext cx="1343638" cy="646331"/>
            </a:xfrm>
            <a:prstGeom prst="rect">
              <a:avLst/>
            </a:prstGeom>
          </p:spPr>
          <p:txBody>
            <a:bodyPr wrap="none">
              <a:spAutoFit/>
            </a:bodyPr>
            <a:lstStyle/>
            <a:p>
              <a:r>
                <a:rPr lang="ja-JP" altLang="en-US" b="1" smtClean="0">
                  <a:latin typeface="メイリオ" panose="020B0604030504040204" pitchFamily="50" charset="-128"/>
                  <a:ea typeface="メイリオ" panose="020B0604030504040204" pitchFamily="50" charset="-128"/>
                </a:rPr>
                <a:t>組み合わせ</a:t>
              </a:r>
              <a:endParaRPr lang="en-US" altLang="ja-JP" b="1">
                <a:latin typeface="メイリオ" panose="020B0604030504040204" pitchFamily="50" charset="-128"/>
                <a:ea typeface="メイリオ" panose="020B0604030504040204" pitchFamily="50" charset="-128"/>
              </a:endParaRPr>
            </a:p>
            <a:p>
              <a:r>
                <a:rPr lang="en-US" altLang="ja-JP" b="1" smtClean="0">
                  <a:latin typeface="メイリオ" panose="020B0604030504040204" pitchFamily="50" charset="-128"/>
                  <a:ea typeface="メイリオ" panose="020B0604030504040204" pitchFamily="50" charset="-128"/>
                </a:rPr>
                <a:t>700</a:t>
              </a:r>
              <a:r>
                <a:rPr lang="ja-JP" altLang="en-US" b="1" smtClean="0">
                  <a:latin typeface="メイリオ" panose="020B0604030504040204" pitchFamily="50" charset="-128"/>
                  <a:ea typeface="メイリオ" panose="020B0604030504040204" pitchFamily="50" charset="-128"/>
                </a:rPr>
                <a:t>組以上</a:t>
              </a:r>
              <a:endParaRPr lang="en-US" altLang="ja-JP" b="1">
                <a:solidFill>
                  <a:srgbClr val="FF0000"/>
                </a:solidFill>
                <a:latin typeface="メイリオ" panose="020B0604030504040204" pitchFamily="50" charset="-128"/>
                <a:ea typeface="メイリオ" panose="020B0604030504040204" pitchFamily="50" charset="-128"/>
              </a:endParaRPr>
            </a:p>
          </p:txBody>
        </p:sp>
        <p:sp>
          <p:nvSpPr>
            <p:cNvPr id="26" name="下矢印 25"/>
            <p:cNvSpPr/>
            <p:nvPr/>
          </p:nvSpPr>
          <p:spPr>
            <a:xfrm rot="18900000">
              <a:off x="5906311" y="3760260"/>
              <a:ext cx="484632" cy="33855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下矢印 26"/>
            <p:cNvSpPr/>
            <p:nvPr/>
          </p:nvSpPr>
          <p:spPr>
            <a:xfrm rot="2700000" flipH="1" flipV="1">
              <a:off x="5906313" y="5270152"/>
              <a:ext cx="484632" cy="33855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540729" y="3944835"/>
              <a:ext cx="2390503" cy="1938992"/>
            </a:xfrm>
            <a:prstGeom prst="rect">
              <a:avLst/>
            </a:prstGeom>
          </p:spPr>
          <p:txBody>
            <a:bodyPr wrap="square">
              <a:spAutoFit/>
            </a:bodyPr>
            <a:lstStyle/>
            <a:p>
              <a:pPr algn="ctr"/>
              <a:r>
                <a:rPr lang="ja-JP" altLang="en-US" sz="2400" b="1" smtClean="0">
                  <a:latin typeface="メイリオ" panose="020B0604030504040204" pitchFamily="50" charset="-128"/>
                  <a:ea typeface="メイリオ" panose="020B0604030504040204" pitchFamily="50" charset="-128"/>
                </a:rPr>
                <a:t>重要度上位</a:t>
              </a:r>
              <a:endParaRPr lang="en-US" altLang="ja-JP" sz="2400" b="1" smtClean="0">
                <a:latin typeface="メイリオ" panose="020B0604030504040204" pitchFamily="50" charset="-128"/>
                <a:ea typeface="メイリオ" panose="020B0604030504040204" pitchFamily="50" charset="-128"/>
              </a:endParaRPr>
            </a:p>
            <a:p>
              <a:pPr algn="ctr"/>
              <a:r>
                <a:rPr lang="en-US" altLang="ja-JP" sz="2400" b="1" smtClean="0">
                  <a:latin typeface="メイリオ" panose="020B0604030504040204" pitchFamily="50" charset="-128"/>
                  <a:ea typeface="メイリオ" panose="020B0604030504040204" pitchFamily="50" charset="-128"/>
                </a:rPr>
                <a:t>20</a:t>
              </a:r>
              <a:r>
                <a:rPr lang="ja-JP" altLang="en-US" sz="2400" b="1" smtClean="0">
                  <a:latin typeface="メイリオ" panose="020B0604030504040204" pitchFamily="50" charset="-128"/>
                  <a:ea typeface="メイリオ" panose="020B0604030504040204" pitchFamily="50" charset="-128"/>
                </a:rPr>
                <a:t>組ずつ</a:t>
              </a:r>
              <a:endParaRPr lang="en-US" altLang="ja-JP" sz="2400" b="1" smtClean="0">
                <a:latin typeface="メイリオ" panose="020B0604030504040204" pitchFamily="50" charset="-128"/>
                <a:ea typeface="メイリオ" panose="020B0604030504040204" pitchFamily="50" charset="-128"/>
              </a:endParaRPr>
            </a:p>
            <a:p>
              <a:pPr algn="ctr"/>
              <a:r>
                <a:rPr lang="en-US" altLang="ja-JP" sz="2400" b="1" smtClean="0">
                  <a:latin typeface="メイリオ" panose="020B0604030504040204" pitchFamily="50" charset="-128"/>
                  <a:ea typeface="メイリオ" panose="020B0604030504040204" pitchFamily="50" charset="-128"/>
                </a:rPr>
                <a:t>(</a:t>
              </a:r>
              <a:r>
                <a:rPr lang="ja-JP" altLang="en-US" sz="2400" b="1" smtClean="0">
                  <a:latin typeface="メイリオ" panose="020B0604030504040204" pitchFamily="50" charset="-128"/>
                  <a:ea typeface="メイリオ" panose="020B0604030504040204" pitchFamily="50" charset="-128"/>
                </a:rPr>
                <a:t>合計</a:t>
              </a:r>
              <a:r>
                <a:rPr lang="en-US" altLang="ja-JP" sz="2400" b="1" smtClean="0">
                  <a:latin typeface="メイリオ" panose="020B0604030504040204" pitchFamily="50" charset="-128"/>
                  <a:ea typeface="メイリオ" panose="020B0604030504040204" pitchFamily="50" charset="-128"/>
                </a:rPr>
                <a:t>40</a:t>
              </a:r>
              <a:r>
                <a:rPr lang="ja-JP" altLang="en-US" sz="2400" b="1" smtClean="0">
                  <a:latin typeface="メイリオ" panose="020B0604030504040204" pitchFamily="50" charset="-128"/>
                  <a:ea typeface="メイリオ" panose="020B0604030504040204" pitchFamily="50" charset="-128"/>
                </a:rPr>
                <a:t>組</a:t>
              </a:r>
              <a:r>
                <a:rPr lang="en-US" altLang="ja-JP" sz="2400" b="1" smtClean="0">
                  <a:latin typeface="メイリオ" panose="020B0604030504040204" pitchFamily="50" charset="-128"/>
                  <a:ea typeface="メイリオ" panose="020B0604030504040204" pitchFamily="50" charset="-128"/>
                </a:rPr>
                <a:t>)</a:t>
              </a:r>
            </a:p>
            <a:p>
              <a:pPr algn="ctr"/>
              <a:r>
                <a:rPr lang="ja-JP" altLang="en-US" sz="2400" b="1" smtClean="0">
                  <a:latin typeface="メイリオ" panose="020B0604030504040204" pitchFamily="50" charset="-128"/>
                  <a:ea typeface="メイリオ" panose="020B0604030504040204" pitchFamily="50" charset="-128"/>
                </a:rPr>
                <a:t>良品</a:t>
              </a:r>
              <a:r>
                <a:rPr lang="en-US" altLang="ja-JP" sz="2400" b="1" smtClean="0">
                  <a:latin typeface="メイリオ" panose="020B0604030504040204" pitchFamily="50" charset="-128"/>
                  <a:ea typeface="メイリオ" panose="020B0604030504040204" pitchFamily="50" charset="-128"/>
                </a:rPr>
                <a:t>/</a:t>
              </a:r>
              <a:r>
                <a:rPr lang="ja-JP" altLang="en-US" sz="2400" b="1" smtClean="0">
                  <a:latin typeface="メイリオ" panose="020B0604030504040204" pitchFamily="50" charset="-128"/>
                  <a:ea typeface="メイリオ" panose="020B0604030504040204" pitchFamily="50" charset="-128"/>
                </a:rPr>
                <a:t>不良品を</a:t>
              </a:r>
              <a:endParaRPr lang="en-US" altLang="ja-JP" sz="2400" b="1" smtClean="0">
                <a:latin typeface="メイリオ" panose="020B0604030504040204" pitchFamily="50" charset="-128"/>
                <a:ea typeface="メイリオ" panose="020B0604030504040204" pitchFamily="50" charset="-128"/>
              </a:endParaRPr>
            </a:p>
            <a:p>
              <a:pPr algn="ctr"/>
              <a:r>
                <a:rPr lang="ja-JP" altLang="en-US" sz="2400" b="1" smtClean="0">
                  <a:latin typeface="メイリオ" panose="020B0604030504040204" pitchFamily="50" charset="-128"/>
                  <a:ea typeface="メイリオ" panose="020B0604030504040204" pitchFamily="50" charset="-128"/>
                </a:rPr>
                <a:t>調査</a:t>
              </a:r>
              <a:endParaRPr lang="en-US" altLang="ja-JP" sz="2400" b="1">
                <a:solidFill>
                  <a:srgbClr val="FF0000"/>
                </a:solidFill>
                <a:latin typeface="メイリオ" panose="020B0604030504040204" pitchFamily="50" charset="-128"/>
                <a:ea typeface="メイリオ" panose="020B0604030504040204" pitchFamily="50" charset="-128"/>
              </a:endParaRPr>
            </a:p>
          </p:txBody>
        </p:sp>
        <p:sp>
          <p:nvSpPr>
            <p:cNvPr id="32" name="右中かっこ 31"/>
            <p:cNvSpPr/>
            <p:nvPr/>
          </p:nvSpPr>
          <p:spPr>
            <a:xfrm>
              <a:off x="4441020" y="5060157"/>
              <a:ext cx="168170" cy="174716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350866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600"/>
              <a:t>5</a:t>
            </a:r>
            <a:r>
              <a:rPr kumimoji="1" lang="en-US" altLang="ja-JP" sz="2600" smtClean="0"/>
              <a:t>.7【</a:t>
            </a:r>
            <a:r>
              <a:rPr kumimoji="1" lang="ja-JP" altLang="en-US" sz="2600" smtClean="0"/>
              <a:t>多変量</a:t>
            </a:r>
            <a:r>
              <a:rPr kumimoji="1" lang="en-US" altLang="ja-JP" sz="2600" smtClean="0"/>
              <a:t>】</a:t>
            </a:r>
            <a:r>
              <a:rPr lang="ja-JP" altLang="en-US" sz="2600"/>
              <a:t>目的変数に影響を及ぼす説明変数</a:t>
            </a:r>
            <a:r>
              <a:rPr lang="en-US" altLang="ja-JP" sz="2600"/>
              <a:t> -</a:t>
            </a:r>
            <a:r>
              <a:rPr lang="ja-JP" altLang="en-US" sz="2600" smtClean="0"/>
              <a:t>有用な組み合わせ</a:t>
            </a:r>
            <a:r>
              <a:rPr lang="en-US" altLang="ja-JP" sz="2600" smtClean="0"/>
              <a:t>-</a:t>
            </a:r>
            <a:endParaRPr kumimoji="1" lang="ja-JP" altLang="en-US" sz="2600"/>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角丸四角形 5"/>
          <p:cNvSpPr/>
          <p:nvPr/>
        </p:nvSpPr>
        <p:spPr>
          <a:xfrm>
            <a:off x="281725" y="725456"/>
            <a:ext cx="11628550" cy="830389"/>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b="1" smtClean="0">
                <a:solidFill>
                  <a:schemeClr val="tx1"/>
                </a:solidFill>
                <a:latin typeface="メイリオ" panose="020B0604030504040204" pitchFamily="50" charset="-128"/>
                <a:ea typeface="メイリオ" panose="020B0604030504040204" pitchFamily="50" charset="-128"/>
              </a:rPr>
              <a:t>有用な組み合わせとして良品・不良品が同数 </a:t>
            </a:r>
            <a:r>
              <a:rPr lang="en-US" altLang="ja-JP" b="1" smtClean="0">
                <a:solidFill>
                  <a:schemeClr val="tx1"/>
                </a:solidFill>
                <a:latin typeface="メイリオ" panose="020B0604030504040204" pitchFamily="50" charset="-128"/>
                <a:ea typeface="メイリオ" panose="020B0604030504040204" pitchFamily="50" charset="-128"/>
              </a:rPr>
              <a:t>or </a:t>
            </a:r>
            <a:r>
              <a:rPr lang="ja-JP" altLang="en-US" b="1" smtClean="0">
                <a:solidFill>
                  <a:schemeClr val="tx1"/>
                </a:solidFill>
                <a:latin typeface="メイリオ" panose="020B0604030504040204" pitchFamily="50" charset="-128"/>
                <a:ea typeface="メイリオ" panose="020B0604030504040204" pitchFamily="50" charset="-128"/>
              </a:rPr>
              <a:t>不良品の方が多い「</a:t>
            </a:r>
            <a:r>
              <a:rPr lang="en-US" altLang="ja-JP" b="1" u="sng" smtClean="0">
                <a:solidFill>
                  <a:srgbClr val="FF0000"/>
                </a:solidFill>
                <a:latin typeface="メイリオ" panose="020B0604030504040204" pitchFamily="50" charset="-128"/>
                <a:ea typeface="メイリオ" panose="020B0604030504040204" pitchFamily="50" charset="-128"/>
              </a:rPr>
              <a:t>65</a:t>
            </a:r>
            <a:r>
              <a:rPr lang="ja-JP" altLang="en-US" b="1" smtClean="0">
                <a:solidFill>
                  <a:schemeClr val="tx1"/>
                </a:solidFill>
                <a:latin typeface="メイリオ" panose="020B0604030504040204" pitchFamily="50" charset="-128"/>
                <a:ea typeface="メイリオ" panose="020B0604030504040204" pitchFamily="50" charset="-128"/>
              </a:rPr>
              <a:t>」</a:t>
            </a:r>
            <a:r>
              <a:rPr lang="ja-JP" altLang="en-US" b="1">
                <a:solidFill>
                  <a:schemeClr val="tx1"/>
                </a:solidFill>
                <a:latin typeface="メイリオ" panose="020B0604030504040204" pitchFamily="50" charset="-128"/>
                <a:ea typeface="メイリオ" panose="020B0604030504040204" pitchFamily="50" charset="-128"/>
              </a:rPr>
              <a:t>と</a:t>
            </a:r>
            <a:r>
              <a:rPr lang="ja-JP" altLang="en-US" b="1" smtClean="0">
                <a:solidFill>
                  <a:schemeClr val="tx1"/>
                </a:solidFill>
                <a:latin typeface="メイリオ" panose="020B0604030504040204" pitchFamily="50" charset="-128"/>
                <a:ea typeface="メイリオ" panose="020B0604030504040204" pitchFamily="50" charset="-128"/>
              </a:rPr>
              <a:t>「</a:t>
            </a:r>
            <a:r>
              <a:rPr lang="en-US" altLang="ja-JP" b="1" u="sng" smtClean="0">
                <a:solidFill>
                  <a:srgbClr val="FF0000"/>
                </a:solidFill>
                <a:latin typeface="メイリオ" panose="020B0604030504040204" pitchFamily="50" charset="-128"/>
                <a:ea typeface="メイリオ" panose="020B0604030504040204" pitchFamily="50" charset="-128"/>
              </a:rPr>
              <a:t>224</a:t>
            </a:r>
            <a:r>
              <a:rPr lang="ja-JP" altLang="en-US" b="1" smtClean="0">
                <a:solidFill>
                  <a:schemeClr val="tx1"/>
                </a:solidFill>
                <a:latin typeface="メイリオ" panose="020B0604030504040204" pitchFamily="50" charset="-128"/>
                <a:ea typeface="メイリオ" panose="020B0604030504040204" pitchFamily="50" charset="-128"/>
              </a:rPr>
              <a:t>」 </a:t>
            </a:r>
            <a:r>
              <a:rPr lang="en-US" altLang="ja-JP" b="1" smtClean="0">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 「</a:t>
            </a:r>
            <a:r>
              <a:rPr lang="en-US" altLang="ja-JP" b="1" u="sng" smtClean="0">
                <a:solidFill>
                  <a:srgbClr val="FF0000"/>
                </a:solidFill>
                <a:latin typeface="メイリオ" panose="020B0604030504040204" pitchFamily="50" charset="-128"/>
                <a:ea typeface="メイリオ" panose="020B0604030504040204" pitchFamily="50" charset="-128"/>
              </a:rPr>
              <a:t>79</a:t>
            </a:r>
            <a:r>
              <a:rPr lang="ja-JP" altLang="en-US" b="1" smtClean="0">
                <a:solidFill>
                  <a:schemeClr val="tx1"/>
                </a:solidFill>
                <a:latin typeface="メイリオ" panose="020B0604030504040204" pitchFamily="50" charset="-128"/>
                <a:ea typeface="メイリオ" panose="020B0604030504040204" pitchFamily="50" charset="-128"/>
              </a:rPr>
              <a:t>」</a:t>
            </a:r>
            <a:r>
              <a:rPr lang="ja-JP" altLang="en-US" b="1">
                <a:solidFill>
                  <a:schemeClr val="tx1"/>
                </a:solidFill>
                <a:latin typeface="メイリオ" panose="020B0604030504040204" pitchFamily="50" charset="-128"/>
                <a:ea typeface="メイリオ" panose="020B0604030504040204" pitchFamily="50" charset="-128"/>
              </a:rPr>
              <a:t>と</a:t>
            </a:r>
            <a:r>
              <a:rPr lang="ja-JP" altLang="en-US" b="1" smtClean="0">
                <a:solidFill>
                  <a:schemeClr val="tx1"/>
                </a:solidFill>
                <a:latin typeface="メイリオ" panose="020B0604030504040204" pitchFamily="50" charset="-128"/>
                <a:ea typeface="メイリオ" panose="020B0604030504040204" pitchFamily="50" charset="-128"/>
              </a:rPr>
              <a:t>「</a:t>
            </a:r>
            <a:r>
              <a:rPr lang="en-US" altLang="ja-JP" b="1" u="sng" smtClean="0">
                <a:solidFill>
                  <a:srgbClr val="FF0000"/>
                </a:solidFill>
                <a:latin typeface="メイリオ" panose="020B0604030504040204" pitchFamily="50" charset="-128"/>
                <a:ea typeface="メイリオ" panose="020B0604030504040204" pitchFamily="50" charset="-128"/>
              </a:rPr>
              <a:t>65</a:t>
            </a:r>
            <a:r>
              <a:rPr lang="ja-JP" altLang="en-US" b="1" smtClean="0">
                <a:solidFill>
                  <a:schemeClr val="tx1"/>
                </a:solidFill>
                <a:latin typeface="メイリオ" panose="020B0604030504040204" pitchFamily="50" charset="-128"/>
                <a:ea typeface="メイリオ" panose="020B0604030504040204" pitchFamily="50" charset="-128"/>
              </a:rPr>
              <a:t>」 </a:t>
            </a:r>
            <a:r>
              <a:rPr lang="en-US" altLang="ja-JP" b="1" smtClean="0">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a:t>
            </a:r>
            <a:r>
              <a:rPr lang="en-US" altLang="ja-JP" b="1" u="sng" smtClean="0">
                <a:solidFill>
                  <a:srgbClr val="FF0000"/>
                </a:solidFill>
                <a:latin typeface="メイリオ" panose="020B0604030504040204" pitchFamily="50" charset="-128"/>
                <a:ea typeface="メイリオ" panose="020B0604030504040204" pitchFamily="50" charset="-128"/>
              </a:rPr>
              <a:t>341</a:t>
            </a:r>
            <a:r>
              <a:rPr lang="ja-JP" altLang="en-US" b="1" smtClean="0">
                <a:solidFill>
                  <a:schemeClr val="tx1"/>
                </a:solidFill>
                <a:latin typeface="メイリオ" panose="020B0604030504040204" pitchFamily="50" charset="-128"/>
                <a:ea typeface="メイリオ" panose="020B0604030504040204" pitchFamily="50" charset="-128"/>
              </a:rPr>
              <a:t>」</a:t>
            </a:r>
            <a:r>
              <a:rPr lang="ja-JP" altLang="en-US" b="1">
                <a:solidFill>
                  <a:schemeClr val="tx1"/>
                </a:solidFill>
                <a:latin typeface="メイリオ" panose="020B0604030504040204" pitchFamily="50" charset="-128"/>
                <a:ea typeface="メイリオ" panose="020B0604030504040204" pitchFamily="50" charset="-128"/>
              </a:rPr>
              <a:t>と</a:t>
            </a:r>
            <a:r>
              <a:rPr lang="ja-JP" altLang="en-US" b="1" smtClean="0">
                <a:solidFill>
                  <a:schemeClr val="tx1"/>
                </a:solidFill>
                <a:latin typeface="メイリオ" panose="020B0604030504040204" pitchFamily="50" charset="-128"/>
                <a:ea typeface="メイリオ" panose="020B0604030504040204" pitchFamily="50" charset="-128"/>
              </a:rPr>
              <a:t>「</a:t>
            </a:r>
            <a:r>
              <a:rPr lang="en-US" altLang="ja-JP" b="1" u="sng" smtClean="0">
                <a:solidFill>
                  <a:srgbClr val="FF0000"/>
                </a:solidFill>
                <a:latin typeface="メイリオ" panose="020B0604030504040204" pitchFamily="50" charset="-128"/>
                <a:ea typeface="メイリオ" panose="020B0604030504040204" pitchFamily="50" charset="-128"/>
              </a:rPr>
              <a:t>59</a:t>
            </a:r>
            <a:r>
              <a:rPr lang="ja-JP" altLang="en-US" b="1" smtClean="0">
                <a:solidFill>
                  <a:schemeClr val="tx1"/>
                </a:solidFill>
                <a:latin typeface="メイリオ" panose="020B0604030504040204" pitchFamily="50" charset="-128"/>
                <a:ea typeface="メイリオ" panose="020B0604030504040204" pitchFamily="50" charset="-128"/>
              </a:rPr>
              <a:t>」 </a:t>
            </a:r>
            <a:r>
              <a:rPr lang="en-US" altLang="ja-JP" b="1">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a:t>
            </a:r>
            <a:r>
              <a:rPr lang="en-US" altLang="ja-JP" b="1" u="sng">
                <a:solidFill>
                  <a:srgbClr val="FF0000"/>
                </a:solidFill>
                <a:latin typeface="メイリオ" panose="020B0604030504040204" pitchFamily="50" charset="-128"/>
                <a:ea typeface="メイリオ" panose="020B0604030504040204" pitchFamily="50" charset="-128"/>
              </a:rPr>
              <a:t>40</a:t>
            </a:r>
            <a:r>
              <a:rPr lang="ja-JP" altLang="en-US" b="1">
                <a:solidFill>
                  <a:schemeClr val="tx1"/>
                </a:solidFill>
                <a:latin typeface="メイリオ" panose="020B0604030504040204" pitchFamily="50" charset="-128"/>
                <a:ea typeface="メイリオ" panose="020B0604030504040204" pitchFamily="50" charset="-128"/>
              </a:rPr>
              <a:t>」と「</a:t>
            </a:r>
            <a:r>
              <a:rPr lang="en-US" altLang="ja-JP" b="1" u="sng">
                <a:solidFill>
                  <a:srgbClr val="FF0000"/>
                </a:solidFill>
                <a:latin typeface="メイリオ" panose="020B0604030504040204" pitchFamily="50" charset="-128"/>
                <a:ea typeface="メイリオ" panose="020B0604030504040204" pitchFamily="50" charset="-128"/>
              </a:rPr>
              <a:t>426</a:t>
            </a:r>
            <a:r>
              <a:rPr lang="ja-JP" altLang="en-US" b="1">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である可能性が高い</a:t>
            </a:r>
            <a:endParaRPr lang="en-US" altLang="ja-JP" b="1" smtClean="0">
              <a:solidFill>
                <a:schemeClr val="tx1"/>
              </a:solidFill>
              <a:latin typeface="メイリオ" panose="020B0604030504040204" pitchFamily="50" charset="-128"/>
              <a:ea typeface="メイリオ" panose="020B0604030504040204" pitchFamily="50" charset="-128"/>
            </a:endParaRPr>
          </a:p>
        </p:txBody>
      </p:sp>
      <p:graphicFrame>
        <p:nvGraphicFramePr>
          <p:cNvPr id="29" name="コンテンツ プレースホルダー 8"/>
          <p:cNvGraphicFramePr>
            <a:graphicFrameLocks/>
          </p:cNvGraphicFramePr>
          <p:nvPr>
            <p:extLst>
              <p:ext uri="{D42A27DB-BD31-4B8C-83A1-F6EECF244321}">
                <p14:modId xmlns:p14="http://schemas.microsoft.com/office/powerpoint/2010/main" val="815105043"/>
              </p:ext>
            </p:extLst>
          </p:nvPr>
        </p:nvGraphicFramePr>
        <p:xfrm>
          <a:off x="1347705" y="3022452"/>
          <a:ext cx="4655844" cy="3477805"/>
        </p:xfrm>
        <a:graphic>
          <a:graphicData uri="http://schemas.openxmlformats.org/drawingml/2006/table">
            <a:tbl>
              <a:tblPr firstRow="1" bandRow="1">
                <a:tableStyleId>{5C22544A-7EE6-4342-B048-85BDC9FD1C3A}</a:tableStyleId>
              </a:tblPr>
              <a:tblGrid>
                <a:gridCol w="2063814">
                  <a:extLst>
                    <a:ext uri="{9D8B030D-6E8A-4147-A177-3AD203B41FA5}">
                      <a16:colId xmlns:a16="http://schemas.microsoft.com/office/drawing/2014/main" val="3811462792"/>
                    </a:ext>
                  </a:extLst>
                </a:gridCol>
                <a:gridCol w="1315798">
                  <a:extLst>
                    <a:ext uri="{9D8B030D-6E8A-4147-A177-3AD203B41FA5}">
                      <a16:colId xmlns:a16="http://schemas.microsoft.com/office/drawing/2014/main" val="1658462598"/>
                    </a:ext>
                  </a:extLst>
                </a:gridCol>
                <a:gridCol w="1276232">
                  <a:extLst>
                    <a:ext uri="{9D8B030D-6E8A-4147-A177-3AD203B41FA5}">
                      <a16:colId xmlns:a16="http://schemas.microsoft.com/office/drawing/2014/main" val="4144268346"/>
                    </a:ext>
                  </a:extLst>
                </a:gridCol>
              </a:tblGrid>
              <a:tr h="723600">
                <a:tc>
                  <a:txBody>
                    <a:bodyPr/>
                    <a:lstStyle/>
                    <a:p>
                      <a:pPr algn="ctr" fontAlgn="ctr"/>
                      <a:r>
                        <a:rPr lang="ja-JP" altLang="en-US" sz="1800" b="1" smtClean="0">
                          <a:effectLst/>
                        </a:rPr>
                        <a:t>ルール</a:t>
                      </a:r>
                      <a:endParaRPr lang="en-US" sz="1800"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smtClean="0"/>
                        <a:t>良品</a:t>
                      </a:r>
                      <a:endParaRPr kumimoji="1" lang="en-US" altLang="ja-JP" sz="1600" smtClean="0"/>
                    </a:p>
                    <a:p>
                      <a:pPr algn="ctr"/>
                      <a:r>
                        <a:rPr kumimoji="1" lang="en-US" altLang="ja-JP" sz="1200" smtClean="0"/>
                        <a:t>※</a:t>
                      </a:r>
                      <a:r>
                        <a:rPr kumimoji="1" lang="ja-JP" altLang="en-US" sz="1200" smtClean="0"/>
                        <a:t>テストデータ</a:t>
                      </a:r>
                      <a:endParaRPr kumimoji="1" lang="ja-JP" alt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smtClean="0"/>
                        <a:t>不良品</a:t>
                      </a:r>
                      <a:endParaRPr kumimoji="1" lang="en-US" altLang="ja-JP" sz="1600" smtClean="0"/>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a:t>
                      </a:r>
                      <a:r>
                        <a:rPr kumimoji="1" lang="ja-JP" altLang="en-US" sz="1200" smtClean="0"/>
                        <a:t>テストデータ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858468"/>
                  </a:ext>
                </a:extLst>
              </a:tr>
              <a:tr h="550841">
                <a:tc>
                  <a:txBody>
                    <a:bodyPr/>
                    <a:lstStyle/>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【348】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&gt; 0.04 </a:t>
                      </a:r>
                      <a:r>
                        <a:rPr lang="en-US" altLang="ja-JP" sz="14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 </a:t>
                      </a:r>
                      <a:endPar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endParaRPr>
                    </a:p>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【132】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&lt;= 2.28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en-US" altLang="ja-JP" sz="1800" b="1" i="0" u="none" strike="noStrike" kern="1200" smtClean="0">
                          <a:solidFill>
                            <a:srgbClr val="000000"/>
                          </a:solidFill>
                          <a:effectLst/>
                          <a:latin typeface="+mn-lt"/>
                          <a:ea typeface="游ゴシック" panose="020B0400000000000000" pitchFamily="50" charset="-128"/>
                          <a:cs typeface="+mn-cs"/>
                        </a:rPr>
                        <a:t>7</a:t>
                      </a:r>
                      <a:endParaRPr kumimoji="1" lang="en-US" altLang="ja-JP" sz="1800" b="1" i="0" u="none" strike="noStrike" kern="1200">
                        <a:solidFill>
                          <a:srgbClr val="000000"/>
                        </a:solidFill>
                        <a:effectLst/>
                        <a:latin typeface="+mn-lt"/>
                        <a:ea typeface="游ゴシック" panose="020B0400000000000000" pitchFamily="50" charset="-128"/>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0773988"/>
                  </a:ext>
                </a:extLst>
              </a:tr>
              <a:tr h="550841">
                <a:tc>
                  <a:txBody>
                    <a:bodyPr/>
                    <a:lstStyle/>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【65】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&lt;= 14.26 </a:t>
                      </a:r>
                      <a:r>
                        <a:rPr lang="en-US" altLang="ja-JP" sz="1400" b="1" i="0" u="none" strike="noStrike">
                          <a:solidFill>
                            <a:srgbClr val="FF0000"/>
                          </a:solidFill>
                          <a:effectLst/>
                          <a:latin typeface="メイリオ" panose="020B0604030504040204" pitchFamily="50" charset="-128"/>
                          <a:ea typeface="メイリオ" panose="020B0604030504040204" pitchFamily="50" charset="-128"/>
                        </a:rPr>
                        <a:t>&amp;</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 </a:t>
                      </a:r>
                      <a:endPar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endParaRPr>
                    </a:p>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【224】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&lt;= 0.04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i="0" u="none" strike="noStrike" smtClean="0">
                          <a:solidFill>
                            <a:srgbClr val="000000"/>
                          </a:solidFill>
                          <a:effectLst/>
                          <a:latin typeface="+mn-lt"/>
                          <a:ea typeface="+mn-ea"/>
                        </a:rPr>
                        <a:t>1</a:t>
                      </a:r>
                      <a:endParaRPr lang="en-US" altLang="ja-JP" sz="1800" b="1" i="0" u="none" strike="noStrike">
                        <a:solidFill>
                          <a:srgbClr val="000000"/>
                        </a:solidFill>
                        <a:effectLst/>
                        <a:latin typeface="+mn-lt"/>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35252842"/>
                  </a:ext>
                </a:extLst>
              </a:tr>
              <a:tr h="550841">
                <a:tc>
                  <a:txBody>
                    <a:bodyPr/>
                    <a:lstStyle/>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【80】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&gt; 0.08 </a:t>
                      </a:r>
                      <a:r>
                        <a:rPr lang="en-US" altLang="ja-JP" sz="1400" b="1" i="0" u="none" strike="noStrike" smtClean="0">
                          <a:solidFill>
                            <a:srgbClr val="FF0000"/>
                          </a:solidFill>
                          <a:effectLst/>
                          <a:latin typeface="メイリオ" panose="020B0604030504040204" pitchFamily="50" charset="-128"/>
                          <a:ea typeface="メイリオ" panose="020B0604030504040204" pitchFamily="50" charset="-128"/>
                        </a:rPr>
                        <a:t>&amp;</a:t>
                      </a:r>
                      <a:endPar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endParaRPr>
                    </a:p>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【160】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&lt;= 4053.00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5</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2</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580141"/>
                  </a:ext>
                </a:extLst>
              </a:tr>
              <a:tr h="550841">
                <a:tc>
                  <a:txBody>
                    <a:bodyPr/>
                    <a:lstStyle/>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【79】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&gt; 0.06 </a:t>
                      </a:r>
                      <a:r>
                        <a:rPr lang="en-US" altLang="ja-JP" sz="1400" b="1" i="0"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 </a:t>
                      </a:r>
                    </a:p>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【65】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&gt; 14.26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57282977"/>
                  </a:ext>
                </a:extLst>
              </a:tr>
              <a:tr h="550841">
                <a:tc>
                  <a:txBody>
                    <a:bodyPr/>
                    <a:lstStyle/>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【341】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&gt; 4.17 </a:t>
                      </a:r>
                      <a:r>
                        <a:rPr lang="en-US" altLang="ja-JP" sz="1400" b="1" i="0"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 </a:t>
                      </a:r>
                    </a:p>
                    <a:p>
                      <a:pPr algn="ctr" fontAlgn="ctr"/>
                      <a:r>
                        <a:rPr lang="en-US" altLang="ja-JP" sz="1400" b="0" i="0" u="none" strike="noStrike" smtClean="0">
                          <a:solidFill>
                            <a:srgbClr val="000000"/>
                          </a:solidFill>
                          <a:effectLst/>
                          <a:latin typeface="メイリオ" panose="020B0604030504040204" pitchFamily="50" charset="-128"/>
                          <a:ea typeface="メイリオ" panose="020B0604030504040204" pitchFamily="50" charset="-128"/>
                        </a:rPr>
                        <a:t>【59】 </a:t>
                      </a:r>
                      <a:r>
                        <a:rPr lang="en-US" altLang="ja-JP" sz="1400" b="0" i="0" u="none" strike="noStrike">
                          <a:solidFill>
                            <a:srgbClr val="000000"/>
                          </a:solidFill>
                          <a:effectLst/>
                          <a:latin typeface="メイリオ" panose="020B0604030504040204" pitchFamily="50" charset="-128"/>
                          <a:ea typeface="メイリオ" panose="020B0604030504040204" pitchFamily="50" charset="-128"/>
                        </a:rPr>
                        <a:t>&gt; 5.01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2</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i="0" u="none" strike="noStrike" smtClean="0">
                          <a:solidFill>
                            <a:srgbClr val="000000"/>
                          </a:solidFill>
                          <a:effectLst/>
                          <a:latin typeface="+mn-lt"/>
                          <a:ea typeface="游ゴシック" panose="020B0400000000000000" pitchFamily="50" charset="-128"/>
                        </a:rPr>
                        <a:t>2</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27792788"/>
                  </a:ext>
                </a:extLst>
              </a:tr>
            </a:tbl>
          </a:graphicData>
        </a:graphic>
      </p:graphicFrame>
      <p:sp>
        <p:nvSpPr>
          <p:cNvPr id="30" name="正方形/長方形 29"/>
          <p:cNvSpPr/>
          <p:nvPr/>
        </p:nvSpPr>
        <p:spPr>
          <a:xfrm>
            <a:off x="4322664" y="2591604"/>
            <a:ext cx="3762103" cy="369332"/>
          </a:xfrm>
          <a:prstGeom prst="rect">
            <a:avLst/>
          </a:prstGeom>
        </p:spPr>
        <p:txBody>
          <a:bodyPr wrap="square">
            <a:spAutoFit/>
          </a:bodyPr>
          <a:lstStyle/>
          <a:p>
            <a:pPr algn="ctr"/>
            <a:r>
              <a:rPr lang="ja-JP" altLang="en-US" b="1" smtClean="0">
                <a:latin typeface="メイリオ" panose="020B0604030504040204" pitchFamily="50" charset="-128"/>
                <a:ea typeface="メイリオ" panose="020B0604030504040204" pitchFamily="50" charset="-128"/>
              </a:rPr>
              <a:t>有用な組み合わせ</a:t>
            </a:r>
            <a:r>
              <a:rPr lang="en-US" altLang="ja-JP" sz="1400" b="1" smtClean="0">
                <a:latin typeface="メイリオ" panose="020B0604030504040204" pitchFamily="50" charset="-128"/>
                <a:ea typeface="メイリオ" panose="020B0604030504040204" pitchFamily="50" charset="-128"/>
              </a:rPr>
              <a:t>(</a:t>
            </a:r>
            <a:r>
              <a:rPr lang="ja-JP" altLang="en-US" sz="1400" b="1" smtClean="0">
                <a:latin typeface="メイリオ" panose="020B0604030504040204" pitchFamily="50" charset="-128"/>
                <a:ea typeface="メイリオ" panose="020B0604030504040204" pitchFamily="50" charset="-128"/>
              </a:rPr>
              <a:t>の可能性あり</a:t>
            </a:r>
            <a:r>
              <a:rPr lang="en-US" altLang="ja-JP" sz="1400" b="1" smtClean="0">
                <a:latin typeface="メイリオ" panose="020B0604030504040204" pitchFamily="50" charset="-128"/>
                <a:ea typeface="メイリオ" panose="020B0604030504040204" pitchFamily="50" charset="-128"/>
              </a:rPr>
              <a:t>)</a:t>
            </a:r>
            <a:endParaRPr lang="en-US" altLang="ja-JP" sz="1400" b="1">
              <a:solidFill>
                <a:srgbClr val="FF0000"/>
              </a:solidFill>
              <a:latin typeface="メイリオ" panose="020B0604030504040204" pitchFamily="50" charset="-128"/>
              <a:ea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269827059"/>
              </p:ext>
            </p:extLst>
          </p:nvPr>
        </p:nvGraphicFramePr>
        <p:xfrm>
          <a:off x="6432316" y="3022453"/>
          <a:ext cx="4684274" cy="3758265"/>
        </p:xfrm>
        <a:graphic>
          <a:graphicData uri="http://schemas.openxmlformats.org/drawingml/2006/table">
            <a:tbl>
              <a:tblPr firstRow="1" bandRow="1">
                <a:tableStyleId>{5C22544A-7EE6-4342-B048-85BDC9FD1C3A}</a:tableStyleId>
              </a:tblPr>
              <a:tblGrid>
                <a:gridCol w="2076416">
                  <a:extLst>
                    <a:ext uri="{9D8B030D-6E8A-4147-A177-3AD203B41FA5}">
                      <a16:colId xmlns:a16="http://schemas.microsoft.com/office/drawing/2014/main" val="1383203368"/>
                    </a:ext>
                  </a:extLst>
                </a:gridCol>
                <a:gridCol w="1323833">
                  <a:extLst>
                    <a:ext uri="{9D8B030D-6E8A-4147-A177-3AD203B41FA5}">
                      <a16:colId xmlns:a16="http://schemas.microsoft.com/office/drawing/2014/main" val="3446735308"/>
                    </a:ext>
                  </a:extLst>
                </a:gridCol>
                <a:gridCol w="1284025">
                  <a:extLst>
                    <a:ext uri="{9D8B030D-6E8A-4147-A177-3AD203B41FA5}">
                      <a16:colId xmlns:a16="http://schemas.microsoft.com/office/drawing/2014/main" val="1651613412"/>
                    </a:ext>
                  </a:extLst>
                </a:gridCol>
              </a:tblGrid>
              <a:tr h="723600">
                <a:tc>
                  <a:txBody>
                    <a:bodyPr/>
                    <a:lstStyle/>
                    <a:p>
                      <a:pPr algn="ctr" fontAlgn="ctr"/>
                      <a:r>
                        <a:rPr lang="ja-JP" altLang="en-US" sz="1800" smtClean="0">
                          <a:effectLst/>
                        </a:rPr>
                        <a:t>ルール</a:t>
                      </a:r>
                      <a:endParaRPr lang="en-US" sz="1800" b="1">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smtClean="0"/>
                        <a:t>良品</a:t>
                      </a:r>
                      <a:endParaRPr kumimoji="1" lang="en-US" altLang="ja-JP" sz="1600" smtClean="0"/>
                    </a:p>
                    <a:p>
                      <a:pPr algn="ctr"/>
                      <a:r>
                        <a:rPr kumimoji="1" lang="en-US" altLang="ja-JP" sz="1200" smtClean="0"/>
                        <a:t>※</a:t>
                      </a:r>
                      <a:r>
                        <a:rPr kumimoji="1" lang="ja-JP" altLang="en-US" sz="1200" smtClean="0"/>
                        <a:t>テストデータ</a:t>
                      </a:r>
                      <a:endParaRPr kumimoji="1" lang="ja-JP" alt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smtClean="0"/>
                        <a:t>不良品</a:t>
                      </a:r>
                      <a:endParaRPr kumimoji="1" lang="en-US" altLang="ja-JP" sz="1600" smtClean="0"/>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a:t>
                      </a:r>
                      <a:r>
                        <a:rPr kumimoji="1" lang="ja-JP" altLang="en-US" sz="1200" smtClean="0"/>
                        <a:t>テストデータ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189814"/>
                  </a:ext>
                </a:extLst>
              </a:tr>
              <a:tr h="597376">
                <a:tc>
                  <a:txBody>
                    <a:bodyPr/>
                    <a:lstStyle/>
                    <a:p>
                      <a:pPr algn="ctr" fontAlgn="ctr"/>
                      <a:r>
                        <a:rPr lang="en-US" altLang="ja-JP" sz="1400" u="none" strike="noStrike" smtClean="0">
                          <a:effectLst/>
                          <a:latin typeface="メイリオ" panose="020B0604030504040204" pitchFamily="50" charset="-128"/>
                          <a:ea typeface="メイリオ" panose="020B0604030504040204" pitchFamily="50" charset="-128"/>
                        </a:rPr>
                        <a:t>【152】 </a:t>
                      </a:r>
                      <a:r>
                        <a:rPr lang="en-US" altLang="ja-JP" sz="1400" u="none" strike="noStrike">
                          <a:effectLst/>
                          <a:latin typeface="メイリオ" panose="020B0604030504040204" pitchFamily="50" charset="-128"/>
                          <a:ea typeface="メイリオ" panose="020B0604030504040204" pitchFamily="50" charset="-128"/>
                        </a:rPr>
                        <a:t>&gt; 0.74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u="none" strike="noStrike" smtClean="0">
                          <a:effectLst/>
                          <a:latin typeface="メイリオ" panose="020B0604030504040204" pitchFamily="50" charset="-128"/>
                          <a:ea typeface="メイリオ" panose="020B0604030504040204" pitchFamily="50" charset="-128"/>
                        </a:rPr>
                        <a:t>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【320】&gt; 0.071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u="none" strike="noStrike" smtClean="0">
                          <a:effectLst/>
                          <a:latin typeface="メイリオ" panose="020B0604030504040204" pitchFamily="50" charset="-128"/>
                          <a:ea typeface="メイリオ" panose="020B0604030504040204" pitchFamily="50" charset="-128"/>
                        </a:rPr>
                        <a:t>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【33】 </a:t>
                      </a:r>
                      <a:r>
                        <a:rPr lang="en-US" altLang="ja-JP" sz="1400" u="none" strike="noStrike">
                          <a:effectLst/>
                          <a:latin typeface="メイリオ" panose="020B0604030504040204" pitchFamily="50" charset="-128"/>
                          <a:ea typeface="メイリオ" panose="020B0604030504040204" pitchFamily="50" charset="-128"/>
                        </a:rPr>
                        <a:t>&lt;= 9.16</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8</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8621438"/>
                  </a:ext>
                </a:extLst>
              </a:tr>
              <a:tr h="597376">
                <a:tc>
                  <a:txBody>
                    <a:bodyPr/>
                    <a:lstStyle/>
                    <a:p>
                      <a:pPr algn="ctr" fontAlgn="ctr"/>
                      <a:r>
                        <a:rPr lang="en-US" altLang="ja-JP" sz="1400" u="none" strike="noStrike" smtClean="0">
                          <a:effectLst/>
                          <a:latin typeface="メイリオ" panose="020B0604030504040204" pitchFamily="50" charset="-128"/>
                          <a:ea typeface="メイリオ" panose="020B0604030504040204" pitchFamily="50" charset="-128"/>
                        </a:rPr>
                        <a:t>【25】 </a:t>
                      </a:r>
                      <a:r>
                        <a:rPr lang="en-US" altLang="ja-JP" sz="1400" u="none" strike="noStrike">
                          <a:effectLst/>
                          <a:latin typeface="メイリオ" panose="020B0604030504040204" pitchFamily="50" charset="-128"/>
                          <a:ea typeface="メイリオ" panose="020B0604030504040204" pitchFamily="50" charset="-128"/>
                        </a:rPr>
                        <a:t>&lt;= 1.36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【348】 </a:t>
                      </a:r>
                      <a:r>
                        <a:rPr lang="en-US" altLang="ja-JP" sz="1400" u="none" strike="noStrike">
                          <a:effectLst/>
                          <a:latin typeface="メイリオ" panose="020B0604030504040204" pitchFamily="50" charset="-128"/>
                          <a:ea typeface="メイリオ" panose="020B0604030504040204" pitchFamily="50" charset="-128"/>
                        </a:rPr>
                        <a:t>&gt; 0.04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u="none" strike="noStrike" smtClean="0">
                          <a:effectLst/>
                          <a:latin typeface="メイリオ" panose="020B0604030504040204" pitchFamily="50" charset="-128"/>
                          <a:ea typeface="メイリオ" panose="020B0604030504040204" pitchFamily="50" charset="-128"/>
                        </a:rPr>
                        <a:t>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【132】 </a:t>
                      </a:r>
                      <a:r>
                        <a:rPr lang="en-US" altLang="ja-JP" sz="1400" u="none" strike="noStrike">
                          <a:effectLst/>
                          <a:latin typeface="メイリオ" panose="020B0604030504040204" pitchFamily="50" charset="-128"/>
                          <a:ea typeface="メイリオ" panose="020B0604030504040204" pitchFamily="50" charset="-128"/>
                        </a:rPr>
                        <a:t>&lt;= 2.28</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5</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3195502"/>
                  </a:ext>
                </a:extLst>
              </a:tr>
              <a:tr h="597376">
                <a:tc>
                  <a:txBody>
                    <a:bodyPr/>
                    <a:lstStyle/>
                    <a:p>
                      <a:pPr algn="ctr" fontAlgn="ctr"/>
                      <a:r>
                        <a:rPr lang="en-US" altLang="ja-JP" sz="1400" u="none" strike="noStrike" smtClean="0">
                          <a:effectLst/>
                          <a:latin typeface="メイリオ" panose="020B0604030504040204" pitchFamily="50" charset="-128"/>
                          <a:ea typeface="メイリオ" panose="020B0604030504040204" pitchFamily="50" charset="-128"/>
                        </a:rPr>
                        <a:t>【555】 </a:t>
                      </a:r>
                      <a:r>
                        <a:rPr lang="en-US" altLang="ja-JP" sz="1400" u="none" strike="noStrike">
                          <a:effectLst/>
                          <a:latin typeface="メイリオ" panose="020B0604030504040204" pitchFamily="50" charset="-128"/>
                          <a:ea typeface="メイリオ" panose="020B0604030504040204" pitchFamily="50" charset="-128"/>
                        </a:rPr>
                        <a:t>&lt;= 276.37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u="none" strike="noStrike" smtClean="0">
                          <a:effectLst/>
                          <a:latin typeface="メイリオ" panose="020B0604030504040204" pitchFamily="50" charset="-128"/>
                          <a:ea typeface="メイリオ" panose="020B0604030504040204" pitchFamily="50" charset="-128"/>
                        </a:rPr>
                        <a:t>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【490】 </a:t>
                      </a:r>
                      <a:r>
                        <a:rPr lang="en-US" altLang="ja-JP" sz="1400" u="none" strike="noStrike">
                          <a:effectLst/>
                          <a:latin typeface="メイリオ" panose="020B0604030504040204" pitchFamily="50" charset="-128"/>
                          <a:ea typeface="メイリオ" panose="020B0604030504040204" pitchFamily="50" charset="-128"/>
                        </a:rPr>
                        <a:t>&lt;= 30.23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u="none" strike="noStrike" smtClean="0">
                          <a:effectLst/>
                          <a:latin typeface="メイリオ" panose="020B0604030504040204" pitchFamily="50" charset="-128"/>
                          <a:ea typeface="メイリオ" panose="020B0604030504040204" pitchFamily="50" charset="-128"/>
                        </a:rPr>
                        <a:t>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【435】 </a:t>
                      </a:r>
                      <a:r>
                        <a:rPr lang="en-US" altLang="ja-JP" sz="1400" u="none" strike="noStrike">
                          <a:effectLst/>
                          <a:latin typeface="メイリオ" panose="020B0604030504040204" pitchFamily="50" charset="-128"/>
                          <a:ea typeface="メイリオ" panose="020B0604030504040204" pitchFamily="50" charset="-128"/>
                        </a:rPr>
                        <a:t>&lt;= 1.97</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5</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4429012"/>
                  </a:ext>
                </a:extLst>
              </a:tr>
              <a:tr h="401649">
                <a:tc>
                  <a:txBody>
                    <a:bodyPr/>
                    <a:lstStyle/>
                    <a:p>
                      <a:pPr algn="ctr" fontAlgn="ctr"/>
                      <a:r>
                        <a:rPr lang="en-US" altLang="ja-JP" sz="1400" u="none" strike="noStrike" smtClean="0">
                          <a:effectLst/>
                          <a:latin typeface="メイリオ" panose="020B0604030504040204" pitchFamily="50" charset="-128"/>
                          <a:ea typeface="メイリオ" panose="020B0604030504040204" pitchFamily="50" charset="-128"/>
                        </a:rPr>
                        <a:t>【40】 </a:t>
                      </a:r>
                      <a:r>
                        <a:rPr lang="en-US" altLang="ja-JP" sz="1400" u="none" strike="noStrike">
                          <a:effectLst/>
                          <a:latin typeface="メイリオ" panose="020B0604030504040204" pitchFamily="50" charset="-128"/>
                          <a:ea typeface="メイリオ" panose="020B0604030504040204" pitchFamily="50" charset="-128"/>
                        </a:rPr>
                        <a:t>&lt;= 84.77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u="none" strike="noStrike" smtClean="0">
                          <a:effectLst/>
                          <a:latin typeface="メイリオ" panose="020B0604030504040204" pitchFamily="50" charset="-128"/>
                          <a:ea typeface="メイリオ" panose="020B0604030504040204" pitchFamily="50" charset="-128"/>
                        </a:rPr>
                        <a:t>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【426】 </a:t>
                      </a:r>
                      <a:r>
                        <a:rPr lang="en-US" altLang="ja-JP" sz="1400" u="none" strike="noStrike">
                          <a:effectLst/>
                          <a:latin typeface="メイリオ" panose="020B0604030504040204" pitchFamily="50" charset="-128"/>
                          <a:ea typeface="メイリオ" panose="020B0604030504040204" pitchFamily="50" charset="-128"/>
                        </a:rPr>
                        <a:t>&lt;= 0.38</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u="none" strike="noStrike" smtClean="0">
                          <a:effectLst/>
                        </a:rPr>
                        <a:t>0</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altLang="ja-JP" sz="1800" b="1" u="none" strike="noStrike" smtClean="0">
                          <a:effectLst/>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55817395"/>
                  </a:ext>
                </a:extLst>
              </a:tr>
              <a:tr h="597376">
                <a:tc>
                  <a:txBody>
                    <a:bodyPr/>
                    <a:lstStyle/>
                    <a:p>
                      <a:pPr algn="ctr" fontAlgn="ctr"/>
                      <a:r>
                        <a:rPr lang="en-US" altLang="ja-JP" sz="1400" u="none" strike="noStrike" smtClean="0">
                          <a:effectLst/>
                          <a:latin typeface="メイリオ" panose="020B0604030504040204" pitchFamily="50" charset="-128"/>
                          <a:ea typeface="メイリオ" panose="020B0604030504040204" pitchFamily="50" charset="-128"/>
                        </a:rPr>
                        <a:t>【248】 </a:t>
                      </a:r>
                      <a:r>
                        <a:rPr lang="en-US" altLang="ja-JP" sz="1400" u="none" strike="noStrike">
                          <a:effectLst/>
                          <a:latin typeface="メイリオ" panose="020B0604030504040204" pitchFamily="50" charset="-128"/>
                          <a:ea typeface="メイリオ" panose="020B0604030504040204" pitchFamily="50" charset="-128"/>
                        </a:rPr>
                        <a:t>&gt; 0.01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a:t>
                      </a:r>
                      <a:r>
                        <a:rPr lang="en-US" altLang="ja-JP" sz="1400" u="none" strike="noStrike" smtClean="0">
                          <a:effectLst/>
                          <a:latin typeface="メイリオ" panose="020B0604030504040204" pitchFamily="50" charset="-128"/>
                          <a:ea typeface="メイリオ" panose="020B0604030504040204" pitchFamily="50" charset="-128"/>
                        </a:rPr>
                        <a:t>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【333】 </a:t>
                      </a:r>
                      <a:r>
                        <a:rPr lang="en-US" altLang="ja-JP" sz="1400" u="none" strike="noStrike">
                          <a:effectLst/>
                          <a:latin typeface="メイリオ" panose="020B0604030504040204" pitchFamily="50" charset="-128"/>
                          <a:ea typeface="メイリオ" panose="020B0604030504040204" pitchFamily="50" charset="-128"/>
                        </a:rPr>
                        <a:t>&gt; 7.21 </a:t>
                      </a:r>
                      <a:r>
                        <a:rPr lang="en-US" altLang="ja-JP" sz="1400" b="1" u="none" strike="noStrike" smtClean="0">
                          <a:solidFill>
                            <a:srgbClr val="FF0000"/>
                          </a:solidFill>
                          <a:effectLst/>
                          <a:latin typeface="メイリオ" panose="020B0604030504040204" pitchFamily="50" charset="-128"/>
                          <a:ea typeface="メイリオ" panose="020B0604030504040204" pitchFamily="50" charset="-128"/>
                        </a:rPr>
                        <a:t>&amp; </a:t>
                      </a:r>
                    </a:p>
                    <a:p>
                      <a:pPr algn="ctr" fontAlgn="ctr"/>
                      <a:r>
                        <a:rPr lang="en-US" altLang="ja-JP" sz="1400" u="none" strike="noStrike" smtClean="0">
                          <a:effectLst/>
                          <a:latin typeface="メイリオ" panose="020B0604030504040204" pitchFamily="50" charset="-128"/>
                          <a:ea typeface="メイリオ" panose="020B0604030504040204" pitchFamily="50" charset="-128"/>
                        </a:rPr>
                        <a:t>【59】 </a:t>
                      </a:r>
                      <a:r>
                        <a:rPr lang="en-US" altLang="ja-JP" sz="1400" u="none" strike="noStrike">
                          <a:effectLst/>
                          <a:latin typeface="メイリオ" panose="020B0604030504040204" pitchFamily="50" charset="-128"/>
                          <a:ea typeface="メイリオ" panose="020B0604030504040204" pitchFamily="50" charset="-128"/>
                        </a:rPr>
                        <a:t>&gt; 8.02</a:t>
                      </a:r>
                      <a:endParaRPr lang="en-US" altLang="ja-JP" sz="14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3</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800" b="1" u="none" strike="noStrike" smtClean="0">
                          <a:effectLst/>
                        </a:rPr>
                        <a:t>1</a:t>
                      </a:r>
                      <a:endParaRPr lang="en-US" altLang="ja-JP" sz="1800" b="1" i="0" u="none" strike="noStrike">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1747958"/>
                  </a:ext>
                </a:extLst>
              </a:tr>
            </a:tbl>
          </a:graphicData>
        </a:graphic>
      </p:graphicFrame>
      <p:sp>
        <p:nvSpPr>
          <p:cNvPr id="4" name="正方形/長方形 3"/>
          <p:cNvSpPr/>
          <p:nvPr/>
        </p:nvSpPr>
        <p:spPr>
          <a:xfrm>
            <a:off x="281725" y="1688984"/>
            <a:ext cx="3048329" cy="1200329"/>
          </a:xfrm>
          <a:prstGeom prst="rect">
            <a:avLst/>
          </a:prstGeom>
          <a:solidFill>
            <a:srgbClr val="FFFF00"/>
          </a:solidFill>
        </p:spPr>
        <p:txBody>
          <a:bodyPr wrap="square">
            <a:spAutoFit/>
          </a:bodyPr>
          <a:lstStyle/>
          <a:p>
            <a:pPr algn="ctr"/>
            <a:r>
              <a:rPr lang="ja-JP" altLang="en-US" b="1">
                <a:latin typeface="メイリオ" panose="020B0604030504040204" pitchFamily="50" charset="-128"/>
                <a:ea typeface="メイリオ" panose="020B0604030504040204" pitchFamily="50" charset="-128"/>
              </a:rPr>
              <a:t>テストデータ</a:t>
            </a:r>
            <a:endParaRPr lang="en-US" altLang="ja-JP" b="1">
              <a:latin typeface="メイリオ" panose="020B0604030504040204" pitchFamily="50" charset="-128"/>
              <a:ea typeface="メイリオ" panose="020B0604030504040204" pitchFamily="50" charset="-128"/>
            </a:endParaRPr>
          </a:p>
          <a:p>
            <a:pPr algn="ctr"/>
            <a:r>
              <a:rPr lang="en-US" altLang="ja-JP" b="1">
                <a:latin typeface="メイリオ" panose="020B0604030504040204" pitchFamily="50" charset="-128"/>
                <a:ea typeface="メイリオ" panose="020B0604030504040204" pitchFamily="50" charset="-128"/>
              </a:rPr>
              <a:t>623</a:t>
            </a:r>
            <a:r>
              <a:rPr lang="ja-JP" altLang="en-US" b="1">
                <a:latin typeface="メイリオ" panose="020B0604030504040204" pitchFamily="50" charset="-128"/>
                <a:ea typeface="メイリオ" panose="020B0604030504040204" pitchFamily="50" charset="-128"/>
              </a:rPr>
              <a:t>件</a:t>
            </a:r>
            <a:endParaRPr lang="en-US" altLang="ja-JP" b="1">
              <a:latin typeface="メイリオ" panose="020B0604030504040204" pitchFamily="50" charset="-128"/>
              <a:ea typeface="メイリオ" panose="020B0604030504040204" pitchFamily="50" charset="-128"/>
            </a:endParaRPr>
          </a:p>
          <a:p>
            <a:r>
              <a:rPr lang="en-US" altLang="ja-JP" b="1">
                <a:latin typeface="メイリオ" panose="020B0604030504040204" pitchFamily="50" charset="-128"/>
                <a:ea typeface="メイリオ" panose="020B0604030504040204" pitchFamily="50" charset="-128"/>
              </a:rPr>
              <a:t>-</a:t>
            </a:r>
            <a:r>
              <a:rPr lang="ja-JP" altLang="en-US" b="1">
                <a:latin typeface="メイリオ" panose="020B0604030504040204" pitchFamily="50" charset="-128"/>
                <a:ea typeface="メイリオ" panose="020B0604030504040204" pitchFamily="50" charset="-128"/>
              </a:rPr>
              <a:t> 良品   </a:t>
            </a:r>
            <a:r>
              <a:rPr lang="en-US" altLang="ja-JP" b="1">
                <a:latin typeface="メイリオ" panose="020B0604030504040204" pitchFamily="50" charset="-128"/>
                <a:ea typeface="メイリオ" panose="020B0604030504040204" pitchFamily="50" charset="-128"/>
              </a:rPr>
              <a:t>:</a:t>
            </a:r>
            <a:r>
              <a:rPr lang="en-US" altLang="ja-JP" b="1" smtClean="0">
                <a:latin typeface="メイリオ" panose="020B0604030504040204" pitchFamily="50" charset="-128"/>
                <a:ea typeface="メイリオ" panose="020B0604030504040204" pitchFamily="50" charset="-128"/>
              </a:rPr>
              <a:t>596</a:t>
            </a:r>
            <a:r>
              <a:rPr lang="ja-JP" altLang="en-US" b="1" smtClean="0">
                <a:latin typeface="メイリオ" panose="020B0604030504040204" pitchFamily="50" charset="-128"/>
                <a:ea typeface="メイリオ" panose="020B0604030504040204" pitchFamily="50" charset="-128"/>
              </a:rPr>
              <a:t>件</a:t>
            </a:r>
            <a:r>
              <a:rPr lang="en-US" altLang="ja-JP" b="1" smtClean="0">
                <a:latin typeface="メイリオ" panose="020B0604030504040204" pitchFamily="50" charset="-128"/>
                <a:ea typeface="メイリオ" panose="020B0604030504040204" pitchFamily="50" charset="-128"/>
              </a:rPr>
              <a:t>(95.7%)</a:t>
            </a:r>
            <a:endParaRPr lang="en-US" altLang="ja-JP" b="1">
              <a:latin typeface="メイリオ" panose="020B0604030504040204" pitchFamily="50" charset="-128"/>
              <a:ea typeface="メイリオ" panose="020B0604030504040204" pitchFamily="50" charset="-128"/>
            </a:endParaRPr>
          </a:p>
          <a:p>
            <a:r>
              <a:rPr lang="en-US" altLang="ja-JP" b="1">
                <a:latin typeface="メイリオ" panose="020B0604030504040204" pitchFamily="50" charset="-128"/>
                <a:ea typeface="メイリオ" panose="020B0604030504040204" pitchFamily="50" charset="-128"/>
              </a:rPr>
              <a:t>- </a:t>
            </a:r>
            <a:r>
              <a:rPr lang="ja-JP" altLang="en-US" b="1">
                <a:latin typeface="メイリオ" panose="020B0604030504040204" pitchFamily="50" charset="-128"/>
                <a:ea typeface="メイリオ" panose="020B0604030504040204" pitchFamily="50" charset="-128"/>
              </a:rPr>
              <a:t>不良品</a:t>
            </a:r>
            <a:r>
              <a:rPr lang="en-US" altLang="ja-JP" b="1">
                <a:latin typeface="メイリオ" panose="020B0604030504040204" pitchFamily="50" charset="-128"/>
                <a:ea typeface="メイリオ" panose="020B0604030504040204" pitchFamily="50" charset="-128"/>
              </a:rPr>
              <a:t>:27</a:t>
            </a:r>
            <a:r>
              <a:rPr lang="ja-JP" altLang="en-US" b="1" smtClean="0">
                <a:latin typeface="メイリオ" panose="020B0604030504040204" pitchFamily="50" charset="-128"/>
                <a:ea typeface="メイリオ" panose="020B0604030504040204" pitchFamily="50" charset="-128"/>
              </a:rPr>
              <a:t>件</a:t>
            </a:r>
            <a:r>
              <a:rPr lang="en-US" altLang="ja-JP" b="1" smtClean="0">
                <a:latin typeface="メイリオ" panose="020B0604030504040204" pitchFamily="50" charset="-128"/>
                <a:ea typeface="メイリオ" panose="020B0604030504040204" pitchFamily="50" charset="-128"/>
              </a:rPr>
              <a:t>(4.33%)</a:t>
            </a:r>
            <a:endParaRPr lang="en-US" altLang="ja-JP" b="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99046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600" smtClean="0"/>
              <a:t>5.8【</a:t>
            </a:r>
            <a:r>
              <a:rPr lang="ja-JP" altLang="en-US" sz="2600"/>
              <a:t>多変量</a:t>
            </a:r>
            <a:r>
              <a:rPr lang="en-US" altLang="ja-JP" sz="2600" smtClean="0"/>
              <a:t>】</a:t>
            </a:r>
            <a:r>
              <a:rPr lang="ja-JP" altLang="en-US" sz="2600" smtClean="0"/>
              <a:t>有用な組み合わせの可視化</a:t>
            </a:r>
            <a:endParaRPr kumimoji="1" lang="ja-JP" altLang="en-US" sz="260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nvGrpSpPr>
          <p:cNvPr id="14" name="グループ化 13"/>
          <p:cNvGrpSpPr/>
          <p:nvPr/>
        </p:nvGrpSpPr>
        <p:grpSpPr>
          <a:xfrm>
            <a:off x="166048" y="1665028"/>
            <a:ext cx="11859904" cy="4618499"/>
            <a:chOff x="0" y="1230887"/>
            <a:chExt cx="15627318" cy="5530311"/>
          </a:xfrm>
        </p:grpSpPr>
        <p:pic>
          <p:nvPicPr>
            <p:cNvPr id="8" name="図 7"/>
            <p:cNvPicPr>
              <a:picLocks noChangeAspect="1"/>
            </p:cNvPicPr>
            <p:nvPr/>
          </p:nvPicPr>
          <p:blipFill>
            <a:blip r:embed="rId2"/>
            <a:stretch>
              <a:fillRect/>
            </a:stretch>
          </p:blipFill>
          <p:spPr>
            <a:xfrm>
              <a:off x="3859185" y="1327964"/>
              <a:ext cx="4106935" cy="2610905"/>
            </a:xfrm>
            <a:prstGeom prst="rect">
              <a:avLst/>
            </a:prstGeom>
          </p:spPr>
        </p:pic>
        <p:pic>
          <p:nvPicPr>
            <p:cNvPr id="6" name="図 5"/>
            <p:cNvPicPr>
              <a:picLocks noChangeAspect="1"/>
            </p:cNvPicPr>
            <p:nvPr/>
          </p:nvPicPr>
          <p:blipFill>
            <a:blip r:embed="rId3"/>
            <a:stretch>
              <a:fillRect/>
            </a:stretch>
          </p:blipFill>
          <p:spPr>
            <a:xfrm>
              <a:off x="0" y="1230887"/>
              <a:ext cx="3859185" cy="2649021"/>
            </a:xfrm>
            <a:prstGeom prst="rect">
              <a:avLst/>
            </a:prstGeom>
          </p:spPr>
        </p:pic>
        <p:pic>
          <p:nvPicPr>
            <p:cNvPr id="7" name="図 6"/>
            <p:cNvPicPr>
              <a:picLocks noChangeAspect="1"/>
            </p:cNvPicPr>
            <p:nvPr/>
          </p:nvPicPr>
          <p:blipFill>
            <a:blip r:embed="rId4"/>
            <a:stretch>
              <a:fillRect/>
            </a:stretch>
          </p:blipFill>
          <p:spPr>
            <a:xfrm>
              <a:off x="9529" y="3997830"/>
              <a:ext cx="3849656" cy="2677607"/>
            </a:xfrm>
            <a:prstGeom prst="rect">
              <a:avLst/>
            </a:prstGeom>
          </p:spPr>
        </p:pic>
        <p:pic>
          <p:nvPicPr>
            <p:cNvPr id="9" name="図 8"/>
            <p:cNvPicPr>
              <a:picLocks noChangeAspect="1"/>
            </p:cNvPicPr>
            <p:nvPr/>
          </p:nvPicPr>
          <p:blipFill>
            <a:blip r:embed="rId5"/>
            <a:stretch>
              <a:fillRect/>
            </a:stretch>
          </p:blipFill>
          <p:spPr>
            <a:xfrm>
              <a:off x="4011646" y="4035946"/>
              <a:ext cx="3802012" cy="2725252"/>
            </a:xfrm>
            <a:prstGeom prst="rect">
              <a:avLst/>
            </a:prstGeom>
          </p:spPr>
        </p:pic>
        <p:pic>
          <p:nvPicPr>
            <p:cNvPr id="10" name="図 9"/>
            <p:cNvPicPr>
              <a:picLocks noChangeAspect="1"/>
            </p:cNvPicPr>
            <p:nvPr/>
          </p:nvPicPr>
          <p:blipFill>
            <a:blip r:embed="rId6"/>
            <a:stretch>
              <a:fillRect/>
            </a:stretch>
          </p:blipFill>
          <p:spPr>
            <a:xfrm>
              <a:off x="7966120" y="1339280"/>
              <a:ext cx="3744839" cy="2658550"/>
            </a:xfrm>
            <a:prstGeom prst="rect">
              <a:avLst/>
            </a:prstGeom>
          </p:spPr>
        </p:pic>
        <p:pic>
          <p:nvPicPr>
            <p:cNvPr id="11" name="図 10"/>
            <p:cNvPicPr>
              <a:picLocks noChangeAspect="1"/>
            </p:cNvPicPr>
            <p:nvPr/>
          </p:nvPicPr>
          <p:blipFill>
            <a:blip r:embed="rId7"/>
            <a:stretch>
              <a:fillRect/>
            </a:stretch>
          </p:blipFill>
          <p:spPr>
            <a:xfrm>
              <a:off x="8042351" y="4064533"/>
              <a:ext cx="3668608" cy="2696665"/>
            </a:xfrm>
            <a:prstGeom prst="rect">
              <a:avLst/>
            </a:prstGeom>
          </p:spPr>
        </p:pic>
        <p:pic>
          <p:nvPicPr>
            <p:cNvPr id="12" name="図 11"/>
            <p:cNvPicPr>
              <a:picLocks noChangeAspect="1"/>
            </p:cNvPicPr>
            <p:nvPr/>
          </p:nvPicPr>
          <p:blipFill>
            <a:blip r:embed="rId8"/>
            <a:stretch>
              <a:fillRect/>
            </a:stretch>
          </p:blipFill>
          <p:spPr>
            <a:xfrm>
              <a:off x="11939652" y="1386926"/>
              <a:ext cx="3687666" cy="2677607"/>
            </a:xfrm>
            <a:prstGeom prst="rect">
              <a:avLst/>
            </a:prstGeom>
          </p:spPr>
        </p:pic>
        <p:pic>
          <p:nvPicPr>
            <p:cNvPr id="13" name="図 12"/>
            <p:cNvPicPr>
              <a:picLocks noChangeAspect="1"/>
            </p:cNvPicPr>
            <p:nvPr/>
          </p:nvPicPr>
          <p:blipFill>
            <a:blip r:embed="rId9"/>
            <a:stretch>
              <a:fillRect/>
            </a:stretch>
          </p:blipFill>
          <p:spPr>
            <a:xfrm>
              <a:off x="11892008" y="4093120"/>
              <a:ext cx="3735310" cy="2668078"/>
            </a:xfrm>
            <a:prstGeom prst="rect">
              <a:avLst/>
            </a:prstGeom>
          </p:spPr>
        </p:pic>
      </p:grpSp>
      <p:sp>
        <p:nvSpPr>
          <p:cNvPr id="15" name="角丸四角形 14"/>
          <p:cNvSpPr/>
          <p:nvPr/>
        </p:nvSpPr>
        <p:spPr>
          <a:xfrm>
            <a:off x="281725" y="765133"/>
            <a:ext cx="11628550" cy="475838"/>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b="1" smtClean="0">
                <a:solidFill>
                  <a:schemeClr val="tx1"/>
                </a:solidFill>
                <a:latin typeface="メイリオ" panose="020B0604030504040204" pitchFamily="50" charset="-128"/>
                <a:ea typeface="メイリオ" panose="020B0604030504040204" pitchFamily="50" charset="-128"/>
              </a:rPr>
              <a:t>有用な組み合わせは「</a:t>
            </a:r>
            <a:r>
              <a:rPr lang="en-US" altLang="ja-JP" b="1" u="sng" smtClean="0">
                <a:solidFill>
                  <a:srgbClr val="FF0000"/>
                </a:solidFill>
                <a:latin typeface="メイリオ" panose="020B0604030504040204" pitchFamily="50" charset="-128"/>
                <a:ea typeface="メイリオ" panose="020B0604030504040204" pitchFamily="50" charset="-128"/>
              </a:rPr>
              <a:t>65</a:t>
            </a:r>
            <a:r>
              <a:rPr lang="ja-JP" altLang="en-US" b="1">
                <a:solidFill>
                  <a:schemeClr val="tx1"/>
                </a:solidFill>
                <a:latin typeface="メイリオ" panose="020B0604030504040204" pitchFamily="50" charset="-128"/>
                <a:ea typeface="メイリオ" panose="020B0604030504040204" pitchFamily="50" charset="-128"/>
              </a:rPr>
              <a:t>」と「</a:t>
            </a:r>
            <a:r>
              <a:rPr lang="en-US" altLang="ja-JP" b="1" u="sng">
                <a:solidFill>
                  <a:srgbClr val="FF0000"/>
                </a:solidFill>
                <a:latin typeface="メイリオ" panose="020B0604030504040204" pitchFamily="50" charset="-128"/>
                <a:ea typeface="メイリオ" panose="020B0604030504040204" pitchFamily="50" charset="-128"/>
              </a:rPr>
              <a:t>224</a:t>
            </a:r>
            <a:r>
              <a:rPr lang="ja-JP" altLang="en-US" b="1">
                <a:solidFill>
                  <a:schemeClr val="tx1"/>
                </a:solidFill>
                <a:latin typeface="メイリオ" panose="020B0604030504040204" pitchFamily="50" charset="-128"/>
                <a:ea typeface="メイリオ" panose="020B0604030504040204" pitchFamily="50" charset="-128"/>
              </a:rPr>
              <a:t>」 </a:t>
            </a:r>
            <a:r>
              <a:rPr lang="en-US" altLang="ja-JP" b="1" smtClean="0">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a:t>
            </a:r>
            <a:r>
              <a:rPr lang="en-US" altLang="ja-JP" b="1" u="sng">
                <a:solidFill>
                  <a:srgbClr val="FF0000"/>
                </a:solidFill>
                <a:latin typeface="メイリオ" panose="020B0604030504040204" pitchFamily="50" charset="-128"/>
                <a:ea typeface="メイリオ" panose="020B0604030504040204" pitchFamily="50" charset="-128"/>
              </a:rPr>
              <a:t>341</a:t>
            </a:r>
            <a:r>
              <a:rPr lang="ja-JP" altLang="en-US" b="1">
                <a:solidFill>
                  <a:schemeClr val="tx1"/>
                </a:solidFill>
                <a:latin typeface="メイリオ" panose="020B0604030504040204" pitchFamily="50" charset="-128"/>
                <a:ea typeface="メイリオ" panose="020B0604030504040204" pitchFamily="50" charset="-128"/>
              </a:rPr>
              <a:t>」と「</a:t>
            </a:r>
            <a:r>
              <a:rPr lang="en-US" altLang="ja-JP" b="1" u="sng">
                <a:solidFill>
                  <a:srgbClr val="FF0000"/>
                </a:solidFill>
                <a:latin typeface="メイリオ" panose="020B0604030504040204" pitchFamily="50" charset="-128"/>
                <a:ea typeface="メイリオ" panose="020B0604030504040204" pitchFamily="50" charset="-128"/>
              </a:rPr>
              <a:t>59</a:t>
            </a:r>
            <a:r>
              <a:rPr lang="ja-JP" altLang="en-US" b="1">
                <a:solidFill>
                  <a:schemeClr val="tx1"/>
                </a:solidFill>
                <a:latin typeface="メイリオ" panose="020B0604030504040204" pitchFamily="50" charset="-128"/>
                <a:ea typeface="メイリオ" panose="020B0604030504040204" pitchFamily="50" charset="-128"/>
              </a:rPr>
              <a:t>」 </a:t>
            </a:r>
            <a:r>
              <a:rPr lang="en-US" altLang="ja-JP" b="1" smtClean="0">
                <a:solidFill>
                  <a:schemeClr val="tx1"/>
                </a:solidFill>
                <a:latin typeface="メイリオ" panose="020B0604030504040204" pitchFamily="50" charset="-128"/>
                <a:ea typeface="メイリオ" panose="020B0604030504040204" pitchFamily="50" charset="-128"/>
              </a:rPr>
              <a:t>,</a:t>
            </a:r>
            <a:r>
              <a:rPr lang="ja-JP" altLang="en-US" b="1" smtClean="0">
                <a:solidFill>
                  <a:schemeClr val="tx1"/>
                </a:solidFill>
                <a:latin typeface="メイリオ" panose="020B0604030504040204" pitchFamily="50" charset="-128"/>
                <a:ea typeface="メイリオ" panose="020B0604030504040204" pitchFamily="50" charset="-128"/>
              </a:rPr>
              <a:t>「</a:t>
            </a:r>
            <a:r>
              <a:rPr lang="en-US" altLang="ja-JP" b="1" u="sng">
                <a:solidFill>
                  <a:srgbClr val="FF0000"/>
                </a:solidFill>
                <a:latin typeface="メイリオ" panose="020B0604030504040204" pitchFamily="50" charset="-128"/>
                <a:ea typeface="メイリオ" panose="020B0604030504040204" pitchFamily="50" charset="-128"/>
              </a:rPr>
              <a:t>40</a:t>
            </a:r>
            <a:r>
              <a:rPr lang="ja-JP" altLang="en-US" b="1">
                <a:solidFill>
                  <a:schemeClr val="tx1"/>
                </a:solidFill>
                <a:latin typeface="メイリオ" panose="020B0604030504040204" pitchFamily="50" charset="-128"/>
                <a:ea typeface="メイリオ" panose="020B0604030504040204" pitchFamily="50" charset="-128"/>
              </a:rPr>
              <a:t>」と「</a:t>
            </a:r>
            <a:r>
              <a:rPr lang="en-US" altLang="ja-JP" b="1" u="sng">
                <a:solidFill>
                  <a:srgbClr val="FF0000"/>
                </a:solidFill>
                <a:latin typeface="メイリオ" panose="020B0604030504040204" pitchFamily="50" charset="-128"/>
                <a:ea typeface="メイリオ" panose="020B0604030504040204" pitchFamily="50" charset="-128"/>
              </a:rPr>
              <a:t>426</a:t>
            </a:r>
            <a:r>
              <a:rPr lang="ja-JP" altLang="en-US" b="1" smtClean="0">
                <a:solidFill>
                  <a:schemeClr val="tx1"/>
                </a:solidFill>
                <a:latin typeface="メイリオ" panose="020B0604030504040204" pitchFamily="50" charset="-128"/>
                <a:ea typeface="メイリオ" panose="020B0604030504040204" pitchFamily="50" charset="-128"/>
              </a:rPr>
              <a:t>」である</a:t>
            </a:r>
            <a:endParaRPr lang="en-US" altLang="ja-JP" b="1" smtClean="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250595" y="1308869"/>
            <a:ext cx="3762103" cy="369332"/>
          </a:xfrm>
          <a:prstGeom prst="rect">
            <a:avLst/>
          </a:prstGeom>
        </p:spPr>
        <p:txBody>
          <a:bodyPr wrap="square">
            <a:spAutoFit/>
          </a:bodyPr>
          <a:lstStyle/>
          <a:p>
            <a:pPr algn="ctr"/>
            <a:r>
              <a:rPr lang="ja-JP" altLang="en-US" b="1" smtClean="0">
                <a:latin typeface="メイリオ" panose="020B0604030504040204" pitchFamily="50" charset="-128"/>
                <a:ea typeface="メイリオ" panose="020B0604030504040204" pitchFamily="50" charset="-128"/>
              </a:rPr>
              <a:t>「</a:t>
            </a:r>
            <a:r>
              <a:rPr lang="en-US" altLang="ja-JP" b="1" u="sng" smtClean="0">
                <a:latin typeface="メイリオ" panose="020B0604030504040204" pitchFamily="50" charset="-128"/>
                <a:ea typeface="メイリオ" panose="020B0604030504040204" pitchFamily="50" charset="-128"/>
              </a:rPr>
              <a:t>65</a:t>
            </a:r>
            <a:r>
              <a:rPr lang="ja-JP" altLang="en-US" b="1" smtClean="0">
                <a:latin typeface="メイリオ" panose="020B0604030504040204" pitchFamily="50" charset="-128"/>
                <a:ea typeface="メイリオ" panose="020B0604030504040204" pitchFamily="50" charset="-128"/>
              </a:rPr>
              <a:t>」と「</a:t>
            </a:r>
            <a:r>
              <a:rPr lang="en-US" altLang="ja-JP" b="1" u="sng" smtClean="0">
                <a:latin typeface="メイリオ" panose="020B0604030504040204" pitchFamily="50" charset="-128"/>
                <a:ea typeface="メイリオ" panose="020B0604030504040204" pitchFamily="50" charset="-128"/>
              </a:rPr>
              <a:t>224</a:t>
            </a:r>
            <a:r>
              <a:rPr lang="ja-JP" altLang="en-US" b="1" smtClean="0">
                <a:latin typeface="メイリオ" panose="020B0604030504040204" pitchFamily="50" charset="-128"/>
                <a:ea typeface="メイリオ" panose="020B0604030504040204" pitchFamily="50" charset="-128"/>
              </a:rPr>
              <a:t>」 </a:t>
            </a:r>
            <a:endParaRPr lang="en-US" altLang="ja-JP" b="1">
              <a:latin typeface="メイリオ" panose="020B0604030504040204" pitchFamily="50" charset="-128"/>
              <a:ea typeface="メイリオ" panose="020B0604030504040204" pitchFamily="50" charset="-128"/>
            </a:endParaRPr>
          </a:p>
        </p:txBody>
      </p:sp>
      <p:sp>
        <p:nvSpPr>
          <p:cNvPr id="20" name="正方形/長方形 19"/>
          <p:cNvSpPr/>
          <p:nvPr/>
        </p:nvSpPr>
        <p:spPr>
          <a:xfrm>
            <a:off x="2772235" y="1297980"/>
            <a:ext cx="3762103" cy="369332"/>
          </a:xfrm>
          <a:prstGeom prst="rect">
            <a:avLst/>
          </a:prstGeom>
        </p:spPr>
        <p:txBody>
          <a:bodyPr wrap="square">
            <a:spAutoFit/>
          </a:bodyPr>
          <a:lstStyle/>
          <a:p>
            <a:pPr algn="ctr"/>
            <a:r>
              <a:rPr lang="ja-JP" altLang="en-US" b="1" smtClean="0">
                <a:latin typeface="メイリオ" panose="020B0604030504040204" pitchFamily="50" charset="-128"/>
                <a:ea typeface="メイリオ" panose="020B0604030504040204" pitchFamily="50" charset="-128"/>
              </a:rPr>
              <a:t>「</a:t>
            </a:r>
            <a:r>
              <a:rPr lang="en-US" altLang="ja-JP" b="1" u="sng" smtClean="0">
                <a:latin typeface="メイリオ" panose="020B0604030504040204" pitchFamily="50" charset="-128"/>
                <a:ea typeface="メイリオ" panose="020B0604030504040204" pitchFamily="50" charset="-128"/>
              </a:rPr>
              <a:t>79</a:t>
            </a:r>
            <a:r>
              <a:rPr lang="ja-JP" altLang="en-US" b="1" smtClean="0">
                <a:latin typeface="メイリオ" panose="020B0604030504040204" pitchFamily="50" charset="-128"/>
                <a:ea typeface="メイリオ" panose="020B0604030504040204" pitchFamily="50" charset="-128"/>
              </a:rPr>
              <a:t>」と「</a:t>
            </a:r>
            <a:r>
              <a:rPr lang="en-US" altLang="ja-JP" b="1" u="sng" smtClean="0">
                <a:latin typeface="メイリオ" panose="020B0604030504040204" pitchFamily="50" charset="-128"/>
                <a:ea typeface="メイリオ" panose="020B0604030504040204" pitchFamily="50" charset="-128"/>
              </a:rPr>
              <a:t>65</a:t>
            </a:r>
            <a:r>
              <a:rPr lang="ja-JP" altLang="en-US" b="1" smtClean="0">
                <a:latin typeface="メイリオ" panose="020B0604030504040204" pitchFamily="50" charset="-128"/>
                <a:ea typeface="メイリオ" panose="020B0604030504040204" pitchFamily="50" charset="-128"/>
              </a:rPr>
              <a:t>」 </a:t>
            </a:r>
            <a:endParaRPr lang="en-US" altLang="ja-JP" b="1">
              <a:latin typeface="メイリオ" panose="020B0604030504040204" pitchFamily="50" charset="-128"/>
              <a:ea typeface="メイリオ" panose="020B0604030504040204" pitchFamily="50" charset="-128"/>
            </a:endParaRPr>
          </a:p>
        </p:txBody>
      </p:sp>
      <p:sp>
        <p:nvSpPr>
          <p:cNvPr id="21" name="正方形/長方形 20"/>
          <p:cNvSpPr/>
          <p:nvPr/>
        </p:nvSpPr>
        <p:spPr>
          <a:xfrm>
            <a:off x="5751673" y="1272327"/>
            <a:ext cx="3762103" cy="369332"/>
          </a:xfrm>
          <a:prstGeom prst="rect">
            <a:avLst/>
          </a:prstGeom>
        </p:spPr>
        <p:txBody>
          <a:bodyPr wrap="square">
            <a:spAutoFit/>
          </a:bodyPr>
          <a:lstStyle/>
          <a:p>
            <a:pPr algn="ctr"/>
            <a:r>
              <a:rPr lang="ja-JP" altLang="en-US" b="1" smtClean="0">
                <a:latin typeface="メイリオ" panose="020B0604030504040204" pitchFamily="50" charset="-128"/>
                <a:ea typeface="メイリオ" panose="020B0604030504040204" pitchFamily="50" charset="-128"/>
              </a:rPr>
              <a:t>「</a:t>
            </a:r>
            <a:r>
              <a:rPr lang="en-US" altLang="ja-JP" b="1" u="sng" smtClean="0">
                <a:latin typeface="メイリオ" panose="020B0604030504040204" pitchFamily="50" charset="-128"/>
                <a:ea typeface="メイリオ" panose="020B0604030504040204" pitchFamily="50" charset="-128"/>
              </a:rPr>
              <a:t>341</a:t>
            </a:r>
            <a:r>
              <a:rPr lang="ja-JP" altLang="en-US" b="1" smtClean="0">
                <a:latin typeface="メイリオ" panose="020B0604030504040204" pitchFamily="50" charset="-128"/>
                <a:ea typeface="メイリオ" panose="020B0604030504040204" pitchFamily="50" charset="-128"/>
              </a:rPr>
              <a:t>」と「</a:t>
            </a:r>
            <a:r>
              <a:rPr lang="en-US" altLang="ja-JP" b="1" u="sng" smtClean="0">
                <a:latin typeface="メイリオ" panose="020B0604030504040204" pitchFamily="50" charset="-128"/>
                <a:ea typeface="メイリオ" panose="020B0604030504040204" pitchFamily="50" charset="-128"/>
              </a:rPr>
              <a:t>59</a:t>
            </a:r>
            <a:r>
              <a:rPr lang="ja-JP" altLang="en-US" b="1" smtClean="0">
                <a:latin typeface="メイリオ" panose="020B0604030504040204" pitchFamily="50" charset="-128"/>
                <a:ea typeface="メイリオ" panose="020B0604030504040204" pitchFamily="50" charset="-128"/>
              </a:rPr>
              <a:t>」 </a:t>
            </a:r>
            <a:endParaRPr lang="en-US" altLang="ja-JP" b="1">
              <a:latin typeface="メイリオ" panose="020B0604030504040204" pitchFamily="50" charset="-128"/>
              <a:ea typeface="メイリオ" panose="020B0604030504040204" pitchFamily="50" charset="-128"/>
            </a:endParaRPr>
          </a:p>
        </p:txBody>
      </p:sp>
      <p:sp>
        <p:nvSpPr>
          <p:cNvPr id="22" name="正方形/長方形 21"/>
          <p:cNvSpPr/>
          <p:nvPr/>
        </p:nvSpPr>
        <p:spPr>
          <a:xfrm>
            <a:off x="8727497" y="1274533"/>
            <a:ext cx="3762103" cy="369332"/>
          </a:xfrm>
          <a:prstGeom prst="rect">
            <a:avLst/>
          </a:prstGeom>
        </p:spPr>
        <p:txBody>
          <a:bodyPr wrap="square">
            <a:spAutoFit/>
          </a:bodyPr>
          <a:lstStyle/>
          <a:p>
            <a:pPr algn="ctr"/>
            <a:r>
              <a:rPr lang="ja-JP" altLang="en-US" b="1" smtClean="0">
                <a:latin typeface="メイリオ" panose="020B0604030504040204" pitchFamily="50" charset="-128"/>
                <a:ea typeface="メイリオ" panose="020B0604030504040204" pitchFamily="50" charset="-128"/>
              </a:rPr>
              <a:t>「</a:t>
            </a:r>
            <a:r>
              <a:rPr lang="en-US" altLang="ja-JP" b="1" u="sng" smtClean="0">
                <a:latin typeface="メイリオ" panose="020B0604030504040204" pitchFamily="50" charset="-128"/>
                <a:ea typeface="メイリオ" panose="020B0604030504040204" pitchFamily="50" charset="-128"/>
              </a:rPr>
              <a:t>40</a:t>
            </a:r>
            <a:r>
              <a:rPr lang="ja-JP" altLang="en-US" b="1" smtClean="0">
                <a:latin typeface="メイリオ" panose="020B0604030504040204" pitchFamily="50" charset="-128"/>
                <a:ea typeface="メイリオ" panose="020B0604030504040204" pitchFamily="50" charset="-128"/>
              </a:rPr>
              <a:t>」と「</a:t>
            </a:r>
            <a:r>
              <a:rPr lang="en-US" altLang="ja-JP" b="1" u="sng" smtClean="0">
                <a:latin typeface="メイリオ" panose="020B0604030504040204" pitchFamily="50" charset="-128"/>
                <a:ea typeface="メイリオ" panose="020B0604030504040204" pitchFamily="50" charset="-128"/>
              </a:rPr>
              <a:t>426</a:t>
            </a:r>
            <a:r>
              <a:rPr lang="ja-JP" altLang="en-US" b="1" smtClean="0">
                <a:latin typeface="メイリオ" panose="020B0604030504040204" pitchFamily="50" charset="-128"/>
                <a:ea typeface="メイリオ" panose="020B0604030504040204" pitchFamily="50" charset="-128"/>
              </a:rPr>
              <a:t>」 </a:t>
            </a:r>
            <a:endParaRPr lang="en-US" altLang="ja-JP" b="1">
              <a:latin typeface="メイリオ" panose="020B0604030504040204" pitchFamily="50" charset="-128"/>
              <a:ea typeface="メイリオ" panose="020B0604030504040204" pitchFamily="50" charset="-128"/>
            </a:endParaRPr>
          </a:p>
        </p:txBody>
      </p:sp>
      <p:sp>
        <p:nvSpPr>
          <p:cNvPr id="23" name="右矢印 22"/>
          <p:cNvSpPr/>
          <p:nvPr/>
        </p:nvSpPr>
        <p:spPr>
          <a:xfrm rot="18821993">
            <a:off x="4503757" y="5898746"/>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598742" y="6492875"/>
            <a:ext cx="3762103" cy="338554"/>
          </a:xfrm>
          <a:prstGeom prst="rect">
            <a:avLst/>
          </a:prstGeom>
        </p:spPr>
        <p:txBody>
          <a:bodyPr wrap="square">
            <a:spAutoFit/>
          </a:bodyPr>
          <a:lstStyle/>
          <a:p>
            <a:pPr algn="ctr"/>
            <a:r>
              <a:rPr lang="ja-JP" altLang="en-US" sz="1600" b="1" smtClean="0">
                <a:latin typeface="メイリオ" panose="020B0604030504040204" pitchFamily="50" charset="-128"/>
                <a:ea typeface="メイリオ" panose="020B0604030504040204" pitchFamily="50" charset="-128"/>
              </a:rPr>
              <a:t>ほとんど良品に分類されている </a:t>
            </a:r>
            <a:endParaRPr lang="en-US" altLang="ja-JP" sz="1600" b="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8071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2494" y="1358384"/>
            <a:ext cx="5282215" cy="1107996"/>
          </a:xfrm>
          <a:prstGeom prst="rect">
            <a:avLst/>
          </a:prstGeom>
        </p:spPr>
        <p:txBody>
          <a:bodyPr wrap="none">
            <a:spAutoFit/>
          </a:bodyPr>
          <a:lstStyle/>
          <a:p>
            <a:r>
              <a:rPr lang="en-US" altLang="ja-JP" sz="6600" b="1">
                <a:latin typeface="メイリオ" panose="020B0604030504040204" pitchFamily="50" charset="-128"/>
                <a:ea typeface="メイリオ" panose="020B0604030504040204" pitchFamily="50" charset="-128"/>
              </a:rPr>
              <a:t>0</a:t>
            </a:r>
            <a:r>
              <a:rPr lang="en-US" altLang="ja-JP" sz="6600" b="1" smtClean="0">
                <a:latin typeface="メイリオ" panose="020B0604030504040204" pitchFamily="50" charset="-128"/>
                <a:ea typeface="メイリオ" panose="020B0604030504040204" pitchFamily="50" charset="-128"/>
              </a:rPr>
              <a:t>.</a:t>
            </a:r>
            <a:r>
              <a:rPr lang="ja-JP" altLang="en-US" sz="6600" b="1" smtClean="0">
                <a:latin typeface="メイリオ" panose="020B0604030504040204" pitchFamily="50" charset="-128"/>
                <a:ea typeface="メイリオ" panose="020B0604030504040204" pitchFamily="50" charset="-128"/>
              </a:rPr>
              <a:t>背景・目的</a:t>
            </a:r>
            <a:endParaRPr lang="ja-JP" altLang="en-US" sz="6600" b="1">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5214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2494" y="1358384"/>
            <a:ext cx="3589444" cy="1107996"/>
          </a:xfrm>
          <a:prstGeom prst="rect">
            <a:avLst/>
          </a:prstGeom>
        </p:spPr>
        <p:txBody>
          <a:bodyPr wrap="none">
            <a:spAutoFit/>
          </a:bodyPr>
          <a:lstStyle/>
          <a:p>
            <a:r>
              <a:rPr lang="en-US" altLang="ja-JP" sz="6600" b="1">
                <a:latin typeface="メイリオ" panose="020B0604030504040204" pitchFamily="50" charset="-128"/>
                <a:ea typeface="メイリオ" panose="020B0604030504040204" pitchFamily="50" charset="-128"/>
              </a:rPr>
              <a:t>6</a:t>
            </a:r>
            <a:r>
              <a:rPr lang="en-US" altLang="ja-JP" sz="6600" b="1" smtClean="0">
                <a:latin typeface="メイリオ" panose="020B0604030504040204" pitchFamily="50" charset="-128"/>
                <a:ea typeface="メイリオ" panose="020B0604030504040204" pitchFamily="50" charset="-128"/>
              </a:rPr>
              <a:t>.</a:t>
            </a:r>
            <a:r>
              <a:rPr lang="ja-JP" altLang="en-US" sz="6600" b="1">
                <a:latin typeface="メイリオ" panose="020B0604030504040204" pitchFamily="50" charset="-128"/>
                <a:ea typeface="メイリオ" panose="020B0604030504040204" pitchFamily="50" charset="-128"/>
              </a:rPr>
              <a:t>まとめ</a:t>
            </a: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9667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EDA</a:t>
            </a:r>
            <a:r>
              <a:rPr lang="ja-JP" altLang="en-US" smtClean="0"/>
              <a:t>・モデリングによって得られた知見</a:t>
            </a:r>
            <a:endParaRPr kumimoji="1" lang="ja-JP" altLang="en-US"/>
          </a:p>
        </p:txBody>
      </p:sp>
      <p:sp>
        <p:nvSpPr>
          <p:cNvPr id="5" name="角丸四角形 4"/>
          <p:cNvSpPr/>
          <p:nvPr/>
        </p:nvSpPr>
        <p:spPr>
          <a:xfrm>
            <a:off x="237328" y="1721801"/>
            <a:ext cx="11717344" cy="392837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u"/>
            </a:pPr>
            <a:r>
              <a:rPr lang="ja-JP" altLang="en-US" sz="2400" smtClean="0">
                <a:solidFill>
                  <a:schemeClr val="tx1"/>
                </a:solidFill>
                <a:latin typeface="メイリオ" panose="020B0604030504040204" pitchFamily="50" charset="-128"/>
                <a:ea typeface="メイリオ" panose="020B0604030504040204" pitchFamily="50" charset="-128"/>
              </a:rPr>
              <a:t>本データは</a:t>
            </a:r>
            <a:r>
              <a:rPr lang="en-US" altLang="ja-JP" sz="2400" smtClean="0">
                <a:solidFill>
                  <a:schemeClr val="tx1"/>
                </a:solidFill>
                <a:latin typeface="メイリオ" panose="020B0604030504040204" pitchFamily="50" charset="-128"/>
                <a:ea typeface="メイリオ" panose="020B0604030504040204" pitchFamily="50" charset="-128"/>
              </a:rPr>
              <a:t>2008</a:t>
            </a:r>
            <a:r>
              <a:rPr lang="ja-JP" altLang="en-US" sz="2400" smtClean="0">
                <a:solidFill>
                  <a:schemeClr val="tx1"/>
                </a:solidFill>
                <a:latin typeface="メイリオ" panose="020B0604030504040204" pitchFamily="50" charset="-128"/>
                <a:ea typeface="メイリオ" panose="020B0604030504040204" pitchFamily="50" charset="-128"/>
              </a:rPr>
              <a:t>年</a:t>
            </a:r>
            <a:r>
              <a:rPr lang="en-US" altLang="ja-JP" sz="2400" smtClean="0">
                <a:solidFill>
                  <a:schemeClr val="tx1"/>
                </a:solidFill>
                <a:latin typeface="メイリオ" panose="020B0604030504040204" pitchFamily="50" charset="-128"/>
                <a:ea typeface="メイリオ" panose="020B0604030504040204" pitchFamily="50" charset="-128"/>
              </a:rPr>
              <a:t>7</a:t>
            </a:r>
            <a:r>
              <a:rPr lang="ja-JP" altLang="en-US" sz="2400" smtClean="0">
                <a:solidFill>
                  <a:schemeClr val="tx1"/>
                </a:solidFill>
                <a:latin typeface="メイリオ" panose="020B0604030504040204" pitchFamily="50" charset="-128"/>
                <a:ea typeface="メイリオ" panose="020B0604030504040204" pitchFamily="50" charset="-128"/>
              </a:rPr>
              <a:t>月</a:t>
            </a:r>
            <a:r>
              <a:rPr lang="en-US" altLang="ja-JP" sz="2400" smtClean="0">
                <a:solidFill>
                  <a:schemeClr val="tx1"/>
                </a:solidFill>
                <a:latin typeface="メイリオ" panose="020B0604030504040204" pitchFamily="50" charset="-128"/>
                <a:ea typeface="メイリオ" panose="020B0604030504040204" pitchFamily="50" charset="-128"/>
              </a:rPr>
              <a:t>~9</a:t>
            </a:r>
            <a:r>
              <a:rPr lang="ja-JP" altLang="en-US" sz="2400" smtClean="0">
                <a:solidFill>
                  <a:schemeClr val="tx1"/>
                </a:solidFill>
                <a:latin typeface="メイリオ" panose="020B0604030504040204" pitchFamily="50" charset="-128"/>
                <a:ea typeface="メイリオ" panose="020B0604030504040204" pitchFamily="50" charset="-128"/>
              </a:rPr>
              <a:t>月に集中しており</a:t>
            </a:r>
            <a:r>
              <a:rPr lang="ja-JP" altLang="en-US" sz="2400">
                <a:solidFill>
                  <a:schemeClr val="tx1"/>
                </a:solidFill>
                <a:latin typeface="メイリオ" panose="020B0604030504040204" pitchFamily="50" charset="-128"/>
                <a:ea typeface="メイリオ" panose="020B0604030504040204" pitchFamily="50" charset="-128"/>
              </a:rPr>
              <a:t>、</a:t>
            </a:r>
            <a:r>
              <a:rPr lang="ja-JP" altLang="en-US" sz="2400" smtClean="0">
                <a:solidFill>
                  <a:schemeClr val="tx1"/>
                </a:solidFill>
                <a:latin typeface="メイリオ" panose="020B0604030504040204" pitchFamily="50" charset="-128"/>
                <a:ea typeface="メイリオ" panose="020B0604030504040204" pitchFamily="50" charset="-128"/>
              </a:rPr>
              <a:t>不良品の割合も多いため</a:t>
            </a:r>
            <a:r>
              <a:rPr lang="en-US" altLang="ja-JP" sz="2400" smtClean="0">
                <a:solidFill>
                  <a:schemeClr val="tx1"/>
                </a:solidFill>
                <a:latin typeface="メイリオ" panose="020B0604030504040204" pitchFamily="50" charset="-128"/>
                <a:ea typeface="メイリオ" panose="020B0604030504040204" pitchFamily="50" charset="-128"/>
              </a:rPr>
              <a:t/>
            </a:r>
            <a:br>
              <a:rPr lang="en-US" altLang="ja-JP" sz="2400" smtClean="0">
                <a:solidFill>
                  <a:schemeClr val="tx1"/>
                </a:solidFill>
                <a:latin typeface="メイリオ" panose="020B0604030504040204" pitchFamily="50" charset="-128"/>
                <a:ea typeface="メイリオ" panose="020B0604030504040204" pitchFamily="50" charset="-128"/>
              </a:rPr>
            </a:br>
            <a:r>
              <a:rPr lang="ja-JP" altLang="en-US" sz="2400" b="1" smtClean="0">
                <a:solidFill>
                  <a:srgbClr val="FF0000"/>
                </a:solidFill>
                <a:latin typeface="メイリオ" panose="020B0604030504040204" pitchFamily="50" charset="-128"/>
                <a:ea typeface="メイリオ" panose="020B0604030504040204" pitchFamily="50" charset="-128"/>
              </a:rPr>
              <a:t>何らかの背景事情が存在している可能性が</a:t>
            </a:r>
            <a:r>
              <a:rPr lang="ja-JP" altLang="en-US" sz="2400" b="1">
                <a:solidFill>
                  <a:srgbClr val="FF0000"/>
                </a:solidFill>
                <a:latin typeface="メイリオ" panose="020B0604030504040204" pitchFamily="50" charset="-128"/>
                <a:ea typeface="メイリオ" panose="020B0604030504040204" pitchFamily="50" charset="-128"/>
              </a:rPr>
              <a:t>ある</a:t>
            </a:r>
            <a:endParaRPr lang="en-US" altLang="ja-JP" sz="2400" b="1" smtClean="0">
              <a:solidFill>
                <a:srgbClr val="FF0000"/>
              </a:solidFill>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sz="2400" smtClean="0">
                <a:solidFill>
                  <a:schemeClr val="tx1"/>
                </a:solidFill>
                <a:latin typeface="メイリオ" panose="020B0604030504040204" pitchFamily="50" charset="-128"/>
                <a:ea typeface="メイリオ" panose="020B0604030504040204" pitchFamily="50" charset="-128"/>
              </a:rPr>
              <a:t>Lasso</a:t>
            </a:r>
            <a:r>
              <a:rPr lang="ja-JP" altLang="en-US" sz="2400" smtClean="0">
                <a:solidFill>
                  <a:schemeClr val="tx1"/>
                </a:solidFill>
                <a:latin typeface="メイリオ" panose="020B0604030504040204" pitchFamily="50" charset="-128"/>
                <a:ea typeface="メイリオ" panose="020B0604030504040204" pitchFamily="50" charset="-128"/>
              </a:rPr>
              <a:t>回帰・多重共線性の確認・</a:t>
            </a:r>
            <a:r>
              <a:rPr lang="en-US" altLang="ja-JP" sz="2400" smtClean="0">
                <a:solidFill>
                  <a:schemeClr val="tx1"/>
                </a:solidFill>
                <a:latin typeface="メイリオ" panose="020B0604030504040204" pitchFamily="50" charset="-128"/>
                <a:ea typeface="メイリオ" panose="020B0604030504040204" pitchFamily="50" charset="-128"/>
              </a:rPr>
              <a:t>Group Lasso</a:t>
            </a:r>
            <a:r>
              <a:rPr lang="ja-JP" altLang="en-US" sz="2400" smtClean="0">
                <a:solidFill>
                  <a:schemeClr val="tx1"/>
                </a:solidFill>
                <a:latin typeface="メイリオ" panose="020B0604030504040204" pitchFamily="50" charset="-128"/>
                <a:ea typeface="メイリオ" panose="020B0604030504040204" pitchFamily="50" charset="-128"/>
              </a:rPr>
              <a:t>回帰を行った結果</a:t>
            </a:r>
            <a:r>
              <a:rPr lang="en-US" altLang="ja-JP" sz="2400" smtClean="0">
                <a:solidFill>
                  <a:schemeClr val="tx1"/>
                </a:solidFill>
                <a:latin typeface="メイリオ" panose="020B0604030504040204" pitchFamily="50" charset="-128"/>
                <a:ea typeface="メイリオ" panose="020B0604030504040204" pitchFamily="50" charset="-128"/>
              </a:rPr>
              <a:t/>
            </a:r>
            <a:br>
              <a:rPr lang="en-US" altLang="ja-JP" sz="2400" smtClean="0">
                <a:solidFill>
                  <a:schemeClr val="tx1"/>
                </a:solidFill>
                <a:latin typeface="メイリオ" panose="020B0604030504040204" pitchFamily="50" charset="-128"/>
                <a:ea typeface="メイリオ" panose="020B0604030504040204" pitchFamily="50" charset="-128"/>
              </a:rPr>
            </a:br>
            <a:r>
              <a:rPr lang="ja-JP" altLang="en-US" sz="2400">
                <a:solidFill>
                  <a:schemeClr val="tx1"/>
                </a:solidFill>
                <a:latin typeface="メイリオ" panose="020B0604030504040204" pitchFamily="50" charset="-128"/>
                <a:ea typeface="メイリオ" panose="020B0604030504040204" pitchFamily="50" charset="-128"/>
              </a:rPr>
              <a:t>有用</a:t>
            </a:r>
            <a:r>
              <a:rPr lang="ja-JP" altLang="en-US" sz="2400" smtClean="0">
                <a:solidFill>
                  <a:schemeClr val="tx1"/>
                </a:solidFill>
                <a:latin typeface="メイリオ" panose="020B0604030504040204" pitchFamily="50" charset="-128"/>
                <a:ea typeface="メイリオ" panose="020B0604030504040204" pitchFamily="50" charset="-128"/>
              </a:rPr>
              <a:t>な説明変数は</a:t>
            </a:r>
            <a:r>
              <a:rPr lang="en-US" altLang="ja-JP" sz="2400" b="1" smtClean="0">
                <a:solidFill>
                  <a:srgbClr val="FF0000"/>
                </a:solidFill>
                <a:latin typeface="メイリオ" panose="020B0604030504040204" pitchFamily="50" charset="-128"/>
                <a:ea typeface="メイリオ" panose="020B0604030504040204" pitchFamily="50" charset="-128"/>
              </a:rPr>
              <a:t>140</a:t>
            </a:r>
            <a:r>
              <a:rPr lang="ja-JP" altLang="en-US" sz="2400" b="1" smtClean="0">
                <a:solidFill>
                  <a:srgbClr val="FF0000"/>
                </a:solidFill>
                <a:latin typeface="メイリオ" panose="020B0604030504040204" pitchFamily="50" charset="-128"/>
                <a:ea typeface="メイリオ" panose="020B0604030504040204" pitchFamily="50" charset="-128"/>
              </a:rPr>
              <a:t>個</a:t>
            </a:r>
            <a:r>
              <a:rPr lang="ja-JP" altLang="en-US" sz="2400" smtClean="0">
                <a:solidFill>
                  <a:schemeClr val="tx1"/>
                </a:solidFill>
                <a:latin typeface="メイリオ" panose="020B0604030504040204" pitchFamily="50" charset="-128"/>
                <a:ea typeface="メイリオ" panose="020B0604030504040204" pitchFamily="50" charset="-128"/>
              </a:rPr>
              <a:t>存在する</a:t>
            </a:r>
            <a:endParaRPr lang="en-US" altLang="ja-JP" sz="2400" smtClean="0">
              <a:solidFill>
                <a:schemeClr val="tx1"/>
              </a:solidFill>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ja-JP" altLang="en-US" sz="2400" smtClean="0">
                <a:solidFill>
                  <a:schemeClr val="tx1"/>
                </a:solidFill>
                <a:latin typeface="メイリオ" panose="020B0604030504040204" pitchFamily="50" charset="-128"/>
                <a:ea typeface="メイリオ" panose="020B0604030504040204" pitchFamily="50" charset="-128"/>
              </a:rPr>
              <a:t>単変量の観点から</a:t>
            </a:r>
            <a:r>
              <a:rPr lang="ja-JP" altLang="en-US" sz="2400" b="1" smtClean="0">
                <a:solidFill>
                  <a:srgbClr val="FF0000"/>
                </a:solidFill>
                <a:latin typeface="メイリオ" panose="020B0604030504040204" pitchFamily="50" charset="-128"/>
                <a:ea typeface="メイリオ" panose="020B0604030504040204" pitchFamily="50" charset="-128"/>
              </a:rPr>
              <a:t>相関上位</a:t>
            </a:r>
            <a:r>
              <a:rPr lang="en-US" altLang="ja-JP" sz="2400" b="1" smtClean="0">
                <a:solidFill>
                  <a:srgbClr val="FF0000"/>
                </a:solidFill>
                <a:latin typeface="メイリオ" panose="020B0604030504040204" pitchFamily="50" charset="-128"/>
                <a:ea typeface="メイリオ" panose="020B0604030504040204" pitchFamily="50" charset="-128"/>
              </a:rPr>
              <a:t>10</a:t>
            </a:r>
            <a:r>
              <a:rPr lang="ja-JP" altLang="en-US" sz="2400" b="1" smtClean="0">
                <a:solidFill>
                  <a:srgbClr val="FF0000"/>
                </a:solidFill>
                <a:latin typeface="メイリオ" panose="020B0604030504040204" pitchFamily="50" charset="-128"/>
                <a:ea typeface="メイリオ" panose="020B0604030504040204" pitchFamily="50" charset="-128"/>
              </a:rPr>
              <a:t>個・特徴量の重要度上位</a:t>
            </a:r>
            <a:r>
              <a:rPr lang="en-US" altLang="ja-JP" sz="2400" b="1" smtClean="0">
                <a:solidFill>
                  <a:srgbClr val="FF0000"/>
                </a:solidFill>
                <a:latin typeface="メイリオ" panose="020B0604030504040204" pitchFamily="50" charset="-128"/>
                <a:ea typeface="メイリオ" panose="020B0604030504040204" pitchFamily="50" charset="-128"/>
              </a:rPr>
              <a:t>10</a:t>
            </a:r>
            <a:r>
              <a:rPr lang="ja-JP" altLang="en-US" sz="2400" b="1" smtClean="0">
                <a:solidFill>
                  <a:srgbClr val="FF0000"/>
                </a:solidFill>
                <a:latin typeface="メイリオ" panose="020B0604030504040204" pitchFamily="50" charset="-128"/>
                <a:ea typeface="メイリオ" panose="020B0604030504040204" pitchFamily="50" charset="-128"/>
              </a:rPr>
              <a:t>個</a:t>
            </a:r>
            <a:r>
              <a:rPr lang="ja-JP" altLang="en-US" sz="2400">
                <a:solidFill>
                  <a:schemeClr val="tx1"/>
                </a:solidFill>
                <a:latin typeface="メイリオ" panose="020B0604030504040204" pitchFamily="50" charset="-128"/>
                <a:ea typeface="メイリオ" panose="020B0604030504040204" pitchFamily="50" charset="-128"/>
              </a:rPr>
              <a:t>の変数が目的変数に影響を及ぼしている推察される。特に</a:t>
            </a:r>
            <a:r>
              <a:rPr lang="ja-JP" altLang="en-US" sz="2400" b="1">
                <a:solidFill>
                  <a:srgbClr val="FF0000"/>
                </a:solidFill>
                <a:latin typeface="メイリオ" panose="020B0604030504040204" pitchFamily="50" charset="-128"/>
                <a:ea typeface="メイリオ" panose="020B0604030504040204" pitchFamily="50" charset="-128"/>
              </a:rPr>
              <a:t>「</a:t>
            </a:r>
            <a:r>
              <a:rPr lang="en-US" altLang="ja-JP" sz="2400" b="1">
                <a:solidFill>
                  <a:srgbClr val="FF0000"/>
                </a:solidFill>
                <a:latin typeface="メイリオ" panose="020B0604030504040204" pitchFamily="50" charset="-128"/>
                <a:ea typeface="メイリオ" panose="020B0604030504040204" pitchFamily="50" charset="-128"/>
              </a:rPr>
              <a:t>59</a:t>
            </a:r>
            <a:r>
              <a:rPr lang="ja-JP" altLang="en-US" sz="2400" b="1">
                <a:solidFill>
                  <a:srgbClr val="FF0000"/>
                </a:solidFill>
                <a:latin typeface="メイリオ" panose="020B0604030504040204" pitchFamily="50" charset="-128"/>
                <a:ea typeface="メイリオ" panose="020B0604030504040204" pitchFamily="50" charset="-128"/>
              </a:rPr>
              <a:t>」「</a:t>
            </a:r>
            <a:r>
              <a:rPr lang="en-US" altLang="ja-JP" sz="2400" b="1">
                <a:solidFill>
                  <a:srgbClr val="FF0000"/>
                </a:solidFill>
                <a:latin typeface="メイリオ" panose="020B0604030504040204" pitchFamily="50" charset="-128"/>
                <a:ea typeface="メイリオ" panose="020B0604030504040204" pitchFamily="50" charset="-128"/>
              </a:rPr>
              <a:t>21</a:t>
            </a:r>
            <a:r>
              <a:rPr lang="ja-JP" altLang="en-US" sz="2400" b="1">
                <a:solidFill>
                  <a:srgbClr val="FF0000"/>
                </a:solidFill>
                <a:latin typeface="メイリオ" panose="020B0604030504040204" pitchFamily="50" charset="-128"/>
                <a:ea typeface="メイリオ" panose="020B0604030504040204" pitchFamily="50" charset="-128"/>
              </a:rPr>
              <a:t>」「</a:t>
            </a:r>
            <a:r>
              <a:rPr lang="en-US" altLang="ja-JP" sz="2400" b="1">
                <a:solidFill>
                  <a:srgbClr val="FF0000"/>
                </a:solidFill>
                <a:latin typeface="メイリオ" panose="020B0604030504040204" pitchFamily="50" charset="-128"/>
                <a:ea typeface="メイリオ" panose="020B0604030504040204" pitchFamily="50" charset="-128"/>
              </a:rPr>
              <a:t>117</a:t>
            </a:r>
            <a:r>
              <a:rPr lang="ja-JP" altLang="en-US" sz="2400" b="1">
                <a:solidFill>
                  <a:srgbClr val="FF0000"/>
                </a:solidFill>
                <a:latin typeface="メイリオ" panose="020B0604030504040204" pitchFamily="50" charset="-128"/>
                <a:ea typeface="メイリオ" panose="020B0604030504040204" pitchFamily="50" charset="-128"/>
              </a:rPr>
              <a:t>」</a:t>
            </a:r>
            <a:r>
              <a:rPr lang="ja-JP" altLang="en-US" sz="2400">
                <a:solidFill>
                  <a:schemeClr val="tx1"/>
                </a:solidFill>
                <a:latin typeface="メイリオ" panose="020B0604030504040204" pitchFamily="50" charset="-128"/>
                <a:ea typeface="メイリオ" panose="020B0604030504040204" pitchFamily="50" charset="-128"/>
              </a:rPr>
              <a:t>の説明変数</a:t>
            </a:r>
            <a:r>
              <a:rPr lang="ja-JP" altLang="en-US" sz="2400" smtClean="0">
                <a:solidFill>
                  <a:schemeClr val="tx1"/>
                </a:solidFill>
                <a:latin typeface="メイリオ" panose="020B0604030504040204" pitchFamily="50" charset="-128"/>
                <a:ea typeface="メイリオ" panose="020B0604030504040204" pitchFamily="50" charset="-128"/>
              </a:rPr>
              <a:t>が工程</a:t>
            </a:r>
            <a:r>
              <a:rPr lang="ja-JP" altLang="en-US" sz="2400">
                <a:solidFill>
                  <a:schemeClr val="tx1"/>
                </a:solidFill>
                <a:latin typeface="メイリオ" panose="020B0604030504040204" pitchFamily="50" charset="-128"/>
                <a:ea typeface="メイリオ" panose="020B0604030504040204" pitchFamily="50" charset="-128"/>
              </a:rPr>
              <a:t>プロセスに大きな影響を与えていると推察</a:t>
            </a:r>
            <a:r>
              <a:rPr lang="ja-JP" altLang="en-US" sz="2400" smtClean="0">
                <a:solidFill>
                  <a:schemeClr val="tx1"/>
                </a:solidFill>
                <a:latin typeface="メイリオ" panose="020B0604030504040204" pitchFamily="50" charset="-128"/>
                <a:ea typeface="メイリオ" panose="020B0604030504040204" pitchFamily="50" charset="-128"/>
              </a:rPr>
              <a:t>される</a:t>
            </a:r>
            <a:endParaRPr lang="en-US" altLang="ja-JP" sz="2400" smtClean="0">
              <a:solidFill>
                <a:schemeClr val="tx1"/>
              </a:solidFill>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ja-JP" altLang="en-US" sz="2400">
                <a:solidFill>
                  <a:schemeClr val="tx1"/>
                </a:solidFill>
                <a:latin typeface="メイリオ" panose="020B0604030504040204" pitchFamily="50" charset="-128"/>
                <a:ea typeface="メイリオ" panose="020B0604030504040204" pitchFamily="50" charset="-128"/>
              </a:rPr>
              <a:t>多変量の観点から</a:t>
            </a:r>
            <a:r>
              <a:rPr lang="ja-JP" altLang="en-US" sz="2400" b="1">
                <a:solidFill>
                  <a:srgbClr val="FF0000"/>
                </a:solidFill>
                <a:latin typeface="メイリオ" panose="020B0604030504040204" pitchFamily="50" charset="-128"/>
                <a:ea typeface="メイリオ" panose="020B0604030504040204" pitchFamily="50" charset="-128"/>
              </a:rPr>
              <a:t>「</a:t>
            </a:r>
            <a:r>
              <a:rPr lang="en-US" altLang="ja-JP" sz="2400" b="1">
                <a:solidFill>
                  <a:srgbClr val="FF0000"/>
                </a:solidFill>
                <a:latin typeface="メイリオ" panose="020B0604030504040204" pitchFamily="50" charset="-128"/>
                <a:ea typeface="メイリオ" panose="020B0604030504040204" pitchFamily="50" charset="-128"/>
              </a:rPr>
              <a:t>65</a:t>
            </a:r>
            <a:r>
              <a:rPr lang="ja-JP" altLang="en-US" sz="2400" b="1">
                <a:solidFill>
                  <a:srgbClr val="FF0000"/>
                </a:solidFill>
                <a:latin typeface="メイリオ" panose="020B0604030504040204" pitchFamily="50" charset="-128"/>
                <a:ea typeface="メイリオ" panose="020B0604030504040204" pitchFamily="50" charset="-128"/>
              </a:rPr>
              <a:t>」と「</a:t>
            </a:r>
            <a:r>
              <a:rPr lang="en-US" altLang="ja-JP" sz="2400" b="1">
                <a:solidFill>
                  <a:srgbClr val="FF0000"/>
                </a:solidFill>
                <a:latin typeface="メイリオ" panose="020B0604030504040204" pitchFamily="50" charset="-128"/>
                <a:ea typeface="メイリオ" panose="020B0604030504040204" pitchFamily="50" charset="-128"/>
              </a:rPr>
              <a:t>224</a:t>
            </a:r>
            <a:r>
              <a:rPr lang="ja-JP" altLang="en-US" sz="2400" b="1" smtClean="0">
                <a:solidFill>
                  <a:srgbClr val="FF0000"/>
                </a:solidFill>
                <a:latin typeface="メイリオ" panose="020B0604030504040204" pitchFamily="50" charset="-128"/>
                <a:ea typeface="メイリオ" panose="020B0604030504040204" pitchFamily="50" charset="-128"/>
              </a:rPr>
              <a:t>」</a:t>
            </a:r>
            <a:r>
              <a:rPr lang="en-US" altLang="ja-JP" sz="2400" smtClean="0">
                <a:solidFill>
                  <a:schemeClr val="tx1"/>
                </a:solidFill>
                <a:latin typeface="メイリオ" panose="020B0604030504040204" pitchFamily="50" charset="-128"/>
                <a:ea typeface="メイリオ" panose="020B0604030504040204" pitchFamily="50" charset="-128"/>
              </a:rPr>
              <a:t>,</a:t>
            </a:r>
            <a:r>
              <a:rPr lang="ja-JP" altLang="en-US" sz="2400" b="1">
                <a:solidFill>
                  <a:srgbClr val="FF0000"/>
                </a:solidFill>
                <a:latin typeface="メイリオ" panose="020B0604030504040204" pitchFamily="50" charset="-128"/>
                <a:ea typeface="メイリオ" panose="020B0604030504040204" pitchFamily="50" charset="-128"/>
              </a:rPr>
              <a:t>「</a:t>
            </a:r>
            <a:r>
              <a:rPr lang="en-US" altLang="ja-JP" sz="2400" b="1">
                <a:solidFill>
                  <a:srgbClr val="FF0000"/>
                </a:solidFill>
                <a:latin typeface="メイリオ" panose="020B0604030504040204" pitchFamily="50" charset="-128"/>
                <a:ea typeface="メイリオ" panose="020B0604030504040204" pitchFamily="50" charset="-128"/>
              </a:rPr>
              <a:t>341</a:t>
            </a:r>
            <a:r>
              <a:rPr lang="ja-JP" altLang="en-US" sz="2400" b="1">
                <a:solidFill>
                  <a:srgbClr val="FF0000"/>
                </a:solidFill>
                <a:latin typeface="メイリオ" panose="020B0604030504040204" pitchFamily="50" charset="-128"/>
                <a:ea typeface="メイリオ" panose="020B0604030504040204" pitchFamily="50" charset="-128"/>
              </a:rPr>
              <a:t>」と「</a:t>
            </a:r>
            <a:r>
              <a:rPr lang="en-US" altLang="ja-JP" sz="2400" b="1">
                <a:solidFill>
                  <a:srgbClr val="FF0000"/>
                </a:solidFill>
                <a:latin typeface="メイリオ" panose="020B0604030504040204" pitchFamily="50" charset="-128"/>
                <a:ea typeface="メイリオ" panose="020B0604030504040204" pitchFamily="50" charset="-128"/>
              </a:rPr>
              <a:t>59</a:t>
            </a:r>
            <a:r>
              <a:rPr lang="ja-JP" altLang="en-US" sz="2400" b="1">
                <a:solidFill>
                  <a:srgbClr val="FF0000"/>
                </a:solidFill>
                <a:latin typeface="メイリオ" panose="020B0604030504040204" pitchFamily="50" charset="-128"/>
                <a:ea typeface="メイリオ" panose="020B0604030504040204" pitchFamily="50" charset="-128"/>
              </a:rPr>
              <a:t>」 </a:t>
            </a:r>
            <a:r>
              <a:rPr lang="en-US" altLang="ja-JP" sz="2400">
                <a:solidFill>
                  <a:schemeClr val="tx1"/>
                </a:solidFill>
                <a:latin typeface="メイリオ" panose="020B0604030504040204" pitchFamily="50" charset="-128"/>
                <a:ea typeface="メイリオ" panose="020B0604030504040204" pitchFamily="50" charset="-128"/>
              </a:rPr>
              <a:t>,</a:t>
            </a:r>
            <a:r>
              <a:rPr lang="ja-JP" altLang="en-US" sz="2400" b="1">
                <a:solidFill>
                  <a:srgbClr val="FF0000"/>
                </a:solidFill>
                <a:latin typeface="メイリオ" panose="020B0604030504040204" pitchFamily="50" charset="-128"/>
                <a:ea typeface="メイリオ" panose="020B0604030504040204" pitchFamily="50" charset="-128"/>
              </a:rPr>
              <a:t>「</a:t>
            </a:r>
            <a:r>
              <a:rPr lang="en-US" altLang="ja-JP" sz="2400" b="1">
                <a:solidFill>
                  <a:srgbClr val="FF0000"/>
                </a:solidFill>
                <a:latin typeface="メイリオ" panose="020B0604030504040204" pitchFamily="50" charset="-128"/>
                <a:ea typeface="メイリオ" panose="020B0604030504040204" pitchFamily="50" charset="-128"/>
              </a:rPr>
              <a:t>40</a:t>
            </a:r>
            <a:r>
              <a:rPr lang="ja-JP" altLang="en-US" sz="2400" b="1">
                <a:solidFill>
                  <a:srgbClr val="FF0000"/>
                </a:solidFill>
                <a:latin typeface="メイリオ" panose="020B0604030504040204" pitchFamily="50" charset="-128"/>
                <a:ea typeface="メイリオ" panose="020B0604030504040204" pitchFamily="50" charset="-128"/>
              </a:rPr>
              <a:t>」と「</a:t>
            </a:r>
            <a:r>
              <a:rPr lang="en-US" altLang="ja-JP" sz="2400" b="1">
                <a:solidFill>
                  <a:srgbClr val="FF0000"/>
                </a:solidFill>
                <a:latin typeface="メイリオ" panose="020B0604030504040204" pitchFamily="50" charset="-128"/>
                <a:ea typeface="メイリオ" panose="020B0604030504040204" pitchFamily="50" charset="-128"/>
              </a:rPr>
              <a:t>426</a:t>
            </a:r>
            <a:r>
              <a:rPr lang="ja-JP" altLang="en-US" sz="2400" b="1" smtClean="0">
                <a:solidFill>
                  <a:srgbClr val="FF0000"/>
                </a:solidFill>
                <a:latin typeface="メイリオ" panose="020B0604030504040204" pitchFamily="50" charset="-128"/>
                <a:ea typeface="メイリオ" panose="020B0604030504040204" pitchFamily="50" charset="-128"/>
              </a:rPr>
              <a:t>」</a:t>
            </a:r>
            <a:r>
              <a:rPr lang="ja-JP" altLang="en-US" sz="2400" smtClean="0">
                <a:solidFill>
                  <a:schemeClr val="tx1"/>
                </a:solidFill>
                <a:latin typeface="メイリオ" panose="020B0604030504040204" pitchFamily="50" charset="-128"/>
                <a:ea typeface="メイリオ" panose="020B0604030504040204" pitchFamily="50" charset="-128"/>
              </a:rPr>
              <a:t>の組み合わせが良品・不良品を分類する際の要因となり得る</a:t>
            </a:r>
            <a:endParaRPr lang="en-US" altLang="ja-JP" sz="2400" smtClean="0">
              <a:solidFill>
                <a:schemeClr val="tx1"/>
              </a:solidFill>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70544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a:t>
            </a:r>
            <a:r>
              <a:rPr lang="ja-JP" altLang="en-US"/>
              <a:t>参考情報</a:t>
            </a:r>
            <a:r>
              <a:rPr lang="en-US" altLang="ja-JP" smtClean="0"/>
              <a:t>】</a:t>
            </a:r>
            <a:r>
              <a:rPr lang="ja-JP" altLang="en-US" smtClean="0"/>
              <a:t>欠損値</a:t>
            </a:r>
            <a:r>
              <a:rPr lang="en-US" altLang="ja-JP" smtClean="0"/>
              <a:t>(45%</a:t>
            </a:r>
            <a:r>
              <a:rPr lang="ja-JP" altLang="en-US" smtClean="0"/>
              <a:t>以上</a:t>
            </a:r>
            <a:r>
              <a:rPr lang="en-US" altLang="ja-JP" smtClean="0"/>
              <a:t>)</a:t>
            </a:r>
            <a:r>
              <a:rPr lang="ja-JP" altLang="en-US" smtClean="0"/>
              <a:t>の</a:t>
            </a:r>
            <a:r>
              <a:rPr lang="ja-JP" altLang="en-US"/>
              <a:t>可視化</a:t>
            </a:r>
            <a:r>
              <a:rPr lang="ja-JP" altLang="en-US" smtClean="0"/>
              <a:t>　</a:t>
            </a:r>
            <a:r>
              <a:rPr lang="en-US" altLang="ja-JP"/>
              <a:t>-</a:t>
            </a:r>
            <a:r>
              <a:rPr lang="ja-JP" altLang="en-US" smtClean="0"/>
              <a:t>抜粋</a:t>
            </a:r>
            <a:r>
              <a:rPr lang="en-US" altLang="ja-JP" smtClean="0"/>
              <a:t>-</a:t>
            </a:r>
            <a:endParaRPr kumimoji="1" lang="ja-JP" altLang="en-US"/>
          </a:p>
        </p:txBody>
      </p:sp>
      <p:pic>
        <p:nvPicPr>
          <p:cNvPr id="5" name="図 4"/>
          <p:cNvPicPr>
            <a:picLocks noChangeAspect="1"/>
          </p:cNvPicPr>
          <p:nvPr/>
        </p:nvPicPr>
        <p:blipFill>
          <a:blip r:embed="rId2"/>
          <a:stretch>
            <a:fillRect/>
          </a:stretch>
        </p:blipFill>
        <p:spPr>
          <a:xfrm>
            <a:off x="1686473" y="1027906"/>
            <a:ext cx="4037020" cy="2750612"/>
          </a:xfrm>
          <a:prstGeom prst="rect">
            <a:avLst/>
          </a:prstGeom>
        </p:spPr>
      </p:pic>
      <p:pic>
        <p:nvPicPr>
          <p:cNvPr id="6" name="図 5"/>
          <p:cNvPicPr>
            <a:picLocks noChangeAspect="1"/>
          </p:cNvPicPr>
          <p:nvPr/>
        </p:nvPicPr>
        <p:blipFill>
          <a:blip r:embed="rId3"/>
          <a:stretch>
            <a:fillRect/>
          </a:stretch>
        </p:blipFill>
        <p:spPr>
          <a:xfrm>
            <a:off x="6271536" y="1166982"/>
            <a:ext cx="3678137" cy="2525146"/>
          </a:xfrm>
          <a:prstGeom prst="rect">
            <a:avLst/>
          </a:prstGeom>
        </p:spPr>
      </p:pic>
      <p:pic>
        <p:nvPicPr>
          <p:cNvPr id="7" name="図 6"/>
          <p:cNvPicPr>
            <a:picLocks noChangeAspect="1"/>
          </p:cNvPicPr>
          <p:nvPr/>
        </p:nvPicPr>
        <p:blipFill>
          <a:blip r:embed="rId4"/>
          <a:stretch>
            <a:fillRect/>
          </a:stretch>
        </p:blipFill>
        <p:spPr>
          <a:xfrm>
            <a:off x="1781955" y="3992574"/>
            <a:ext cx="3846056" cy="2606992"/>
          </a:xfrm>
          <a:prstGeom prst="rect">
            <a:avLst/>
          </a:prstGeom>
        </p:spPr>
      </p:pic>
      <p:pic>
        <p:nvPicPr>
          <p:cNvPr id="8" name="図 7"/>
          <p:cNvPicPr>
            <a:picLocks noChangeAspect="1"/>
          </p:cNvPicPr>
          <p:nvPr/>
        </p:nvPicPr>
        <p:blipFill>
          <a:blip r:embed="rId5"/>
          <a:stretch>
            <a:fillRect/>
          </a:stretch>
        </p:blipFill>
        <p:spPr>
          <a:xfrm>
            <a:off x="6176247" y="4036305"/>
            <a:ext cx="3868714" cy="2563261"/>
          </a:xfrm>
          <a:prstGeom prst="rect">
            <a:avLst/>
          </a:prstGeom>
        </p:spPr>
      </p:pic>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正方形/長方形 8"/>
          <p:cNvSpPr/>
          <p:nvPr/>
        </p:nvSpPr>
        <p:spPr>
          <a:xfrm>
            <a:off x="135351" y="1084545"/>
            <a:ext cx="1415772" cy="830997"/>
          </a:xfrm>
          <a:prstGeom prst="rect">
            <a:avLst/>
          </a:prstGeom>
        </p:spPr>
        <p:txBody>
          <a:bodyPr wrap="none">
            <a:spAutoFit/>
          </a:bodyPr>
          <a:lstStyle/>
          <a:p>
            <a:pPr algn="ctr"/>
            <a:r>
              <a:rPr lang="ja-JP" altLang="en-US" sz="2400" b="1" smtClean="0">
                <a:latin typeface="メイリオ" panose="020B0604030504040204" pitchFamily="50" charset="-128"/>
                <a:ea typeface="メイリオ" panose="020B0604030504040204" pitchFamily="50" charset="-128"/>
              </a:rPr>
              <a:t>該当変数</a:t>
            </a:r>
            <a:endParaRPr lang="en-US" altLang="ja-JP" sz="2400" b="1" smtClean="0">
              <a:latin typeface="メイリオ" panose="020B0604030504040204" pitchFamily="50" charset="-128"/>
              <a:ea typeface="メイリオ" panose="020B0604030504040204" pitchFamily="50" charset="-128"/>
            </a:endParaRPr>
          </a:p>
          <a:p>
            <a:pPr algn="ctr"/>
            <a:r>
              <a:rPr lang="en-US" altLang="ja-JP" sz="2400" b="1" smtClean="0">
                <a:latin typeface="メイリオ" panose="020B0604030504040204" pitchFamily="50" charset="-128"/>
                <a:ea typeface="メイリオ" panose="020B0604030504040204" pitchFamily="50" charset="-128"/>
              </a:rPr>
              <a:t>32</a:t>
            </a:r>
            <a:r>
              <a:rPr lang="ja-JP" altLang="en-US" sz="2400" b="1" smtClean="0">
                <a:latin typeface="メイリオ" panose="020B0604030504040204" pitchFamily="50" charset="-128"/>
                <a:ea typeface="メイリオ" panose="020B0604030504040204" pitchFamily="50" charset="-128"/>
              </a:rPr>
              <a:t>個</a:t>
            </a:r>
            <a:endParaRPr lang="en-US" altLang="ja-JP" sz="2400" b="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07414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a:t>
            </a:r>
            <a:r>
              <a:rPr lang="ja-JP" altLang="en-US"/>
              <a:t>参考情報</a:t>
            </a:r>
            <a:r>
              <a:rPr lang="en-US" altLang="ja-JP" smtClean="0"/>
              <a:t>】Group lasso</a:t>
            </a:r>
            <a:r>
              <a:rPr lang="ja-JP" altLang="en-US" smtClean="0"/>
              <a:t>の実装結果　</a:t>
            </a:r>
            <a:r>
              <a:rPr lang="en-US" altLang="ja-JP"/>
              <a:t>-</a:t>
            </a:r>
            <a:r>
              <a:rPr lang="ja-JP" altLang="en-US" smtClean="0"/>
              <a:t>抜粋</a:t>
            </a:r>
            <a:r>
              <a:rPr lang="en-US" altLang="ja-JP" smtClean="0"/>
              <a:t>-</a:t>
            </a:r>
            <a:endParaRPr kumimoji="1" lang="ja-JP" altLang="en-US"/>
          </a:p>
        </p:txBody>
      </p:sp>
      <p:pic>
        <p:nvPicPr>
          <p:cNvPr id="3" name="図 2"/>
          <p:cNvPicPr>
            <a:picLocks noChangeAspect="1"/>
          </p:cNvPicPr>
          <p:nvPr/>
        </p:nvPicPr>
        <p:blipFill>
          <a:blip r:embed="rId2"/>
          <a:stretch>
            <a:fillRect/>
          </a:stretch>
        </p:blipFill>
        <p:spPr>
          <a:xfrm>
            <a:off x="2987040" y="4322039"/>
            <a:ext cx="5462242" cy="1750267"/>
          </a:xfrm>
          <a:prstGeom prst="rect">
            <a:avLst/>
          </a:prstGeom>
        </p:spPr>
      </p:pic>
      <p:pic>
        <p:nvPicPr>
          <p:cNvPr id="9" name="図 8"/>
          <p:cNvPicPr>
            <a:picLocks noChangeAspect="1"/>
          </p:cNvPicPr>
          <p:nvPr/>
        </p:nvPicPr>
        <p:blipFill>
          <a:blip r:embed="rId3"/>
          <a:stretch>
            <a:fillRect/>
          </a:stretch>
        </p:blipFill>
        <p:spPr>
          <a:xfrm>
            <a:off x="1016686" y="2129495"/>
            <a:ext cx="4907359" cy="1962943"/>
          </a:xfrm>
          <a:prstGeom prst="rect">
            <a:avLst/>
          </a:prstGeom>
        </p:spPr>
      </p:pic>
      <p:pic>
        <p:nvPicPr>
          <p:cNvPr id="10" name="図 9"/>
          <p:cNvPicPr>
            <a:picLocks noChangeAspect="1"/>
          </p:cNvPicPr>
          <p:nvPr/>
        </p:nvPicPr>
        <p:blipFill>
          <a:blip r:embed="rId4"/>
          <a:stretch>
            <a:fillRect/>
          </a:stretch>
        </p:blipFill>
        <p:spPr>
          <a:xfrm>
            <a:off x="6276717" y="2105673"/>
            <a:ext cx="4678666" cy="2010588"/>
          </a:xfrm>
          <a:prstGeom prst="rect">
            <a:avLst/>
          </a:prstGeom>
        </p:spPr>
      </p:pic>
      <p:sp>
        <p:nvSpPr>
          <p:cNvPr id="11" name="角丸四角形 10"/>
          <p:cNvSpPr/>
          <p:nvPr/>
        </p:nvSpPr>
        <p:spPr>
          <a:xfrm>
            <a:off x="4526319" y="4322038"/>
            <a:ext cx="3742469" cy="175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正方形/長方形 7"/>
          <p:cNvSpPr/>
          <p:nvPr/>
        </p:nvSpPr>
        <p:spPr>
          <a:xfrm>
            <a:off x="88069" y="780110"/>
            <a:ext cx="6444393" cy="1200329"/>
          </a:xfrm>
          <a:prstGeom prst="rect">
            <a:avLst/>
          </a:prstGeom>
        </p:spPr>
        <p:txBody>
          <a:bodyPr wrap="none">
            <a:spAutoFit/>
          </a:bodyPr>
          <a:lstStyle/>
          <a:p>
            <a:r>
              <a:rPr lang="ja-JP" altLang="en-US" sz="2400" b="1">
                <a:latin typeface="メイリオ" panose="020B0604030504040204" pitchFamily="50" charset="-128"/>
                <a:ea typeface="メイリオ" panose="020B0604030504040204" pitchFamily="50" charset="-128"/>
              </a:rPr>
              <a:t>説明</a:t>
            </a:r>
            <a:r>
              <a:rPr lang="ja-JP" altLang="en-US" sz="2400" b="1" smtClean="0">
                <a:latin typeface="メイリオ" panose="020B0604030504040204" pitchFamily="50" charset="-128"/>
                <a:ea typeface="メイリオ" panose="020B0604030504040204" pitchFamily="50" charset="-128"/>
              </a:rPr>
              <a:t>変数  </a:t>
            </a:r>
            <a:r>
              <a:rPr lang="en-US" altLang="ja-JP" sz="2400" b="1" smtClean="0">
                <a:latin typeface="メイリオ" panose="020B0604030504040204" pitchFamily="50" charset="-128"/>
                <a:ea typeface="メイリオ" panose="020B0604030504040204" pitchFamily="50" charset="-128"/>
              </a:rPr>
              <a:t>:143</a:t>
            </a:r>
            <a:r>
              <a:rPr lang="ja-JP" altLang="en-US" sz="2400" b="1" smtClean="0">
                <a:latin typeface="メイリオ" panose="020B0604030504040204" pitchFamily="50" charset="-128"/>
                <a:ea typeface="メイリオ" panose="020B0604030504040204" pitchFamily="50" charset="-128"/>
              </a:rPr>
              <a:t>個</a:t>
            </a:r>
            <a:endParaRPr lang="en-US" altLang="ja-JP" sz="2400" b="1" smtClean="0">
              <a:latin typeface="メイリオ" panose="020B0604030504040204" pitchFamily="50" charset="-128"/>
              <a:ea typeface="メイリオ" panose="020B0604030504040204" pitchFamily="50" charset="-128"/>
            </a:endParaRPr>
          </a:p>
          <a:p>
            <a:r>
              <a:rPr lang="en-US" altLang="ja-JP" sz="2400" b="1" smtClean="0">
                <a:latin typeface="メイリオ" panose="020B0604030504040204" pitchFamily="50" charset="-128"/>
                <a:ea typeface="メイリオ" panose="020B0604030504040204" pitchFamily="50" charset="-128"/>
              </a:rPr>
              <a:t>1Group  :5</a:t>
            </a:r>
            <a:r>
              <a:rPr lang="ja-JP" altLang="en-US" sz="2400" b="1" smtClean="0">
                <a:latin typeface="メイリオ" panose="020B0604030504040204" pitchFamily="50" charset="-128"/>
                <a:ea typeface="メイリオ" panose="020B0604030504040204" pitchFamily="50" charset="-128"/>
              </a:rPr>
              <a:t>個</a:t>
            </a:r>
            <a:r>
              <a:rPr lang="en-US" altLang="ja-JP" sz="2400" b="1" smtClean="0">
                <a:latin typeface="メイリオ" panose="020B0604030504040204" pitchFamily="50" charset="-128"/>
                <a:ea typeface="メイリオ" panose="020B0604030504040204" pitchFamily="50" charset="-128"/>
              </a:rPr>
              <a:t>(</a:t>
            </a:r>
            <a:r>
              <a:rPr lang="ja-JP" altLang="en-US" sz="2400" b="1" smtClean="0">
                <a:latin typeface="メイリオ" panose="020B0604030504040204" pitchFamily="50" charset="-128"/>
                <a:ea typeface="メイリオ" panose="020B0604030504040204" pitchFamily="50" charset="-128"/>
              </a:rPr>
              <a:t>但し最後のグループのみ</a:t>
            </a:r>
            <a:r>
              <a:rPr lang="en-US" altLang="ja-JP" sz="2400" b="1" smtClean="0">
                <a:latin typeface="メイリオ" panose="020B0604030504040204" pitchFamily="50" charset="-128"/>
                <a:ea typeface="メイリオ" panose="020B0604030504040204" pitchFamily="50" charset="-128"/>
              </a:rPr>
              <a:t>3</a:t>
            </a:r>
            <a:r>
              <a:rPr lang="ja-JP" altLang="en-US" sz="2400" b="1" smtClean="0">
                <a:latin typeface="メイリオ" panose="020B0604030504040204" pitchFamily="50" charset="-128"/>
                <a:ea typeface="メイリオ" panose="020B0604030504040204" pitchFamily="50" charset="-128"/>
              </a:rPr>
              <a:t>個</a:t>
            </a:r>
            <a:r>
              <a:rPr lang="en-US" altLang="ja-JP" sz="2400" b="1" smtClean="0">
                <a:latin typeface="メイリオ" panose="020B0604030504040204" pitchFamily="50" charset="-128"/>
                <a:ea typeface="メイリオ" panose="020B0604030504040204" pitchFamily="50" charset="-128"/>
              </a:rPr>
              <a:t>)</a:t>
            </a:r>
          </a:p>
          <a:p>
            <a:r>
              <a:rPr lang="en-US" altLang="ja-JP" sz="2400" b="1" smtClean="0">
                <a:latin typeface="メイリオ" panose="020B0604030504040204" pitchFamily="50" charset="-128"/>
                <a:ea typeface="メイリオ" panose="020B0604030504040204" pitchFamily="50" charset="-128"/>
              </a:rPr>
              <a:t>Group id:1~29</a:t>
            </a:r>
            <a:endParaRPr lang="en-US" altLang="ja-JP" sz="2400" b="1">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79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t>
            </a:r>
            <a:r>
              <a:rPr lang="ja-JP" altLang="en-US"/>
              <a:t>参考情報</a:t>
            </a:r>
            <a:r>
              <a:rPr kumimoji="1" lang="en-US" altLang="ja-JP" smtClean="0"/>
              <a:t>】</a:t>
            </a:r>
            <a:r>
              <a:rPr kumimoji="1" lang="ja-JP" altLang="en-US" smtClean="0"/>
              <a:t>有用な説明変数</a:t>
            </a:r>
            <a:r>
              <a:rPr kumimoji="1" lang="en-US" altLang="ja-JP" smtClean="0"/>
              <a:t>140</a:t>
            </a:r>
            <a:r>
              <a:rPr kumimoji="1" lang="ja-JP" altLang="en-US" smtClean="0"/>
              <a:t>個</a:t>
            </a:r>
            <a:r>
              <a:rPr kumimoji="1" lang="en-US" altLang="ja-JP" smtClean="0"/>
              <a:t>(</a:t>
            </a:r>
            <a:r>
              <a:rPr kumimoji="1" lang="ja-JP" altLang="en-US" smtClean="0"/>
              <a:t>一覧</a:t>
            </a:r>
            <a:r>
              <a:rPr kumimoji="1" lang="en-US" altLang="ja-JP" smtClean="0"/>
              <a:t>)</a:t>
            </a:r>
            <a:endParaRPr kumimoji="1" lang="ja-JP" altLang="en-US"/>
          </a:p>
        </p:txBody>
      </p:sp>
      <p:sp>
        <p:nvSpPr>
          <p:cNvPr id="14" name="正方形/長方形 13"/>
          <p:cNvSpPr/>
          <p:nvPr/>
        </p:nvSpPr>
        <p:spPr>
          <a:xfrm>
            <a:off x="891654" y="1060638"/>
            <a:ext cx="9944669" cy="5262979"/>
          </a:xfrm>
          <a:prstGeom prst="rect">
            <a:avLst/>
          </a:prstGeom>
        </p:spPr>
        <p:txBody>
          <a:bodyPr wrap="square" anchor="ctr">
            <a:spAutoFit/>
          </a:bodyPr>
          <a:lstStyle/>
          <a:p>
            <a:pPr>
              <a:spcAft>
                <a:spcPts val="0"/>
              </a:spcAft>
            </a:pPr>
            <a:r>
              <a:rPr lang="en-US" altLang="ja-JP" sz="2400" b="1" kern="100" smtClean="0">
                <a:latin typeface="游明朝" panose="02020400000000000000" pitchFamily="18" charset="-128"/>
                <a:ea typeface="游明朝" panose="02020400000000000000" pitchFamily="18" charset="-128"/>
                <a:cs typeface="Times New Roman" panose="02020603050405020304" pitchFamily="18" charset="0"/>
              </a:rPr>
              <a:t>	0</a:t>
            </a:r>
            <a:r>
              <a:rPr lang="en-US" altLang="ja-JP" sz="2400" b="1" kern="100">
                <a:latin typeface="游明朝" panose="02020400000000000000" pitchFamily="18" charset="-128"/>
                <a:ea typeface="游明朝" panose="02020400000000000000" pitchFamily="18" charset="-128"/>
                <a:cs typeface="Times New Roman" panose="02020603050405020304" pitchFamily="18" charset="0"/>
              </a:rPr>
              <a:t>	</a:t>
            </a:r>
            <a:r>
              <a:rPr lang="en-US" altLang="ja-JP" sz="2400" b="1" kern="100" smtClean="0">
                <a:latin typeface="游明朝" panose="02020400000000000000" pitchFamily="18" charset="-128"/>
                <a:ea typeface="游明朝" panose="02020400000000000000" pitchFamily="18" charset="-128"/>
                <a:cs typeface="Times New Roman" panose="02020603050405020304" pitchFamily="18" charset="0"/>
              </a:rPr>
              <a:t>1</a:t>
            </a:r>
            <a:r>
              <a:rPr lang="en-US" altLang="ja-JP" sz="2400" b="1" kern="100">
                <a:latin typeface="游明朝" panose="02020400000000000000" pitchFamily="18" charset="-128"/>
                <a:ea typeface="游明朝" panose="02020400000000000000" pitchFamily="18" charset="-128"/>
                <a:cs typeface="Times New Roman" panose="02020603050405020304" pitchFamily="18" charset="0"/>
              </a:rPr>
              <a:t>	2	3	6	14	15	</a:t>
            </a:r>
            <a:r>
              <a:rPr lang="en-US" altLang="ja-JP" sz="2400" b="1" kern="100">
                <a:solidFill>
                  <a:srgbClr val="FF0000"/>
                </a:solidFill>
                <a:latin typeface="游明朝" panose="02020400000000000000" pitchFamily="18" charset="-128"/>
                <a:ea typeface="游明朝" panose="02020400000000000000" pitchFamily="18" charset="-128"/>
                <a:cs typeface="Times New Roman" panose="02020603050405020304" pitchFamily="18" charset="0"/>
              </a:rPr>
              <a:t>21</a:t>
            </a:r>
            <a:r>
              <a:rPr lang="en-US" altLang="ja-JP" sz="2400" b="1" kern="100">
                <a:latin typeface="游明朝" panose="02020400000000000000" pitchFamily="18" charset="-128"/>
                <a:ea typeface="游明朝" panose="02020400000000000000" pitchFamily="18" charset="-128"/>
                <a:cs typeface="Times New Roman" panose="02020603050405020304" pitchFamily="18" charset="0"/>
              </a:rPr>
              <a:t>	23	24	</a:t>
            </a:r>
            <a:r>
              <a:rPr lang="en-US" altLang="ja-JP" sz="2400" b="1" kern="100" smtClean="0">
                <a:latin typeface="游明朝" panose="02020400000000000000" pitchFamily="18" charset="-128"/>
                <a:ea typeface="游明朝" panose="02020400000000000000" pitchFamily="18" charset="-128"/>
                <a:cs typeface="Times New Roman" panose="02020603050405020304" pitchFamily="18" charset="0"/>
              </a:rPr>
              <a:t>27	28	32	34	37	40	41	45	55	</a:t>
            </a:r>
            <a:r>
              <a:rPr lang="en-US" altLang="ja-JP" sz="2400" b="1" kern="100" smtClean="0">
                <a:solidFill>
                  <a:srgbClr val="FF0000"/>
                </a:solidFill>
                <a:latin typeface="游明朝" panose="02020400000000000000" pitchFamily="18" charset="-128"/>
                <a:ea typeface="游明朝" panose="02020400000000000000" pitchFamily="18" charset="-128"/>
                <a:cs typeface="Times New Roman" panose="02020603050405020304" pitchFamily="18" charset="0"/>
              </a:rPr>
              <a:t>59</a:t>
            </a:r>
            <a:r>
              <a:rPr lang="en-US" altLang="ja-JP" sz="2400" b="1" kern="100" smtClean="0">
                <a:latin typeface="游明朝" panose="02020400000000000000" pitchFamily="18" charset="-128"/>
                <a:ea typeface="游明朝" panose="02020400000000000000" pitchFamily="18" charset="-128"/>
                <a:cs typeface="Times New Roman" panose="02020603050405020304" pitchFamily="18" charset="0"/>
              </a:rPr>
              <a:t>	63	64	65	67	71	88	90	98	115	</a:t>
            </a:r>
            <a:r>
              <a:rPr lang="en-US" altLang="ja-JP" sz="2400" b="1" kern="100" smtClean="0">
                <a:solidFill>
                  <a:srgbClr val="FF0000"/>
                </a:solidFill>
                <a:latin typeface="游明朝" panose="02020400000000000000" pitchFamily="18" charset="-128"/>
                <a:ea typeface="游明朝" panose="02020400000000000000" pitchFamily="18" charset="-128"/>
                <a:cs typeface="Times New Roman" panose="02020603050405020304" pitchFamily="18" charset="0"/>
              </a:rPr>
              <a:t>117</a:t>
            </a:r>
            <a:r>
              <a:rPr lang="en-US" altLang="ja-JP" sz="2400" b="1" kern="100" smtClean="0">
                <a:latin typeface="游明朝" panose="02020400000000000000" pitchFamily="18" charset="-128"/>
                <a:ea typeface="游明朝" panose="02020400000000000000" pitchFamily="18" charset="-128"/>
                <a:cs typeface="Times New Roman" panose="02020603050405020304" pitchFamily="18" charset="0"/>
              </a:rPr>
              <a:t>	122	129	133	136	137	139	151	159	160	162	177	180	185	187	188	196	197	199	201	202	203	204	205	207	271	272	274	294	295	297	324	332	333	335	336	339	340	343	363	388	412	415	416	417	418	419	420	423	428	429	430	431	432	433	434	435	436	437	438	439	440	445	453	456	460	467	468	470	472	474	476	482	483	484	485	486	487	488	489	491	493	494	496	499	500	510	511	520	521	523	524	525	526	527	541	545	546	547	548	550	555	557	561	562	564	569	570	571	577	589</a:t>
            </a:r>
            <a:endParaRPr lang="ja-JP" altLang="ja-JP" sz="2400" b="1" kern="10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79052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t>
            </a:r>
            <a:r>
              <a:rPr kumimoji="1" lang="ja-JP" altLang="en-US" smtClean="0"/>
              <a:t>参考情報</a:t>
            </a:r>
            <a:r>
              <a:rPr kumimoji="1" lang="en-US" altLang="ja-JP" smtClean="0"/>
              <a:t>】Rulefit</a:t>
            </a:r>
            <a:r>
              <a:rPr kumimoji="1" lang="ja-JP" altLang="en-US" smtClean="0"/>
              <a:t>の</a:t>
            </a:r>
            <a:r>
              <a:rPr lang="ja-JP" altLang="en-US"/>
              <a:t>重要度</a:t>
            </a:r>
            <a:r>
              <a:rPr kumimoji="1" lang="ja-JP" altLang="en-US" smtClean="0"/>
              <a:t>上位</a:t>
            </a:r>
            <a:r>
              <a:rPr kumimoji="1" lang="en-US" altLang="ja-JP" smtClean="0"/>
              <a:t>20</a:t>
            </a:r>
            <a:r>
              <a:rPr kumimoji="1" lang="ja-JP" altLang="en-US" smtClean="0"/>
              <a:t>組ずつの良品</a:t>
            </a:r>
            <a:r>
              <a:rPr kumimoji="1" lang="en-US" altLang="ja-JP" smtClean="0"/>
              <a:t>/</a:t>
            </a:r>
            <a:r>
              <a:rPr kumimoji="1" lang="ja-JP" altLang="en-US" smtClean="0"/>
              <a:t>不良品調査結果</a:t>
            </a:r>
            <a:endParaRPr kumimoji="1" lang="ja-JP" altLang="en-US"/>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2083669973"/>
              </p:ext>
            </p:extLst>
          </p:nvPr>
        </p:nvGraphicFramePr>
        <p:xfrm>
          <a:off x="592000" y="1072677"/>
          <a:ext cx="5504000" cy="560276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106264667"/>
                    </a:ext>
                  </a:extLst>
                </a:gridCol>
                <a:gridCol w="1440000">
                  <a:extLst>
                    <a:ext uri="{9D8B030D-6E8A-4147-A177-3AD203B41FA5}">
                      <a16:colId xmlns:a16="http://schemas.microsoft.com/office/drawing/2014/main" val="13198151"/>
                    </a:ext>
                  </a:extLst>
                </a:gridCol>
              </a:tblGrid>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348 &gt; 0.04 &amp; 132 &lt;= 2.28</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a:t>
                      </a:r>
                    </a:p>
                  </a:txBody>
                  <a:tcPr marL="9525" marR="9525" marT="9525" marB="0" anchor="ctr">
                    <a:solidFill>
                      <a:srgbClr val="FFC000"/>
                    </a:solidFill>
                  </a:tcPr>
                </a:tc>
                <a:extLst>
                  <a:ext uri="{0D108BD9-81ED-4DB2-BD59-A6C34878D82A}">
                    <a16:rowId xmlns:a16="http://schemas.microsoft.com/office/drawing/2014/main" val="4202339725"/>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59 &gt; 8.02 &amp; 520 &lt;= 1.10</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a:t>
                      </a:r>
                    </a:p>
                  </a:txBody>
                  <a:tcPr marL="9525" marR="9525" marT="9525" marB="0" anchor="ctr"/>
                </a:tc>
                <a:extLst>
                  <a:ext uri="{0D108BD9-81ED-4DB2-BD59-A6C34878D82A}">
                    <a16:rowId xmlns:a16="http://schemas.microsoft.com/office/drawing/2014/main" val="3014297855"/>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65 &lt;= 14.26 &amp; 224 &lt;= 0.04</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solidFill>
                      <a:srgbClr val="FFC000"/>
                    </a:solidFill>
                  </a:tcPr>
                </a:tc>
                <a:extLst>
                  <a:ext uri="{0D108BD9-81ED-4DB2-BD59-A6C34878D82A}">
                    <a16:rowId xmlns:a16="http://schemas.microsoft.com/office/drawing/2014/main" val="3704867372"/>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391 &lt;= 0.01 &amp; 335 &lt;= 1.17</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a:t>
                      </a:r>
                    </a:p>
                  </a:txBody>
                  <a:tcPr marL="9525" marR="9525" marT="9525" marB="0" anchor="ctr"/>
                </a:tc>
                <a:extLst>
                  <a:ext uri="{0D108BD9-81ED-4DB2-BD59-A6C34878D82A}">
                    <a16:rowId xmlns:a16="http://schemas.microsoft.com/office/drawing/2014/main" val="1669231894"/>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81 &gt; -0.01 &amp; 298 &gt; 0.07</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26</a:t>
                      </a:r>
                    </a:p>
                  </a:txBody>
                  <a:tcPr marL="9525" marR="9525" marT="9525" marB="0" anchor="ctr"/>
                </a:tc>
                <a:extLst>
                  <a:ext uri="{0D108BD9-81ED-4DB2-BD59-A6C34878D82A}">
                    <a16:rowId xmlns:a16="http://schemas.microsoft.com/office/drawing/2014/main" val="552485354"/>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433 &gt; 922.86 &amp; 116 &lt;= 0.99</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a:t>
                      </a:r>
                    </a:p>
                  </a:txBody>
                  <a:tcPr marL="9525" marR="9525" marT="9525" marB="0" anchor="ctr"/>
                </a:tc>
                <a:extLst>
                  <a:ext uri="{0D108BD9-81ED-4DB2-BD59-A6C34878D82A}">
                    <a16:rowId xmlns:a16="http://schemas.microsoft.com/office/drawing/2014/main" val="2927032953"/>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348 &gt; 0.03 &amp; 442 &gt; 2.0</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a:t>
                      </a:r>
                    </a:p>
                  </a:txBody>
                  <a:tcPr marL="9525" marR="9525" marT="9525" marB="0" anchor="ctr"/>
                </a:tc>
                <a:extLst>
                  <a:ext uri="{0D108BD9-81ED-4DB2-BD59-A6C34878D82A}">
                    <a16:rowId xmlns:a16="http://schemas.microsoft.com/office/drawing/2014/main" val="249041222"/>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541 &gt; 12.06 &amp; 65 &gt; 37.48</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1858822628"/>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156 &gt; 0.13 &amp; 585 &lt;= 2.06</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tc>
                <a:extLst>
                  <a:ext uri="{0D108BD9-81ED-4DB2-BD59-A6C34878D82A}">
                    <a16:rowId xmlns:a16="http://schemas.microsoft.com/office/drawing/2014/main" val="3439758671"/>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80 &gt; 0.08 &amp; 160 &lt;= 4053.00</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a:t>
                      </a:r>
                    </a:p>
                  </a:txBody>
                  <a:tcPr marL="9525" marR="9525" marT="9525" marB="0" anchor="ctr">
                    <a:solidFill>
                      <a:srgbClr val="FFC000"/>
                    </a:solidFill>
                  </a:tcPr>
                </a:tc>
                <a:extLst>
                  <a:ext uri="{0D108BD9-81ED-4DB2-BD59-A6C34878D82A}">
                    <a16:rowId xmlns:a16="http://schemas.microsoft.com/office/drawing/2014/main" val="1026399537"/>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79 &gt; 0.06 &amp; 65 &gt; 14.26</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solidFill>
                      <a:srgbClr val="FFC000"/>
                    </a:solidFill>
                  </a:tcPr>
                </a:tc>
                <a:extLst>
                  <a:ext uri="{0D108BD9-81ED-4DB2-BD59-A6C34878D82A}">
                    <a16:rowId xmlns:a16="http://schemas.microsoft.com/office/drawing/2014/main" val="2655235229"/>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255 &lt;= 0.37 &amp; 26 &gt; 2.0</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252029203"/>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168 &lt;= 0.07 &amp; 335 &lt;= 1.17</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30</a:t>
                      </a:r>
                    </a:p>
                  </a:txBody>
                  <a:tcPr marL="9525" marR="9525" marT="9525" marB="0" anchor="ctr"/>
                </a:tc>
                <a:extLst>
                  <a:ext uri="{0D108BD9-81ED-4DB2-BD59-A6C34878D82A}">
                    <a16:rowId xmlns:a16="http://schemas.microsoft.com/office/drawing/2014/main" val="1585506140"/>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432 &gt; 75.50 &amp; 25 &gt; 1.33</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1771600279"/>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62 &lt;= 110.30 &amp; 475 &gt; 5.71</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tc>
                <a:extLst>
                  <a:ext uri="{0D108BD9-81ED-4DB2-BD59-A6C34878D82A}">
                    <a16:rowId xmlns:a16="http://schemas.microsoft.com/office/drawing/2014/main" val="2403339051"/>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300 &lt;= 0.08 &amp; 25 &gt; 1.36</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889775982"/>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127 &lt;= 0.57 &amp; 65 &gt; 14.26</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218</a:t>
                      </a:r>
                    </a:p>
                  </a:txBody>
                  <a:tcPr marL="9525" marR="9525" marT="9525" marB="0" anchor="ctr"/>
                </a:tc>
                <a:extLst>
                  <a:ext uri="{0D108BD9-81ED-4DB2-BD59-A6C34878D82A}">
                    <a16:rowId xmlns:a16="http://schemas.microsoft.com/office/drawing/2014/main" val="2961199105"/>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341 &gt; 4.17 &amp; 59 &gt; 5.01</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a:t>
                      </a:r>
                    </a:p>
                  </a:txBody>
                  <a:tcPr marL="9525" marR="9525" marT="9525" marB="0" anchor="ctr">
                    <a:solidFill>
                      <a:srgbClr val="FFC000"/>
                    </a:solidFill>
                  </a:tcPr>
                </a:tc>
                <a:extLst>
                  <a:ext uri="{0D108BD9-81ED-4DB2-BD59-A6C34878D82A}">
                    <a16:rowId xmlns:a16="http://schemas.microsoft.com/office/drawing/2014/main" val="3104154279"/>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51 &lt;= 41.61 &amp; 210 &lt;= 0.47</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tc>
                <a:extLst>
                  <a:ext uri="{0D108BD9-81ED-4DB2-BD59-A6C34878D82A}">
                    <a16:rowId xmlns:a16="http://schemas.microsoft.com/office/drawing/2014/main" val="1519588918"/>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301 &gt; 2.91</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tc>
                <a:extLst>
                  <a:ext uri="{0D108BD9-81ED-4DB2-BD59-A6C34878D82A}">
                    <a16:rowId xmlns:a16="http://schemas.microsoft.com/office/drawing/2014/main" val="2555380381"/>
                  </a:ext>
                </a:extLst>
              </a:tr>
            </a:tbl>
          </a:graphicData>
        </a:graphic>
      </p:graphicFrame>
      <p:sp>
        <p:nvSpPr>
          <p:cNvPr id="6" name="正方形/長方形 5"/>
          <p:cNvSpPr/>
          <p:nvPr/>
        </p:nvSpPr>
        <p:spPr>
          <a:xfrm>
            <a:off x="1312012" y="711738"/>
            <a:ext cx="3703975" cy="338554"/>
          </a:xfrm>
          <a:prstGeom prst="rect">
            <a:avLst/>
          </a:prstGeom>
        </p:spPr>
        <p:txBody>
          <a:bodyPr wrap="square">
            <a:spAutoFit/>
          </a:bodyPr>
          <a:lstStyle/>
          <a:p>
            <a:pPr algn="ctr"/>
            <a:r>
              <a:rPr lang="ja-JP" altLang="en-US" sz="1600" b="1">
                <a:latin typeface="メイリオ" panose="020B0604030504040204" pitchFamily="50" charset="-128"/>
                <a:ea typeface="メイリオ" panose="020B0604030504040204" pitchFamily="50" charset="-128"/>
              </a:rPr>
              <a:t>木</a:t>
            </a:r>
            <a:r>
              <a:rPr lang="ja-JP" altLang="en-US" sz="1600" b="1" smtClean="0">
                <a:latin typeface="メイリオ" panose="020B0604030504040204" pitchFamily="50" charset="-128"/>
                <a:ea typeface="メイリオ" panose="020B0604030504040204" pitchFamily="50" charset="-128"/>
              </a:rPr>
              <a:t>の深さ</a:t>
            </a:r>
            <a:r>
              <a:rPr lang="en-US" altLang="ja-JP" sz="1600" b="1" smtClean="0">
                <a:latin typeface="メイリオ" panose="020B0604030504040204" pitchFamily="50" charset="-128"/>
                <a:ea typeface="メイリオ" panose="020B0604030504040204" pitchFamily="50" charset="-128"/>
              </a:rPr>
              <a:t>:</a:t>
            </a:r>
            <a:r>
              <a:rPr lang="ja-JP" altLang="en-US" sz="1600" b="1" smtClean="0">
                <a:latin typeface="メイリオ" panose="020B0604030504040204" pitchFamily="50" charset="-128"/>
                <a:ea typeface="メイリオ" panose="020B0604030504040204" pitchFamily="50" charset="-128"/>
              </a:rPr>
              <a:t>最大</a:t>
            </a:r>
            <a:r>
              <a:rPr lang="en-US" altLang="ja-JP" sz="1600" b="1" smtClean="0">
                <a:latin typeface="メイリオ" panose="020B0604030504040204" pitchFamily="50" charset="-128"/>
                <a:ea typeface="メイリオ" panose="020B0604030504040204" pitchFamily="50" charset="-128"/>
              </a:rPr>
              <a:t>2</a:t>
            </a:r>
            <a:r>
              <a:rPr lang="ja-JP" altLang="en-US" sz="1600" b="1" smtClean="0">
                <a:latin typeface="メイリオ" panose="020B0604030504040204" pitchFamily="50" charset="-128"/>
                <a:ea typeface="メイリオ" panose="020B0604030504040204" pitchFamily="50" charset="-128"/>
              </a:rPr>
              <a:t>の場合</a:t>
            </a:r>
            <a:endParaRPr lang="ja-JP" altLang="en-US" sz="1600" b="1">
              <a:latin typeface="メイリオ" panose="020B0604030504040204" pitchFamily="50" charset="-128"/>
              <a:ea typeface="メイリオ" panose="020B0604030504040204" pitchFamily="50" charset="-128"/>
            </a:endParaRPr>
          </a:p>
        </p:txBody>
      </p:sp>
      <p:sp>
        <p:nvSpPr>
          <p:cNvPr id="7" name="正方形/長方形 6"/>
          <p:cNvSpPr/>
          <p:nvPr/>
        </p:nvSpPr>
        <p:spPr>
          <a:xfrm>
            <a:off x="6911624" y="734123"/>
            <a:ext cx="3703975" cy="338554"/>
          </a:xfrm>
          <a:prstGeom prst="rect">
            <a:avLst/>
          </a:prstGeom>
        </p:spPr>
        <p:txBody>
          <a:bodyPr wrap="square">
            <a:spAutoFit/>
          </a:bodyPr>
          <a:lstStyle/>
          <a:p>
            <a:pPr algn="ctr"/>
            <a:r>
              <a:rPr lang="ja-JP" altLang="en-US" sz="1600" b="1">
                <a:latin typeface="メイリオ" panose="020B0604030504040204" pitchFamily="50" charset="-128"/>
                <a:ea typeface="メイリオ" panose="020B0604030504040204" pitchFamily="50" charset="-128"/>
              </a:rPr>
              <a:t>木</a:t>
            </a:r>
            <a:r>
              <a:rPr lang="ja-JP" altLang="en-US" sz="1600" b="1" smtClean="0">
                <a:latin typeface="メイリオ" panose="020B0604030504040204" pitchFamily="50" charset="-128"/>
                <a:ea typeface="メイリオ" panose="020B0604030504040204" pitchFamily="50" charset="-128"/>
              </a:rPr>
              <a:t>の深さ</a:t>
            </a:r>
            <a:r>
              <a:rPr lang="en-US" altLang="ja-JP" sz="1600" b="1" smtClean="0">
                <a:latin typeface="メイリオ" panose="020B0604030504040204" pitchFamily="50" charset="-128"/>
                <a:ea typeface="メイリオ" panose="020B0604030504040204" pitchFamily="50" charset="-128"/>
              </a:rPr>
              <a:t>:</a:t>
            </a:r>
            <a:r>
              <a:rPr lang="ja-JP" altLang="en-US" sz="1600" b="1" smtClean="0">
                <a:latin typeface="メイリオ" panose="020B0604030504040204" pitchFamily="50" charset="-128"/>
                <a:ea typeface="メイリオ" panose="020B0604030504040204" pitchFamily="50" charset="-128"/>
              </a:rPr>
              <a:t>最大</a:t>
            </a:r>
            <a:r>
              <a:rPr lang="en-US" altLang="ja-JP" sz="1600" b="1" smtClean="0">
                <a:latin typeface="メイリオ" panose="020B0604030504040204" pitchFamily="50" charset="-128"/>
                <a:ea typeface="メイリオ" panose="020B0604030504040204" pitchFamily="50" charset="-128"/>
              </a:rPr>
              <a:t>3</a:t>
            </a:r>
            <a:r>
              <a:rPr lang="ja-JP" altLang="en-US" sz="1600" b="1" smtClean="0">
                <a:latin typeface="メイリオ" panose="020B0604030504040204" pitchFamily="50" charset="-128"/>
                <a:ea typeface="メイリオ" panose="020B0604030504040204" pitchFamily="50" charset="-128"/>
              </a:rPr>
              <a:t>の場合</a:t>
            </a:r>
            <a:endParaRPr lang="ja-JP" altLang="en-US" sz="1600" b="1">
              <a:latin typeface="メイリオ" panose="020B0604030504040204" pitchFamily="50" charset="-128"/>
              <a:ea typeface="メイリオ" panose="020B0604030504040204"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4287552803"/>
              </p:ext>
            </p:extLst>
          </p:nvPr>
        </p:nvGraphicFramePr>
        <p:xfrm>
          <a:off x="6283051" y="1072677"/>
          <a:ext cx="5504000" cy="560276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106264667"/>
                    </a:ext>
                  </a:extLst>
                </a:gridCol>
                <a:gridCol w="1440000">
                  <a:extLst>
                    <a:ext uri="{9D8B030D-6E8A-4147-A177-3AD203B41FA5}">
                      <a16:colId xmlns:a16="http://schemas.microsoft.com/office/drawing/2014/main" val="13198151"/>
                    </a:ext>
                  </a:extLst>
                </a:gridCol>
              </a:tblGrid>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331 &gt; 0.03 &amp; 146 &gt; 0.043 &amp; 40 &lt;= 84.77</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18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42</a:t>
                      </a:r>
                    </a:p>
                  </a:txBody>
                  <a:tcPr marL="9525" marR="9525" marT="9525" marB="0" anchor="ctr"/>
                </a:tc>
                <a:extLst>
                  <a:ext uri="{0D108BD9-81ED-4DB2-BD59-A6C34878D82A}">
                    <a16:rowId xmlns:a16="http://schemas.microsoft.com/office/drawing/2014/main" val="4202339725"/>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248 &lt;= 0.01 &amp; 59 &gt; 8.02 &amp; 460 &gt; 38.33</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3014297855"/>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102 &gt; -0.13 &amp; 59 &gt; 8.02 &amp; 520 &lt;= 1.10</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a:t>
                      </a:r>
                    </a:p>
                  </a:txBody>
                  <a:tcPr marL="9525" marR="9525" marT="9525" marB="0" anchor="ctr"/>
                </a:tc>
                <a:extLst>
                  <a:ext uri="{0D108BD9-81ED-4DB2-BD59-A6C34878D82A}">
                    <a16:rowId xmlns:a16="http://schemas.microsoft.com/office/drawing/2014/main" val="3704867372"/>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113 &lt;= 0.95 &amp; 40 &lt;= 84.77 &amp; 146 &lt;= 0.04</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106</a:t>
                      </a:r>
                    </a:p>
                  </a:txBody>
                  <a:tcPr marL="9525" marR="9525" marT="9525" marB="0" anchor="ctr"/>
                </a:tc>
                <a:extLst>
                  <a:ext uri="{0D108BD9-81ED-4DB2-BD59-A6C34878D82A}">
                    <a16:rowId xmlns:a16="http://schemas.microsoft.com/office/drawing/2014/main" val="1669231894"/>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475 &gt; 5.71 &amp; 53 &gt; 4.61</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552485354"/>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441 &lt;= 1.27 &amp; 475 &lt;= 5.56 &amp; 310 &gt; 0.35</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143</a:t>
                      </a:r>
                    </a:p>
                  </a:txBody>
                  <a:tcPr marL="9525" marR="9525" marT="9525" marB="0" anchor="ctr"/>
                </a:tc>
                <a:extLst>
                  <a:ext uri="{0D108BD9-81ED-4DB2-BD59-A6C34878D82A}">
                    <a16:rowId xmlns:a16="http://schemas.microsoft.com/office/drawing/2014/main" val="2927032953"/>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348 &gt; 0.03 &amp; 71 &gt; 22.75 &amp; 442 &gt; 2.06</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a:t>
                      </a:r>
                    </a:p>
                  </a:txBody>
                  <a:tcPr marL="9525" marR="9525" marT="9525" marB="0" anchor="ctr"/>
                </a:tc>
                <a:extLst>
                  <a:ext uri="{0D108BD9-81ED-4DB2-BD59-A6C34878D82A}">
                    <a16:rowId xmlns:a16="http://schemas.microsoft.com/office/drawing/2014/main" val="249041222"/>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497 &gt; 11.24 &amp; 119 &gt; 0.98</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20</a:t>
                      </a:r>
                    </a:p>
                  </a:txBody>
                  <a:tcPr marL="9525" marR="9525" marT="9525" marB="0" anchor="ctr"/>
                </a:tc>
                <a:extLst>
                  <a:ext uri="{0D108BD9-81ED-4DB2-BD59-A6C34878D82A}">
                    <a16:rowId xmlns:a16="http://schemas.microsoft.com/office/drawing/2014/main" val="1858822628"/>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152 &gt; 0.74 &amp; 320 &gt; 0.071 &amp; 33 &lt;= 9.16</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8</a:t>
                      </a:r>
                    </a:p>
                  </a:txBody>
                  <a:tcPr marL="9525" marR="9525" marT="9525" marB="0" anchor="ctr">
                    <a:solidFill>
                      <a:srgbClr val="FFC000"/>
                    </a:solidFill>
                  </a:tcPr>
                </a:tc>
                <a:extLst>
                  <a:ext uri="{0D108BD9-81ED-4DB2-BD59-A6C34878D82A}">
                    <a16:rowId xmlns:a16="http://schemas.microsoft.com/office/drawing/2014/main" val="3439758671"/>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473 &lt;= 127.22 &amp; 390 &gt; 1.41</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21</a:t>
                      </a:r>
                    </a:p>
                  </a:txBody>
                  <a:tcPr marL="9525" marR="9525" marT="9525" marB="0" anchor="ctr"/>
                </a:tc>
                <a:extLst>
                  <a:ext uri="{0D108BD9-81ED-4DB2-BD59-A6C34878D82A}">
                    <a16:rowId xmlns:a16="http://schemas.microsoft.com/office/drawing/2014/main" val="1026399537"/>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295 &lt;= 1942.96 &amp; 424 &gt; 3.94 &amp; 587 &gt; 0.01</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97</a:t>
                      </a:r>
                    </a:p>
                  </a:txBody>
                  <a:tcPr marL="9525" marR="9525" marT="9525" marB="0" anchor="ctr"/>
                </a:tc>
                <a:extLst>
                  <a:ext uri="{0D108BD9-81ED-4DB2-BD59-A6C34878D82A}">
                    <a16:rowId xmlns:a16="http://schemas.microsoft.com/office/drawing/2014/main" val="2655235229"/>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25 &lt;= 1.36 &amp; 348 &gt; 0.04 &amp; 132 &lt;= 2.28</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a:t>
                      </a:r>
                    </a:p>
                  </a:txBody>
                  <a:tcPr marL="9525" marR="9525" marT="9525" marB="0" anchor="ctr">
                    <a:solidFill>
                      <a:srgbClr val="FFC000"/>
                    </a:solidFill>
                  </a:tcPr>
                </a:tc>
                <a:extLst>
                  <a:ext uri="{0D108BD9-81ED-4DB2-BD59-A6C34878D82A}">
                    <a16:rowId xmlns:a16="http://schemas.microsoft.com/office/drawing/2014/main" val="252029203"/>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555 &lt;= 276.37 &amp; 490 &lt;= 30.23 &amp; 435 &lt;= 1.97</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5</a:t>
                      </a:r>
                    </a:p>
                  </a:txBody>
                  <a:tcPr marL="9525" marR="9525" marT="9525" marB="0" anchor="ctr">
                    <a:solidFill>
                      <a:srgbClr val="FFC000"/>
                    </a:solidFill>
                  </a:tcPr>
                </a:tc>
                <a:extLst>
                  <a:ext uri="{0D108BD9-81ED-4DB2-BD59-A6C34878D82A}">
                    <a16:rowId xmlns:a16="http://schemas.microsoft.com/office/drawing/2014/main" val="1585506140"/>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117 &lt;= 56.85 &amp; 40 &lt;= 84.77 &amp; 22 &lt;= 2451.50</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a:t>
                      </a:r>
                    </a:p>
                  </a:txBody>
                  <a:tcPr marL="9525" marR="9525" marT="9525" marB="0" anchor="ctr"/>
                </a:tc>
                <a:extLst>
                  <a:ext uri="{0D108BD9-81ED-4DB2-BD59-A6C34878D82A}">
                    <a16:rowId xmlns:a16="http://schemas.microsoft.com/office/drawing/2014/main" val="1771600279"/>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40 &lt;= 84.77 &amp; 426 &lt;= 0.38</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solidFill>
                      <a:srgbClr val="FFC000"/>
                    </a:solidFill>
                  </a:tcPr>
                </a:tc>
                <a:extLst>
                  <a:ext uri="{0D108BD9-81ED-4DB2-BD59-A6C34878D82A}">
                    <a16:rowId xmlns:a16="http://schemas.microsoft.com/office/drawing/2014/main" val="2403339051"/>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64 &gt; 30.73 &amp; 269 &gt; 4.37 &amp; 456 &gt; 8.15</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889775982"/>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248 &gt; 0.01 &amp; 333 &gt; 7.21 &amp; 59 &gt; 8.02</a:t>
                      </a:r>
                    </a:p>
                  </a:txBody>
                  <a:tcPr marL="9525" marR="9525" marT="9525" marB="0" anchor="ctr">
                    <a:solidFill>
                      <a:srgbClr val="FFC000"/>
                    </a:solidFill>
                  </a:tcP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3</a:t>
                      </a:r>
                    </a:p>
                  </a:txBody>
                  <a:tcPr marL="9525" marR="9525" marT="9525" marB="0" anchor="ctr">
                    <a:solidFill>
                      <a:srgbClr val="FFC000"/>
                    </a:solidFill>
                  </a:tcPr>
                </a:tc>
                <a:extLst>
                  <a:ext uri="{0D108BD9-81ED-4DB2-BD59-A6C34878D82A}">
                    <a16:rowId xmlns:a16="http://schemas.microsoft.com/office/drawing/2014/main" val="2961199105"/>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77 &lt;= -0.04 &amp; 64 &gt; 30.73</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a:t>
                      </a:r>
                    </a:p>
                  </a:txBody>
                  <a:tcPr marL="9525" marR="9525" marT="9525" marB="0" anchor="ctr"/>
                </a:tc>
                <a:extLst>
                  <a:ext uri="{0D108BD9-81ED-4DB2-BD59-A6C34878D82A}">
                    <a16:rowId xmlns:a16="http://schemas.microsoft.com/office/drawing/2014/main" val="3104154279"/>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119 &lt;= 0.96 &amp; 59 &gt; 8.02</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1519588918"/>
                  </a:ext>
                </a:extLst>
              </a:tr>
              <a:tr h="280138">
                <a:tc>
                  <a:txBody>
                    <a:bodyPr/>
                    <a:lstStyle/>
                    <a:p>
                      <a:pPr algn="l" fontAlgn="ct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64 &gt; 30.73 &amp; 269 &gt; 4.53 &amp; 77 &gt; -0.04</a:t>
                      </a:r>
                    </a:p>
                  </a:txBody>
                  <a:tcPr marL="9525" marR="9525" marT="9525" marB="0" anchor="ctr"/>
                </a:tc>
                <a:tc>
                  <a:txBody>
                    <a:bodyPr/>
                    <a:lstStyle/>
                    <a:p>
                      <a:pPr algn="l" fontAlgn="ct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不良品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 </a:t>
                      </a:r>
                      <a:r>
                        <a:rPr lang="ja-JP" altLang="en-US" sz="1100" b="0" i="0" u="none" strike="noStrike">
                          <a:solidFill>
                            <a:srgbClr val="000000"/>
                          </a:solidFill>
                          <a:effectLst/>
                          <a:latin typeface="メイリオ" panose="020B0604030504040204" pitchFamily="50" charset="-128"/>
                          <a:ea typeface="メイリオ" panose="020B0604030504040204" pitchFamily="50" charset="-128"/>
                        </a:rPr>
                        <a:t>良品</a:t>
                      </a:r>
                      <a:r>
                        <a:rPr lang="en-US" altLang="ja-JP" sz="1100" b="0" i="0" u="none" strike="noStrike">
                          <a:solidFill>
                            <a:srgbClr val="000000"/>
                          </a:solidFill>
                          <a:effectLst/>
                          <a:latin typeface="メイリオ" panose="020B0604030504040204" pitchFamily="50" charset="-128"/>
                          <a:ea typeface="メイリオ" panose="020B0604030504040204" pitchFamily="50" charset="-128"/>
                        </a:rPr>
                        <a:t>0</a:t>
                      </a:r>
                    </a:p>
                  </a:txBody>
                  <a:tcPr marL="9525" marR="9525" marT="9525" marB="0" anchor="ctr"/>
                </a:tc>
                <a:extLst>
                  <a:ext uri="{0D108BD9-81ED-4DB2-BD59-A6C34878D82A}">
                    <a16:rowId xmlns:a16="http://schemas.microsoft.com/office/drawing/2014/main" val="2555380381"/>
                  </a:ext>
                </a:extLst>
              </a:tr>
            </a:tbl>
          </a:graphicData>
        </a:graphic>
      </p:graphicFrame>
    </p:spTree>
    <p:extLst>
      <p:ext uri="{BB962C8B-B14F-4D97-AF65-F5344CB8AC3E}">
        <p14:creationId xmlns:p14="http://schemas.microsoft.com/office/powerpoint/2010/main" val="3739959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smtClean="0"/>
              <a:t>背景・目的</a:t>
            </a:r>
            <a:endParaRPr kumimoji="1" lang="ja-JP" altLang="en-US" b="1"/>
          </a:p>
        </p:txBody>
      </p:sp>
      <p:grpSp>
        <p:nvGrpSpPr>
          <p:cNvPr id="12" name="グループ化 11"/>
          <p:cNvGrpSpPr/>
          <p:nvPr/>
        </p:nvGrpSpPr>
        <p:grpSpPr>
          <a:xfrm>
            <a:off x="745673" y="4552911"/>
            <a:ext cx="10700656" cy="1803439"/>
            <a:chOff x="1061358" y="4202066"/>
            <a:chExt cx="10069285" cy="1803439"/>
          </a:xfrm>
        </p:grpSpPr>
        <p:sp>
          <p:nvSpPr>
            <p:cNvPr id="8" name="角丸四角形 7"/>
            <p:cNvSpPr/>
            <p:nvPr/>
          </p:nvSpPr>
          <p:spPr>
            <a:xfrm>
              <a:off x="1061358" y="4704481"/>
              <a:ext cx="10069285" cy="130102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2800" b="1" smtClean="0">
                  <a:solidFill>
                    <a:schemeClr val="tx1"/>
                  </a:solidFill>
                  <a:latin typeface="メイリオ" panose="020B0604030504040204" pitchFamily="50" charset="-128"/>
                  <a:ea typeface="メイリオ" panose="020B0604030504040204" pitchFamily="50" charset="-128"/>
                </a:rPr>
                <a:t>製造プロセスにおける有用な情報を選定し</a:t>
              </a:r>
              <a:endParaRPr lang="en-US" altLang="ja-JP" sz="2800" b="1" smtClean="0">
                <a:solidFill>
                  <a:schemeClr val="tx1"/>
                </a:solidFill>
                <a:latin typeface="メイリオ" panose="020B0604030504040204" pitchFamily="50" charset="-128"/>
                <a:ea typeface="メイリオ" panose="020B0604030504040204" pitchFamily="50" charset="-128"/>
              </a:endParaRPr>
            </a:p>
            <a:p>
              <a:pPr algn="ctr"/>
              <a:r>
                <a:rPr lang="ja-JP" altLang="en-US" sz="2800" b="1" smtClean="0">
                  <a:solidFill>
                    <a:schemeClr val="tx1"/>
                  </a:solidFill>
                  <a:latin typeface="メイリオ" panose="020B0604030504040204" pitchFamily="50" charset="-128"/>
                  <a:ea typeface="メイリオ" panose="020B0604030504040204" pitchFamily="50" charset="-128"/>
                </a:rPr>
                <a:t>生産コストの削減を目指す</a:t>
              </a:r>
              <a:endParaRPr lang="en-US" altLang="ja-JP" sz="2800" b="1" smtClean="0">
                <a:solidFill>
                  <a:schemeClr val="tx1"/>
                </a:solidFill>
                <a:latin typeface="メイリオ" panose="020B0604030504040204" pitchFamily="50" charset="-128"/>
                <a:ea typeface="メイリオ" panose="020B0604030504040204" pitchFamily="50" charset="-128"/>
              </a:endParaRPr>
            </a:p>
          </p:txBody>
        </p:sp>
        <p:sp>
          <p:nvSpPr>
            <p:cNvPr id="9" name="角丸四角形 8"/>
            <p:cNvSpPr/>
            <p:nvPr/>
          </p:nvSpPr>
          <p:spPr>
            <a:xfrm>
              <a:off x="1358416" y="4202066"/>
              <a:ext cx="2135924" cy="615600"/>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smtClean="0">
                  <a:solidFill>
                    <a:schemeClr val="bg1"/>
                  </a:solidFill>
                  <a:latin typeface="メイリオ" panose="020B0604030504040204" pitchFamily="50" charset="-128"/>
                  <a:ea typeface="メイリオ" panose="020B0604030504040204" pitchFamily="50" charset="-128"/>
                </a:rPr>
                <a:t>目的</a:t>
              </a:r>
              <a:endParaRPr kumimoji="1" lang="ja-JP" altLang="en-US" sz="2800" b="1">
                <a:solidFill>
                  <a:schemeClr val="bg1"/>
                </a:solidFill>
                <a:latin typeface="メイリオ" panose="020B0604030504040204" pitchFamily="50" charset="-128"/>
                <a:ea typeface="メイリオ" panose="020B0604030504040204" pitchFamily="50" charset="-128"/>
              </a:endParaRPr>
            </a:p>
          </p:txBody>
        </p:sp>
      </p:grpSp>
      <p:sp>
        <p:nvSpPr>
          <p:cNvPr id="10" name="角丸四角形 9"/>
          <p:cNvSpPr/>
          <p:nvPr/>
        </p:nvSpPr>
        <p:spPr>
          <a:xfrm>
            <a:off x="745672" y="1206437"/>
            <a:ext cx="10700657" cy="120305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2800" b="1" smtClean="0">
                <a:solidFill>
                  <a:schemeClr val="tx1"/>
                </a:solidFill>
                <a:latin typeface="メイリオ" panose="020B0604030504040204" pitchFamily="50" charset="-128"/>
                <a:ea typeface="メイリオ" panose="020B0604030504040204" pitchFamily="50" charset="-128"/>
              </a:rPr>
              <a:t>複雑</a:t>
            </a:r>
            <a:r>
              <a:rPr lang="ja-JP" altLang="en-US" sz="2800" b="1">
                <a:solidFill>
                  <a:schemeClr val="tx1"/>
                </a:solidFill>
                <a:latin typeface="メイリオ" panose="020B0604030504040204" pitchFamily="50" charset="-128"/>
                <a:ea typeface="メイリオ" panose="020B0604030504040204" pitchFamily="50" charset="-128"/>
              </a:rPr>
              <a:t>な最新の半導体の製造プロセスは、様々な測定</a:t>
            </a:r>
            <a:r>
              <a:rPr lang="ja-JP" altLang="en-US" sz="2800" b="1" smtClean="0">
                <a:solidFill>
                  <a:schemeClr val="tx1"/>
                </a:solidFill>
                <a:latin typeface="メイリオ" panose="020B0604030504040204" pitchFamily="50" charset="-128"/>
                <a:ea typeface="メイリオ" panose="020B0604030504040204" pitchFamily="50" charset="-128"/>
              </a:rPr>
              <a:t>ポイント</a:t>
            </a:r>
            <a:endParaRPr lang="en-US" altLang="ja-JP" sz="2800" b="1" smtClean="0">
              <a:solidFill>
                <a:schemeClr val="tx1"/>
              </a:solidFill>
              <a:latin typeface="メイリオ" panose="020B0604030504040204" pitchFamily="50" charset="-128"/>
              <a:ea typeface="メイリオ" panose="020B0604030504040204" pitchFamily="50" charset="-128"/>
            </a:endParaRPr>
          </a:p>
          <a:p>
            <a:pPr algn="ctr"/>
            <a:r>
              <a:rPr lang="ja-JP" altLang="en-US" sz="2800" b="1" smtClean="0">
                <a:solidFill>
                  <a:schemeClr val="tx1"/>
                </a:solidFill>
                <a:latin typeface="メイリオ" panose="020B0604030504040204" pitchFamily="50" charset="-128"/>
                <a:ea typeface="メイリオ" panose="020B0604030504040204" pitchFamily="50" charset="-128"/>
              </a:rPr>
              <a:t>から</a:t>
            </a:r>
            <a:r>
              <a:rPr lang="ja-JP" altLang="en-US" sz="2800" b="1">
                <a:solidFill>
                  <a:schemeClr val="tx1"/>
                </a:solidFill>
                <a:latin typeface="メイリオ" panose="020B0604030504040204" pitchFamily="50" charset="-128"/>
                <a:ea typeface="メイリオ" panose="020B0604030504040204" pitchFamily="50" charset="-128"/>
              </a:rPr>
              <a:t>収集された信号</a:t>
            </a:r>
            <a:r>
              <a:rPr lang="en-US" altLang="ja-JP" sz="2800" b="1">
                <a:solidFill>
                  <a:schemeClr val="tx1"/>
                </a:solidFill>
                <a:latin typeface="メイリオ" panose="020B0604030504040204" pitchFamily="50" charset="-128"/>
                <a:ea typeface="メイリオ" panose="020B0604030504040204" pitchFamily="50" charset="-128"/>
              </a:rPr>
              <a:t>/</a:t>
            </a:r>
            <a:r>
              <a:rPr lang="ja-JP" altLang="en-US" sz="2800" b="1">
                <a:solidFill>
                  <a:schemeClr val="tx1"/>
                </a:solidFill>
                <a:latin typeface="メイリオ" panose="020B0604030504040204" pitchFamily="50" charset="-128"/>
                <a:ea typeface="メイリオ" panose="020B0604030504040204" pitchFamily="50" charset="-128"/>
              </a:rPr>
              <a:t>変数の監視を通じて一貫した監視下に</a:t>
            </a:r>
            <a:r>
              <a:rPr lang="ja-JP" altLang="en-US" sz="2800" b="1" smtClean="0">
                <a:solidFill>
                  <a:schemeClr val="tx1"/>
                </a:solidFill>
                <a:latin typeface="メイリオ" panose="020B0604030504040204" pitchFamily="50" charset="-128"/>
                <a:ea typeface="メイリオ" panose="020B0604030504040204" pitchFamily="50" charset="-128"/>
              </a:rPr>
              <a:t>ある</a:t>
            </a:r>
            <a:endParaRPr lang="ja-JP" altLang="en-US" sz="2800" b="1">
              <a:solidFill>
                <a:schemeClr val="tx1"/>
              </a:solidFill>
              <a:latin typeface="メイリオ" panose="020B0604030504040204" pitchFamily="50" charset="-128"/>
              <a:ea typeface="メイリオ" panose="020B0604030504040204" pitchFamily="50" charset="-128"/>
            </a:endParaRPr>
          </a:p>
        </p:txBody>
      </p:sp>
      <p:sp>
        <p:nvSpPr>
          <p:cNvPr id="11" name="角丸四角形 10"/>
          <p:cNvSpPr/>
          <p:nvPr/>
        </p:nvSpPr>
        <p:spPr>
          <a:xfrm>
            <a:off x="1061357" y="744738"/>
            <a:ext cx="2269852" cy="615600"/>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smtClean="0">
                <a:solidFill>
                  <a:schemeClr val="bg1"/>
                </a:solidFill>
                <a:latin typeface="メイリオ" panose="020B0604030504040204" pitchFamily="50" charset="-128"/>
                <a:ea typeface="メイリオ" panose="020B0604030504040204" pitchFamily="50" charset="-128"/>
              </a:rPr>
              <a:t>背景</a:t>
            </a:r>
            <a:endParaRPr kumimoji="1" lang="ja-JP" altLang="en-US" sz="2800" b="1">
              <a:solidFill>
                <a:schemeClr val="bg1"/>
              </a:solidFill>
              <a:latin typeface="メイリオ" panose="020B0604030504040204" pitchFamily="50" charset="-128"/>
              <a:ea typeface="メイリオ" panose="020B0604030504040204" pitchFamily="50" charset="-128"/>
            </a:endParaRPr>
          </a:p>
        </p:txBody>
      </p:sp>
      <p:grpSp>
        <p:nvGrpSpPr>
          <p:cNvPr id="22" name="グループ化 21"/>
          <p:cNvGrpSpPr/>
          <p:nvPr/>
        </p:nvGrpSpPr>
        <p:grpSpPr>
          <a:xfrm>
            <a:off x="1227464" y="2515476"/>
            <a:ext cx="9737072" cy="475910"/>
            <a:chOff x="1035412" y="2515476"/>
            <a:chExt cx="9737072" cy="475910"/>
          </a:xfrm>
        </p:grpSpPr>
        <p:sp>
          <p:nvSpPr>
            <p:cNvPr id="19" name="角丸四角形 18"/>
            <p:cNvSpPr/>
            <p:nvPr/>
          </p:nvSpPr>
          <p:spPr>
            <a:xfrm>
              <a:off x="2651721" y="2534186"/>
              <a:ext cx="6886173" cy="442955"/>
            </a:xfrm>
            <a:prstGeom prst="roundRect">
              <a:avLst/>
            </a:prstGeom>
            <a:solidFill>
              <a:schemeClr val="accent1">
                <a:lumMod val="20000"/>
                <a:lumOff val="8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35412" y="2529721"/>
              <a:ext cx="2530710"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b="1">
                  <a:latin typeface="メイリオ" panose="020B0604030504040204" pitchFamily="50" charset="-128"/>
                  <a:ea typeface="メイリオ" panose="020B0604030504040204" pitchFamily="50" charset="-128"/>
                </a:rPr>
                <a:t>有用</a:t>
              </a:r>
              <a:r>
                <a:rPr lang="ja-JP" altLang="en-US" sz="2400" b="1" smtClean="0">
                  <a:latin typeface="メイリオ" panose="020B0604030504040204" pitchFamily="50" charset="-128"/>
                  <a:ea typeface="メイリオ" panose="020B0604030504040204" pitchFamily="50" charset="-128"/>
                </a:rPr>
                <a:t>な情報</a:t>
              </a:r>
              <a:endParaRPr kumimoji="1" lang="en-US" altLang="ja-JP" sz="2400" b="1" smtClean="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4586350" y="2529721"/>
              <a:ext cx="2530711"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b="1" smtClean="0">
                  <a:latin typeface="メイリオ" panose="020B0604030504040204" pitchFamily="50" charset="-128"/>
                  <a:ea typeface="メイリオ" panose="020B0604030504040204" pitchFamily="50" charset="-128"/>
                </a:rPr>
                <a:t>無関係な情報</a:t>
              </a:r>
              <a:endParaRPr kumimoji="1" lang="en-US" altLang="ja-JP" sz="2400" b="1" smtClean="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8241774" y="2515476"/>
              <a:ext cx="2530710" cy="461665"/>
            </a:xfrm>
            <a:prstGeom prst="rect">
              <a:avLst/>
            </a:prstGeom>
            <a:solidFill>
              <a:schemeClr val="bg1"/>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400" b="1">
                  <a:latin typeface="メイリオ" panose="020B0604030504040204" pitchFamily="50" charset="-128"/>
                  <a:ea typeface="メイリオ" panose="020B0604030504040204" pitchFamily="50" charset="-128"/>
                </a:rPr>
                <a:t>ノイズ</a:t>
              </a:r>
              <a:r>
                <a:rPr lang="ja-JP" altLang="en-US" sz="2400" b="1" smtClean="0">
                  <a:latin typeface="メイリオ" panose="020B0604030504040204" pitchFamily="50" charset="-128"/>
                  <a:ea typeface="メイリオ" panose="020B0604030504040204" pitchFamily="50" charset="-128"/>
                </a:rPr>
                <a:t>情報</a:t>
              </a:r>
              <a:endParaRPr kumimoji="1" lang="en-US" altLang="ja-JP" sz="2400" b="1" smtClean="0">
                <a:latin typeface="メイリオ" panose="020B0604030504040204" pitchFamily="50" charset="-128"/>
                <a:ea typeface="メイリオ" panose="020B0604030504040204" pitchFamily="50" charset="-128"/>
              </a:endParaRPr>
            </a:p>
          </p:txBody>
        </p:sp>
      </p:grpSp>
      <p:sp>
        <p:nvSpPr>
          <p:cNvPr id="20" name="下矢印 19"/>
          <p:cNvSpPr/>
          <p:nvPr/>
        </p:nvSpPr>
        <p:spPr>
          <a:xfrm>
            <a:off x="5503334" y="3135321"/>
            <a:ext cx="1185333" cy="366163"/>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053868" y="3657316"/>
            <a:ext cx="8084265" cy="523220"/>
          </a:xfrm>
          <a:prstGeom prst="rect">
            <a:avLst/>
          </a:prstGeom>
        </p:spPr>
        <p:txBody>
          <a:bodyPr wrap="none">
            <a:spAutoFit/>
          </a:bodyPr>
          <a:lstStyle/>
          <a:p>
            <a:pPr algn="ctr"/>
            <a:r>
              <a:rPr lang="ja-JP" altLang="en-US" sz="2800" b="1" smtClean="0">
                <a:solidFill>
                  <a:srgbClr val="FF0000"/>
                </a:solidFill>
                <a:latin typeface="メイリオ" panose="020B0604030504040204" pitchFamily="50" charset="-128"/>
                <a:ea typeface="メイリオ" panose="020B0604030504040204" pitchFamily="50" charset="-128"/>
              </a:rPr>
              <a:t>全ての情報を収集するにはコスト・時間がかかる</a:t>
            </a:r>
            <a:endParaRPr lang="ja-JP" altLang="en-US" sz="2800" b="1">
              <a:solidFill>
                <a:srgbClr val="FF0000"/>
              </a:solidFill>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7766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02494" y="1358384"/>
            <a:ext cx="6128601" cy="1107996"/>
          </a:xfrm>
          <a:prstGeom prst="rect">
            <a:avLst/>
          </a:prstGeom>
        </p:spPr>
        <p:txBody>
          <a:bodyPr wrap="none">
            <a:spAutoFit/>
          </a:bodyPr>
          <a:lstStyle/>
          <a:p>
            <a:r>
              <a:rPr lang="en-US" altLang="ja-JP" sz="6600" b="1">
                <a:latin typeface="メイリオ" panose="020B0604030504040204" pitchFamily="50" charset="-128"/>
                <a:ea typeface="メイリオ" panose="020B0604030504040204" pitchFamily="50" charset="-128"/>
              </a:rPr>
              <a:t>1.</a:t>
            </a:r>
            <a:r>
              <a:rPr lang="ja-JP" altLang="en-US" sz="6600" b="1">
                <a:latin typeface="メイリオ" panose="020B0604030504040204" pitchFamily="50" charset="-128"/>
                <a:ea typeface="メイリオ" panose="020B0604030504040204" pitchFamily="50" charset="-128"/>
              </a:rPr>
              <a:t>データの概要</a:t>
            </a:r>
          </a:p>
        </p:txBody>
      </p:sp>
      <p:graphicFrame>
        <p:nvGraphicFramePr>
          <p:cNvPr id="4" name="表 3"/>
          <p:cNvGraphicFramePr>
            <a:graphicFrameLocks noGrp="1"/>
          </p:cNvGraphicFramePr>
          <p:nvPr>
            <p:extLst>
              <p:ext uri="{D42A27DB-BD31-4B8C-83A1-F6EECF244321}">
                <p14:modId xmlns:p14="http://schemas.microsoft.com/office/powerpoint/2010/main" val="3370810654"/>
              </p:ext>
            </p:extLst>
          </p:nvPr>
        </p:nvGraphicFramePr>
        <p:xfrm>
          <a:off x="4700294" y="3369310"/>
          <a:ext cx="6939256" cy="2987040"/>
        </p:xfrm>
        <a:graphic>
          <a:graphicData uri="http://schemas.openxmlformats.org/drawingml/2006/table">
            <a:tbl>
              <a:tblPr firstRow="1" bandRow="1">
                <a:tableStyleId>{5C22544A-7EE6-4342-B048-85BDC9FD1C3A}</a:tableStyleId>
              </a:tblPr>
              <a:tblGrid>
                <a:gridCol w="3399487">
                  <a:extLst>
                    <a:ext uri="{9D8B030D-6E8A-4147-A177-3AD203B41FA5}">
                      <a16:colId xmlns:a16="http://schemas.microsoft.com/office/drawing/2014/main" val="3466785465"/>
                    </a:ext>
                  </a:extLst>
                </a:gridCol>
                <a:gridCol w="3539769">
                  <a:extLst>
                    <a:ext uri="{9D8B030D-6E8A-4147-A177-3AD203B41FA5}">
                      <a16:colId xmlns:a16="http://schemas.microsoft.com/office/drawing/2014/main" val="1511206995"/>
                    </a:ext>
                  </a:extLst>
                </a:gridCol>
              </a:tblGrid>
              <a:tr h="423334">
                <a:tc>
                  <a:txBody>
                    <a:bodyPr/>
                    <a:lstStyle/>
                    <a:p>
                      <a:pPr algn="ctr"/>
                      <a:r>
                        <a:rPr kumimoji="1" lang="ja-JP" altLang="en-US" sz="2400" smtClean="0"/>
                        <a:t>結果</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smtClean="0"/>
                        <a:t>考察</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534283"/>
                  </a:ext>
                </a:extLst>
              </a:tr>
              <a:tr h="1433622">
                <a:tc>
                  <a:txBody>
                    <a:bodyPr/>
                    <a:lstStyle/>
                    <a:p>
                      <a:r>
                        <a:rPr kumimoji="1" lang="ja-JP" altLang="en-US" sz="2000" b="1" smtClean="0"/>
                        <a:t>・</a:t>
                      </a:r>
                      <a:r>
                        <a:rPr kumimoji="1" lang="en-US" altLang="ja-JP" sz="2000" b="1" smtClean="0"/>
                        <a:t>45%</a:t>
                      </a:r>
                      <a:r>
                        <a:rPr kumimoji="1" lang="ja-JP" altLang="en-US" sz="2000" b="1" smtClean="0"/>
                        <a:t>以上の欠損が見受けられる説明変数が</a:t>
                      </a:r>
                      <a:r>
                        <a:rPr kumimoji="1" lang="en-US" altLang="ja-JP" sz="2000" b="1" smtClean="0"/>
                        <a:t>32</a:t>
                      </a:r>
                      <a:r>
                        <a:rPr kumimoji="1" lang="ja-JP" altLang="en-US" sz="2000" b="1" smtClean="0"/>
                        <a:t>個存在</a:t>
                      </a:r>
                      <a:endParaRPr kumimoji="1" lang="en-US" altLang="ja-JP" sz="2000" b="1" smtClean="0"/>
                    </a:p>
                    <a:p>
                      <a:endParaRPr kumimoji="1" lang="en-US" altLang="ja-JP" sz="2000" b="1" smtClean="0"/>
                    </a:p>
                    <a:p>
                      <a:r>
                        <a:rPr kumimoji="1" lang="ja-JP" altLang="en-US" sz="2000" b="1" smtClean="0"/>
                        <a:t>・不良品と思われる半導体が</a:t>
                      </a:r>
                      <a:r>
                        <a:rPr kumimoji="1" lang="en-US" altLang="ja-JP" sz="2000" b="1" smtClean="0"/>
                        <a:t>7~9</a:t>
                      </a:r>
                      <a:r>
                        <a:rPr kumimoji="1" lang="ja-JP" altLang="en-US" sz="2000" b="1" smtClean="0"/>
                        <a:t>月に集中している</a:t>
                      </a:r>
                      <a:endParaRPr kumimoji="1" lang="en-US" altLang="ja-JP" sz="2000" b="1" smtClean="0"/>
                    </a:p>
                    <a:p>
                      <a:endParaRPr kumimoji="1" lang="en-US" altLang="ja-JP" sz="2000" b="1" smtClean="0"/>
                    </a:p>
                    <a:p>
                      <a:r>
                        <a:rPr kumimoji="1" lang="ja-JP" altLang="en-US" sz="2000" b="1" smtClean="0"/>
                        <a:t>・時間帯別のデータに偏りは見受けられない</a:t>
                      </a:r>
                      <a:endParaRPr kumimoji="1" lang="en-US" altLang="ja-JP" sz="2000" b="1"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b="1" smtClean="0"/>
                        <a:t>・データが</a:t>
                      </a:r>
                      <a:r>
                        <a:rPr kumimoji="1" lang="en-US" altLang="ja-JP" sz="2000" b="1" smtClean="0"/>
                        <a:t>7~9</a:t>
                      </a:r>
                      <a:r>
                        <a:rPr kumimoji="1" lang="ja-JP" altLang="en-US" sz="2000" b="1" smtClean="0"/>
                        <a:t>月に集中していることの背景を綿密に調査すべきではないか？</a:t>
                      </a: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55911"/>
                  </a:ext>
                </a:extLst>
              </a:tr>
            </a:tbl>
          </a:graphicData>
        </a:graphic>
      </p:graphicFrame>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05105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1.1 </a:t>
            </a:r>
            <a:r>
              <a:rPr lang="ja-JP" altLang="en-US" smtClean="0"/>
              <a:t>データの基本情報</a:t>
            </a:r>
            <a:endParaRPr kumimoji="1" lang="ja-JP" altLang="en-US"/>
          </a:p>
        </p:txBody>
      </p:sp>
      <p:sp>
        <p:nvSpPr>
          <p:cNvPr id="3" name="コンテンツ プレースホルダー 2"/>
          <p:cNvSpPr>
            <a:spLocks noGrp="1"/>
          </p:cNvSpPr>
          <p:nvPr>
            <p:ph idx="1"/>
          </p:nvPr>
        </p:nvSpPr>
        <p:spPr>
          <a:xfrm>
            <a:off x="838199" y="950023"/>
            <a:ext cx="12492789" cy="5830094"/>
          </a:xfrm>
        </p:spPr>
        <p:txBody>
          <a:bodyPr/>
          <a:lstStyle/>
          <a:p>
            <a:r>
              <a:rPr kumimoji="1" lang="ja-JP" altLang="en-US" b="1" smtClean="0"/>
              <a:t>期間</a:t>
            </a:r>
            <a:endParaRPr kumimoji="1" lang="en-US" altLang="ja-JP" b="1" smtClean="0"/>
          </a:p>
          <a:p>
            <a:pPr marL="0" indent="0">
              <a:buNone/>
            </a:pPr>
            <a:r>
              <a:rPr lang="en-US" altLang="ja-JP"/>
              <a:t>2008</a:t>
            </a:r>
            <a:r>
              <a:rPr lang="ja-JP" altLang="en-US"/>
              <a:t>年</a:t>
            </a:r>
            <a:r>
              <a:rPr lang="en-US" altLang="ja-JP"/>
              <a:t>1</a:t>
            </a:r>
            <a:r>
              <a:rPr lang="ja-JP" altLang="en-US"/>
              <a:t>月</a:t>
            </a:r>
            <a:r>
              <a:rPr lang="en-US" altLang="ja-JP"/>
              <a:t>8</a:t>
            </a:r>
            <a:r>
              <a:rPr lang="ja-JP" altLang="en-US"/>
              <a:t>日　</a:t>
            </a:r>
            <a:r>
              <a:rPr lang="en-US" altLang="ja-JP"/>
              <a:t>~</a:t>
            </a:r>
            <a:r>
              <a:rPr lang="ja-JP" altLang="en-US"/>
              <a:t>　</a:t>
            </a:r>
            <a:r>
              <a:rPr lang="en-US" altLang="ja-JP"/>
              <a:t>2008</a:t>
            </a:r>
            <a:r>
              <a:rPr lang="ja-JP" altLang="en-US"/>
              <a:t>年</a:t>
            </a:r>
            <a:r>
              <a:rPr lang="en-US" altLang="ja-JP"/>
              <a:t>12</a:t>
            </a:r>
            <a:r>
              <a:rPr lang="ja-JP" altLang="en-US"/>
              <a:t>月</a:t>
            </a:r>
            <a:r>
              <a:rPr lang="en-US" altLang="ja-JP"/>
              <a:t>10</a:t>
            </a:r>
            <a:r>
              <a:rPr lang="ja-JP" altLang="en-US"/>
              <a:t>日</a:t>
            </a:r>
            <a:endParaRPr lang="en-US" altLang="ja-JP"/>
          </a:p>
          <a:p>
            <a:pPr marL="0" indent="0">
              <a:buNone/>
            </a:pPr>
            <a:endParaRPr kumimoji="1" lang="en-US" altLang="ja-JP" smtClean="0"/>
          </a:p>
          <a:p>
            <a:r>
              <a:rPr lang="ja-JP" altLang="en-US" b="1" smtClean="0"/>
              <a:t>データの大きさ</a:t>
            </a:r>
            <a:endParaRPr kumimoji="1" lang="en-US" altLang="ja-JP" b="1" smtClean="0"/>
          </a:p>
          <a:p>
            <a:pPr marL="0" indent="0">
              <a:buNone/>
            </a:pPr>
            <a:r>
              <a:rPr lang="en-US" altLang="ja-JP" smtClean="0"/>
              <a:t>1,567</a:t>
            </a:r>
            <a:r>
              <a:rPr lang="ja-JP" altLang="en-US" smtClean="0"/>
              <a:t>行</a:t>
            </a:r>
            <a:r>
              <a:rPr lang="en-US" altLang="ja-JP" smtClean="0"/>
              <a:t>592</a:t>
            </a:r>
            <a:r>
              <a:rPr lang="ja-JP" altLang="en-US" smtClean="0"/>
              <a:t>列</a:t>
            </a:r>
            <a:endParaRPr lang="en-US" altLang="ja-JP" smtClean="0"/>
          </a:p>
          <a:p>
            <a:pPr marL="0" indent="0">
              <a:buNone/>
            </a:pPr>
            <a:endParaRPr lang="en-US" altLang="ja-JP" smtClean="0"/>
          </a:p>
          <a:p>
            <a:r>
              <a:rPr lang="ja-JP" altLang="en-US" b="1"/>
              <a:t>属性</a:t>
            </a:r>
            <a:r>
              <a:rPr lang="ja-JP" altLang="en-US" b="1" smtClean="0"/>
              <a:t>情報</a:t>
            </a:r>
            <a:endParaRPr lang="en-US" altLang="ja-JP" b="1" smtClean="0"/>
          </a:p>
          <a:p>
            <a:pPr marL="0" indent="0">
              <a:buNone/>
            </a:pPr>
            <a:r>
              <a:rPr lang="ja-JP" altLang="en-US" smtClean="0"/>
              <a:t>時間変数　</a:t>
            </a:r>
            <a:r>
              <a:rPr lang="en-US" altLang="ja-JP" smtClean="0"/>
              <a:t>:</a:t>
            </a:r>
            <a:r>
              <a:rPr lang="ja-JP" altLang="en-US" b="1" smtClean="0"/>
              <a:t> 　</a:t>
            </a:r>
            <a:r>
              <a:rPr lang="en-US" altLang="ja-JP" smtClean="0"/>
              <a:t>1</a:t>
            </a:r>
            <a:r>
              <a:rPr lang="ja-JP" altLang="en-US" smtClean="0"/>
              <a:t>個　   </a:t>
            </a:r>
            <a:r>
              <a:rPr lang="en-US" altLang="ja-JP" smtClean="0"/>
              <a:t>(</a:t>
            </a:r>
            <a:r>
              <a:rPr lang="ja-JP" altLang="en-US" smtClean="0"/>
              <a:t>属性名</a:t>
            </a:r>
            <a:r>
              <a:rPr lang="en-US" altLang="ja-JP" smtClean="0"/>
              <a:t>:Time)</a:t>
            </a:r>
          </a:p>
          <a:p>
            <a:pPr marL="0" indent="0">
              <a:buNone/>
            </a:pPr>
            <a:r>
              <a:rPr kumimoji="1" lang="ja-JP" altLang="en-US" smtClean="0"/>
              <a:t>説明変数　</a:t>
            </a:r>
            <a:r>
              <a:rPr kumimoji="1" lang="en-US" altLang="ja-JP" smtClean="0"/>
              <a:t>: </a:t>
            </a:r>
            <a:r>
              <a:rPr kumimoji="1" lang="ja-JP" altLang="en-US" smtClean="0"/>
              <a:t>　</a:t>
            </a:r>
            <a:r>
              <a:rPr kumimoji="1" lang="en-US" altLang="ja-JP" smtClean="0"/>
              <a:t>590</a:t>
            </a:r>
            <a:r>
              <a:rPr kumimoji="1" lang="ja-JP" altLang="en-US" smtClean="0"/>
              <a:t>個  </a:t>
            </a:r>
            <a:r>
              <a:rPr kumimoji="1" lang="en-US" altLang="ja-JP" smtClean="0"/>
              <a:t>(</a:t>
            </a:r>
            <a:r>
              <a:rPr lang="ja-JP" altLang="en-US" smtClean="0"/>
              <a:t>属性名</a:t>
            </a:r>
            <a:r>
              <a:rPr lang="en-US" altLang="ja-JP" smtClean="0"/>
              <a:t>:0,1,2...589</a:t>
            </a:r>
            <a:r>
              <a:rPr kumimoji="1" lang="en-US" altLang="ja-JP" sz="2400" smtClean="0"/>
              <a:t>)</a:t>
            </a:r>
            <a:endParaRPr kumimoji="1" lang="en-US" altLang="ja-JP" sz="2000" smtClean="0"/>
          </a:p>
          <a:p>
            <a:pPr marL="0" indent="0">
              <a:buNone/>
            </a:pPr>
            <a:r>
              <a:rPr lang="ja-JP" altLang="en-US"/>
              <a:t>目的</a:t>
            </a:r>
            <a:r>
              <a:rPr lang="ja-JP" altLang="en-US" smtClean="0"/>
              <a:t>変数　</a:t>
            </a:r>
            <a:r>
              <a:rPr lang="en-US" altLang="ja-JP" smtClean="0"/>
              <a:t>:</a:t>
            </a:r>
            <a:r>
              <a:rPr lang="ja-JP" altLang="en-US" smtClean="0"/>
              <a:t>　</a:t>
            </a:r>
            <a:r>
              <a:rPr lang="en-US" altLang="ja-JP" smtClean="0"/>
              <a:t> 1</a:t>
            </a:r>
            <a:r>
              <a:rPr lang="ja-JP" altLang="en-US" smtClean="0"/>
              <a:t>個　　</a:t>
            </a:r>
            <a:r>
              <a:rPr lang="en-US" altLang="ja-JP" smtClean="0"/>
              <a:t>(</a:t>
            </a:r>
            <a:r>
              <a:rPr lang="ja-JP" altLang="en-US" smtClean="0"/>
              <a:t>属性名</a:t>
            </a:r>
            <a:r>
              <a:rPr lang="en-US" altLang="ja-JP" smtClean="0"/>
              <a:t>:Pass/Fail)</a:t>
            </a:r>
            <a:endParaRPr kumimoji="1" lang="en-US" altLang="ja-JP" smtClean="0"/>
          </a:p>
        </p:txBody>
      </p:sp>
      <p:sp>
        <p:nvSpPr>
          <p:cNvPr id="6" name="正方形/長方形 5"/>
          <p:cNvSpPr/>
          <p:nvPr/>
        </p:nvSpPr>
        <p:spPr>
          <a:xfrm>
            <a:off x="8043207" y="5086179"/>
            <a:ext cx="3877985" cy="646331"/>
          </a:xfrm>
          <a:prstGeom prst="rect">
            <a:avLst/>
          </a:prstGeom>
        </p:spPr>
        <p:txBody>
          <a:bodyPr wrap="none">
            <a:spAutoFit/>
          </a:bodyPr>
          <a:lstStyle/>
          <a:p>
            <a:r>
              <a:rPr lang="en-US" altLang="ja-JP">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属性情報は製品プロセスである</a:t>
            </a:r>
            <a:r>
              <a:rPr lang="ja-JP" altLang="en-US" smtClean="0">
                <a:latin typeface="メイリオ" panose="020B0604030504040204" pitchFamily="50" charset="-128"/>
                <a:ea typeface="メイリオ" panose="020B0604030504040204" pitchFamily="50" charset="-128"/>
              </a:rPr>
              <a:t>が</a:t>
            </a:r>
            <a:endParaRPr lang="en-US" altLang="ja-JP" smtClean="0">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rPr>
              <a:t>詳細は不明</a:t>
            </a:r>
            <a:endParaRPr lang="ja-JP" altLang="en-US">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22152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1.2 </a:t>
            </a:r>
            <a:r>
              <a:rPr kumimoji="1" lang="ja-JP" altLang="en-US" smtClean="0"/>
              <a:t>データの型・欠損・重複</a:t>
            </a:r>
            <a:endParaRPr kumimoji="1" lang="ja-JP" altLang="en-US"/>
          </a:p>
        </p:txBody>
      </p:sp>
      <p:sp>
        <p:nvSpPr>
          <p:cNvPr id="3" name="コンテンツ プレースホルダー 2"/>
          <p:cNvSpPr>
            <a:spLocks noGrp="1"/>
          </p:cNvSpPr>
          <p:nvPr>
            <p:ph idx="1"/>
          </p:nvPr>
        </p:nvSpPr>
        <p:spPr>
          <a:xfrm>
            <a:off x="838200" y="1238250"/>
            <a:ext cx="10515600" cy="4938713"/>
          </a:xfrm>
        </p:spPr>
        <p:txBody>
          <a:bodyPr>
            <a:normAutofit/>
          </a:bodyPr>
          <a:lstStyle/>
          <a:p>
            <a:r>
              <a:rPr kumimoji="1" lang="ja-JP" altLang="en-US" smtClean="0"/>
              <a:t>データの型</a:t>
            </a:r>
            <a:endParaRPr kumimoji="1" lang="en-US" altLang="ja-JP" smtClean="0"/>
          </a:p>
          <a:p>
            <a:pPr marL="0" indent="0">
              <a:buNone/>
            </a:pPr>
            <a:r>
              <a:rPr lang="ja-JP" altLang="en-US"/>
              <a:t>説明変数</a:t>
            </a:r>
            <a:r>
              <a:rPr lang="en-US" altLang="ja-JP"/>
              <a:t>: </a:t>
            </a:r>
            <a:r>
              <a:rPr lang="en-US" altLang="ja-JP" b="1"/>
              <a:t>float</a:t>
            </a:r>
            <a:r>
              <a:rPr lang="ja-JP" altLang="en-US" b="1"/>
              <a:t>型</a:t>
            </a:r>
            <a:r>
              <a:rPr lang="ja-JP" altLang="en-US"/>
              <a:t>　目的変数</a:t>
            </a:r>
            <a:r>
              <a:rPr lang="en-US" altLang="ja-JP"/>
              <a:t>: </a:t>
            </a:r>
            <a:r>
              <a:rPr lang="en-US" altLang="ja-JP" b="1"/>
              <a:t>int</a:t>
            </a:r>
            <a:r>
              <a:rPr lang="ja-JP" altLang="en-US" b="1"/>
              <a:t>型</a:t>
            </a:r>
            <a:endParaRPr lang="en-US" altLang="ja-JP" b="1"/>
          </a:p>
          <a:p>
            <a:pPr marL="0" indent="0">
              <a:buNone/>
            </a:pPr>
            <a:endParaRPr lang="en-US" altLang="ja-JP"/>
          </a:p>
          <a:p>
            <a:r>
              <a:rPr kumimoji="1" lang="ja-JP" altLang="en-US" smtClean="0"/>
              <a:t>データの欠損</a:t>
            </a:r>
            <a:endParaRPr kumimoji="1" lang="en-US" altLang="ja-JP" smtClean="0"/>
          </a:p>
          <a:p>
            <a:pPr marL="0" indent="0">
              <a:buNone/>
            </a:pPr>
            <a:r>
              <a:rPr lang="ja-JP" altLang="en-US" smtClean="0"/>
              <a:t>欠損している説明変数 </a:t>
            </a:r>
            <a:r>
              <a:rPr lang="en-US" altLang="ja-JP" smtClean="0"/>
              <a:t>:</a:t>
            </a:r>
            <a:r>
              <a:rPr lang="ja-JP" altLang="en-US" smtClean="0"/>
              <a:t>　</a:t>
            </a:r>
            <a:r>
              <a:rPr lang="en-US" altLang="ja-JP" b="1" u="sng" smtClean="0">
                <a:solidFill>
                  <a:srgbClr val="FF0000"/>
                </a:solidFill>
              </a:rPr>
              <a:t>538</a:t>
            </a:r>
            <a:r>
              <a:rPr lang="ja-JP" altLang="en-US" b="1" u="sng" smtClean="0">
                <a:solidFill>
                  <a:srgbClr val="FF0000"/>
                </a:solidFill>
              </a:rPr>
              <a:t>個</a:t>
            </a:r>
            <a:r>
              <a:rPr lang="en-US" altLang="ja-JP" b="1" smtClean="0">
                <a:solidFill>
                  <a:srgbClr val="FF0000"/>
                </a:solidFill>
              </a:rPr>
              <a:t>(</a:t>
            </a:r>
            <a:r>
              <a:rPr lang="ja-JP" altLang="en-US" b="1" smtClean="0">
                <a:solidFill>
                  <a:srgbClr val="FF0000"/>
                </a:solidFill>
              </a:rPr>
              <a:t>全体の</a:t>
            </a:r>
            <a:r>
              <a:rPr lang="en-US" altLang="ja-JP" b="1" smtClean="0">
                <a:solidFill>
                  <a:srgbClr val="FF0000"/>
                </a:solidFill>
              </a:rPr>
              <a:t>91%)</a:t>
            </a:r>
          </a:p>
          <a:p>
            <a:pPr marL="0" indent="0">
              <a:buNone/>
            </a:pPr>
            <a:r>
              <a:rPr lang="ja-JP" altLang="en-US"/>
              <a:t>その</a:t>
            </a:r>
            <a:r>
              <a:rPr lang="ja-JP" altLang="en-US" smtClean="0"/>
              <a:t>内大きく欠損</a:t>
            </a:r>
            <a:r>
              <a:rPr lang="en-US" altLang="ja-JP" smtClean="0"/>
              <a:t>(45%</a:t>
            </a:r>
            <a:r>
              <a:rPr lang="ja-JP" altLang="en-US" smtClean="0"/>
              <a:t>以上</a:t>
            </a:r>
            <a:r>
              <a:rPr lang="en-US" altLang="ja-JP" smtClean="0"/>
              <a:t>)</a:t>
            </a:r>
            <a:r>
              <a:rPr lang="ja-JP" altLang="en-US" smtClean="0"/>
              <a:t>が見られる説明変数</a:t>
            </a:r>
            <a:r>
              <a:rPr lang="en-US" altLang="ja-JP" smtClean="0"/>
              <a:t>:</a:t>
            </a:r>
            <a:r>
              <a:rPr lang="ja-JP" altLang="en-US" smtClean="0"/>
              <a:t>　</a:t>
            </a:r>
            <a:r>
              <a:rPr lang="en-US" altLang="ja-JP" b="1" u="sng" smtClean="0">
                <a:solidFill>
                  <a:srgbClr val="FF0000"/>
                </a:solidFill>
              </a:rPr>
              <a:t>32</a:t>
            </a:r>
            <a:r>
              <a:rPr lang="ja-JP" altLang="en-US" b="1" u="sng" smtClean="0">
                <a:solidFill>
                  <a:srgbClr val="FF0000"/>
                </a:solidFill>
              </a:rPr>
              <a:t>個</a:t>
            </a:r>
            <a:endParaRPr lang="en-US" altLang="ja-JP" b="1" u="sng" smtClean="0">
              <a:solidFill>
                <a:srgbClr val="FF0000"/>
              </a:solidFill>
            </a:endParaRPr>
          </a:p>
          <a:p>
            <a:pPr marL="0" indent="0">
              <a:buNone/>
            </a:pPr>
            <a:endParaRPr kumimoji="1" lang="en-US" altLang="ja-JP" smtClean="0"/>
          </a:p>
          <a:p>
            <a:r>
              <a:rPr lang="ja-JP" altLang="en-US"/>
              <a:t>データ</a:t>
            </a:r>
            <a:r>
              <a:rPr lang="ja-JP" altLang="en-US" smtClean="0"/>
              <a:t>の重複</a:t>
            </a:r>
            <a:endParaRPr kumimoji="1" lang="en-US" altLang="ja-JP" smtClean="0"/>
          </a:p>
          <a:p>
            <a:pPr marL="0" indent="0">
              <a:buNone/>
            </a:pPr>
            <a:r>
              <a:rPr lang="en-US" altLang="ja-JP" b="1" u="sng" smtClean="0">
                <a:solidFill>
                  <a:srgbClr val="FF0000"/>
                </a:solidFill>
              </a:rPr>
              <a:t>0</a:t>
            </a:r>
            <a:r>
              <a:rPr lang="ja-JP" altLang="en-US" b="1" u="sng" smtClean="0">
                <a:solidFill>
                  <a:srgbClr val="FF0000"/>
                </a:solidFill>
              </a:rPr>
              <a:t>件</a:t>
            </a:r>
            <a:endParaRPr lang="en-US" altLang="ja-JP" b="1" u="sng" smtClean="0">
              <a:solidFill>
                <a:srgbClr val="FF0000"/>
              </a:solidFill>
            </a:endParaRPr>
          </a:p>
          <a:p>
            <a:pPr marL="0" indent="0">
              <a:buNone/>
            </a:pPr>
            <a:endParaRPr lang="en-US" altLang="ja-JP" b="1" smtClean="0">
              <a:solidFill>
                <a:srgbClr val="FF0000"/>
              </a:solidFill>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12259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a:t>
            </a:r>
            <a:r>
              <a:rPr kumimoji="1" lang="ja-JP" altLang="en-US" smtClean="0"/>
              <a:t>月別の半導体の</a:t>
            </a:r>
            <a:r>
              <a:rPr lang="ja-JP" altLang="en-US"/>
              <a:t>良品</a:t>
            </a:r>
            <a:r>
              <a:rPr kumimoji="1" lang="en-US" altLang="ja-JP" smtClean="0"/>
              <a:t>/</a:t>
            </a:r>
            <a:r>
              <a:rPr kumimoji="1" lang="ja-JP" altLang="en-US" smtClean="0"/>
              <a:t>不良品</a:t>
            </a:r>
            <a:endParaRPr kumimoji="1" lang="ja-JP" altLang="en-US"/>
          </a:p>
        </p:txBody>
      </p:sp>
      <p:sp>
        <p:nvSpPr>
          <p:cNvPr id="6" name="角丸四角形 5"/>
          <p:cNvSpPr/>
          <p:nvPr/>
        </p:nvSpPr>
        <p:spPr>
          <a:xfrm>
            <a:off x="281725" y="765133"/>
            <a:ext cx="11628550"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a:solidFill>
                  <a:schemeClr val="tx1"/>
                </a:solidFill>
                <a:latin typeface="メイリオ" panose="020B0604030504040204" pitchFamily="50" charset="-128"/>
                <a:ea typeface="メイリオ" panose="020B0604030504040204" pitchFamily="50" charset="-128"/>
              </a:rPr>
              <a:t> </a:t>
            </a:r>
            <a:r>
              <a:rPr lang="ja-JP" altLang="en-US" sz="2000" b="1" smtClean="0">
                <a:solidFill>
                  <a:schemeClr val="tx1"/>
                </a:solidFill>
                <a:latin typeface="メイリオ" panose="020B0604030504040204" pitchFamily="50" charset="-128"/>
                <a:ea typeface="メイリオ" panose="020B0604030504040204" pitchFamily="50" charset="-128"/>
              </a:rPr>
              <a:t>月別に見るとデータが疎らで</a:t>
            </a:r>
            <a:r>
              <a:rPr lang="en-US" altLang="ja-JP" sz="2000" b="1" smtClean="0">
                <a:solidFill>
                  <a:schemeClr val="tx1"/>
                </a:solidFill>
                <a:latin typeface="メイリオ" panose="020B0604030504040204" pitchFamily="50" charset="-128"/>
                <a:ea typeface="メイリオ" panose="020B0604030504040204" pitchFamily="50" charset="-128"/>
              </a:rPr>
              <a:t>8</a:t>
            </a:r>
            <a:r>
              <a:rPr lang="ja-JP" altLang="en-US" sz="2000" b="1" smtClean="0">
                <a:solidFill>
                  <a:schemeClr val="tx1"/>
                </a:solidFill>
                <a:latin typeface="メイリオ" panose="020B0604030504040204" pitchFamily="50" charset="-128"/>
                <a:ea typeface="メイリオ" panose="020B0604030504040204" pitchFamily="50" charset="-128"/>
              </a:rPr>
              <a:t>月・</a:t>
            </a:r>
            <a:r>
              <a:rPr lang="en-US" altLang="ja-JP" sz="2000" b="1" smtClean="0">
                <a:solidFill>
                  <a:schemeClr val="tx1"/>
                </a:solidFill>
                <a:latin typeface="メイリオ" panose="020B0604030504040204" pitchFamily="50" charset="-128"/>
                <a:ea typeface="メイリオ" panose="020B0604030504040204" pitchFamily="50" charset="-128"/>
              </a:rPr>
              <a:t>9</a:t>
            </a:r>
            <a:r>
              <a:rPr lang="ja-JP" altLang="en-US" sz="2000" b="1" smtClean="0">
                <a:solidFill>
                  <a:schemeClr val="tx1"/>
                </a:solidFill>
                <a:latin typeface="メイリオ" panose="020B0604030504040204" pitchFamily="50" charset="-128"/>
                <a:ea typeface="メイリオ" panose="020B0604030504040204" pitchFamily="50" charset="-128"/>
              </a:rPr>
              <a:t>月に集中して生産が行われている</a:t>
            </a:r>
            <a:endParaRPr lang="en-US" altLang="ja-JP" sz="2000" b="1" smtClean="0">
              <a:solidFill>
                <a:schemeClr val="tx1"/>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u"/>
            </a:pPr>
            <a:r>
              <a:rPr lang="en-US" altLang="ja-JP" sz="2000" b="1" smtClean="0">
                <a:solidFill>
                  <a:schemeClr val="tx1"/>
                </a:solidFill>
                <a:latin typeface="メイリオ" panose="020B0604030504040204" pitchFamily="50" charset="-128"/>
                <a:ea typeface="メイリオ" panose="020B0604030504040204" pitchFamily="50" charset="-128"/>
              </a:rPr>
              <a:t> </a:t>
            </a:r>
            <a:r>
              <a:rPr lang="en-US" altLang="ja-JP" sz="2000" b="1" smtClean="0">
                <a:solidFill>
                  <a:srgbClr val="FF0000"/>
                </a:solidFill>
                <a:latin typeface="メイリオ" panose="020B0604030504040204" pitchFamily="50" charset="-128"/>
                <a:ea typeface="メイリオ" panose="020B0604030504040204" pitchFamily="50" charset="-128"/>
              </a:rPr>
              <a:t>Fail(</a:t>
            </a:r>
            <a:r>
              <a:rPr lang="ja-JP" altLang="en-US" sz="2000" b="1" smtClean="0">
                <a:solidFill>
                  <a:srgbClr val="FF0000"/>
                </a:solidFill>
                <a:latin typeface="メイリオ" panose="020B0604030504040204" pitchFamily="50" charset="-128"/>
                <a:ea typeface="メイリオ" panose="020B0604030504040204" pitchFamily="50" charset="-128"/>
              </a:rPr>
              <a:t>不良</a:t>
            </a:r>
            <a:r>
              <a:rPr lang="en-US" altLang="ja-JP" sz="2000" b="1" smtClean="0">
                <a:solidFill>
                  <a:srgbClr val="FF0000"/>
                </a:solidFill>
                <a:latin typeface="メイリオ" panose="020B0604030504040204" pitchFamily="50" charset="-128"/>
                <a:ea typeface="メイリオ" panose="020B0604030504040204" pitchFamily="50" charset="-128"/>
              </a:rPr>
              <a:t>)</a:t>
            </a:r>
            <a:r>
              <a:rPr lang="ja-JP" altLang="en-US" sz="2000" b="1" smtClean="0">
                <a:solidFill>
                  <a:srgbClr val="FF0000"/>
                </a:solidFill>
                <a:latin typeface="メイリオ" panose="020B0604030504040204" pitchFamily="50" charset="-128"/>
                <a:ea typeface="メイリオ" panose="020B0604030504040204" pitchFamily="50" charset="-128"/>
              </a:rPr>
              <a:t>は</a:t>
            </a:r>
            <a:r>
              <a:rPr lang="en-US" altLang="ja-JP" sz="2000" b="1" smtClean="0">
                <a:solidFill>
                  <a:srgbClr val="FF0000"/>
                </a:solidFill>
                <a:latin typeface="メイリオ" panose="020B0604030504040204" pitchFamily="50" charset="-128"/>
                <a:ea typeface="メイリオ" panose="020B0604030504040204" pitchFamily="50" charset="-128"/>
              </a:rPr>
              <a:t>7~9</a:t>
            </a:r>
            <a:r>
              <a:rPr lang="ja-JP" altLang="en-US" sz="2000" b="1" smtClean="0">
                <a:solidFill>
                  <a:srgbClr val="FF0000"/>
                </a:solidFill>
                <a:latin typeface="メイリオ" panose="020B0604030504040204" pitchFamily="50" charset="-128"/>
                <a:ea typeface="メイリオ" panose="020B0604030504040204" pitchFamily="50" charset="-128"/>
              </a:rPr>
              <a:t>月に集中している</a:t>
            </a:r>
            <a:endParaRPr lang="ja-JP" altLang="en-US" sz="2000" b="1">
              <a:solidFill>
                <a:srgbClr val="FF0000"/>
              </a:solidFill>
              <a:latin typeface="メイリオ" panose="020B0604030504040204" pitchFamily="50" charset="-128"/>
              <a:ea typeface="メイリオ" panose="020B0604030504040204" pitchFamily="50" charset="-128"/>
            </a:endParaRPr>
          </a:p>
        </p:txBody>
      </p:sp>
      <p:sp>
        <p:nvSpPr>
          <p:cNvPr id="8" name="コンテンツ プレースホルダー 2"/>
          <p:cNvSpPr>
            <a:spLocks noGrp="1"/>
          </p:cNvSpPr>
          <p:nvPr>
            <p:ph idx="1"/>
          </p:nvPr>
        </p:nvSpPr>
        <p:spPr>
          <a:xfrm>
            <a:off x="7775775" y="2809049"/>
            <a:ext cx="4416225" cy="4351338"/>
          </a:xfrm>
        </p:spPr>
        <p:txBody>
          <a:bodyPr/>
          <a:lstStyle/>
          <a:p>
            <a:pPr marL="0" indent="0">
              <a:buNone/>
            </a:pPr>
            <a:r>
              <a:rPr lang="ja-JP" altLang="en-US" b="1" smtClean="0"/>
              <a:t>「</a:t>
            </a:r>
            <a:r>
              <a:rPr lang="en-US" altLang="ja-JP" b="1" smtClean="0"/>
              <a:t>0</a:t>
            </a:r>
            <a:r>
              <a:rPr lang="ja-JP" altLang="en-US" b="1" smtClean="0"/>
              <a:t>」</a:t>
            </a:r>
            <a:r>
              <a:rPr lang="en-US" altLang="ja-JP" b="1" smtClean="0"/>
              <a:t>(</a:t>
            </a:r>
            <a:r>
              <a:rPr lang="ja-JP" altLang="en-US" b="1"/>
              <a:t>良品</a:t>
            </a:r>
            <a:r>
              <a:rPr lang="en-US" altLang="ja-JP" b="1" smtClean="0"/>
              <a:t>):</a:t>
            </a:r>
            <a:r>
              <a:rPr lang="en-US" altLang="ja-JP" b="1" smtClean="0">
                <a:solidFill>
                  <a:srgbClr val="FF0000"/>
                </a:solidFill>
              </a:rPr>
              <a:t>1,463</a:t>
            </a:r>
            <a:r>
              <a:rPr lang="ja-JP" altLang="en-US" b="1" smtClean="0">
                <a:solidFill>
                  <a:srgbClr val="FF0000"/>
                </a:solidFill>
              </a:rPr>
              <a:t>件</a:t>
            </a:r>
            <a:endParaRPr lang="en-US" altLang="ja-JP" b="1" smtClean="0">
              <a:solidFill>
                <a:srgbClr val="FF0000"/>
              </a:solidFill>
            </a:endParaRPr>
          </a:p>
          <a:p>
            <a:pPr marL="0" indent="0">
              <a:buNone/>
            </a:pPr>
            <a:endParaRPr lang="en-US" altLang="ja-JP" b="1" smtClean="0"/>
          </a:p>
          <a:p>
            <a:pPr marL="0" indent="0">
              <a:buNone/>
            </a:pPr>
            <a:r>
              <a:rPr lang="ja-JP" altLang="en-US" b="1" smtClean="0"/>
              <a:t>「</a:t>
            </a:r>
            <a:r>
              <a:rPr lang="en-US" altLang="ja-JP" b="1" smtClean="0"/>
              <a:t>1</a:t>
            </a:r>
            <a:r>
              <a:rPr lang="ja-JP" altLang="en-US" b="1" smtClean="0"/>
              <a:t>」</a:t>
            </a:r>
            <a:r>
              <a:rPr lang="en-US" altLang="ja-JP" b="1" smtClean="0"/>
              <a:t>(</a:t>
            </a:r>
            <a:r>
              <a:rPr lang="ja-JP" altLang="en-US" b="1" smtClean="0"/>
              <a:t>不良品</a:t>
            </a:r>
            <a:r>
              <a:rPr lang="en-US" altLang="ja-JP" b="1" smtClean="0"/>
              <a:t>):</a:t>
            </a:r>
            <a:r>
              <a:rPr lang="en-US" altLang="ja-JP" b="1" smtClean="0">
                <a:solidFill>
                  <a:srgbClr val="FF0000"/>
                </a:solidFill>
              </a:rPr>
              <a:t>104</a:t>
            </a:r>
            <a:r>
              <a:rPr lang="ja-JP" altLang="en-US" b="1" smtClean="0">
                <a:solidFill>
                  <a:srgbClr val="FF0000"/>
                </a:solidFill>
              </a:rPr>
              <a:t>件</a:t>
            </a:r>
            <a:endParaRPr lang="en-US" altLang="ja-JP" b="1" smtClean="0">
              <a:solidFill>
                <a:srgbClr val="FF0000"/>
              </a:solidFill>
            </a:endParaRPr>
          </a:p>
        </p:txBody>
      </p:sp>
      <p:pic>
        <p:nvPicPr>
          <p:cNvPr id="9" name="図 8"/>
          <p:cNvPicPr>
            <a:picLocks noChangeAspect="1"/>
          </p:cNvPicPr>
          <p:nvPr/>
        </p:nvPicPr>
        <p:blipFill>
          <a:blip r:embed="rId3"/>
          <a:stretch>
            <a:fillRect/>
          </a:stretch>
        </p:blipFill>
        <p:spPr>
          <a:xfrm>
            <a:off x="281725" y="1612534"/>
            <a:ext cx="7409127" cy="5265840"/>
          </a:xfrm>
          <a:prstGeom prst="rect">
            <a:avLst/>
          </a:prstGeom>
        </p:spPr>
      </p:pic>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14337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1.4 </a:t>
            </a:r>
            <a:r>
              <a:rPr lang="ja-JP" altLang="en-US" smtClean="0"/>
              <a:t>時間</a:t>
            </a:r>
            <a:r>
              <a:rPr lang="ja-JP" altLang="en-US"/>
              <a:t>別</a:t>
            </a:r>
            <a:r>
              <a:rPr lang="ja-JP" altLang="en-US" smtClean="0"/>
              <a:t>の</a:t>
            </a:r>
            <a:r>
              <a:rPr lang="ja-JP" altLang="en-US"/>
              <a:t>半導体</a:t>
            </a:r>
            <a:r>
              <a:rPr lang="ja-JP" altLang="en-US" smtClean="0"/>
              <a:t>の</a:t>
            </a:r>
            <a:r>
              <a:rPr lang="ja-JP" altLang="en-US"/>
              <a:t>良品</a:t>
            </a:r>
            <a:r>
              <a:rPr lang="en-US" altLang="ja-JP" smtClean="0"/>
              <a:t>/</a:t>
            </a:r>
            <a:r>
              <a:rPr lang="ja-JP" altLang="en-US" smtClean="0"/>
              <a:t>不良品</a:t>
            </a:r>
            <a:endParaRPr kumimoji="1" lang="ja-JP" altLang="en-US"/>
          </a:p>
        </p:txBody>
      </p:sp>
      <p:pic>
        <p:nvPicPr>
          <p:cNvPr id="6" name="図 5"/>
          <p:cNvPicPr>
            <a:picLocks noChangeAspect="1"/>
          </p:cNvPicPr>
          <p:nvPr/>
        </p:nvPicPr>
        <p:blipFill>
          <a:blip r:embed="rId2"/>
          <a:stretch>
            <a:fillRect/>
          </a:stretch>
        </p:blipFill>
        <p:spPr>
          <a:xfrm>
            <a:off x="2199493" y="1619601"/>
            <a:ext cx="7782707" cy="4964831"/>
          </a:xfrm>
          <a:prstGeom prst="rect">
            <a:avLst/>
          </a:prstGeom>
        </p:spPr>
      </p:pic>
      <p:sp>
        <p:nvSpPr>
          <p:cNvPr id="7" name="角丸四角形 6"/>
          <p:cNvSpPr/>
          <p:nvPr/>
        </p:nvSpPr>
        <p:spPr>
          <a:xfrm>
            <a:off x="281725" y="765133"/>
            <a:ext cx="11628550" cy="789347"/>
          </a:xfrm>
          <a:prstGeom prst="round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u"/>
            </a:pPr>
            <a:r>
              <a:rPr lang="ja-JP" altLang="en-US" sz="2000" b="1">
                <a:solidFill>
                  <a:schemeClr val="tx1"/>
                </a:solidFill>
                <a:latin typeface="メイリオ" panose="020B0604030504040204" pitchFamily="50" charset="-128"/>
                <a:ea typeface="メイリオ" panose="020B0604030504040204" pitchFamily="50" charset="-128"/>
              </a:rPr>
              <a:t>時間</a:t>
            </a:r>
            <a:r>
              <a:rPr lang="ja-JP" altLang="en-US" sz="2000" b="1" smtClean="0">
                <a:solidFill>
                  <a:schemeClr val="tx1"/>
                </a:solidFill>
                <a:latin typeface="メイリオ" panose="020B0604030504040204" pitchFamily="50" charset="-128"/>
                <a:ea typeface="メイリオ" panose="020B0604030504040204" pitchFamily="50" charset="-128"/>
              </a:rPr>
              <a:t>別にみると</a:t>
            </a:r>
            <a:r>
              <a:rPr lang="en-US" altLang="ja-JP" sz="2000" b="1" smtClean="0">
                <a:solidFill>
                  <a:schemeClr val="tx1"/>
                </a:solidFill>
                <a:latin typeface="メイリオ" panose="020B0604030504040204" pitchFamily="50" charset="-128"/>
                <a:ea typeface="メイリオ" panose="020B0604030504040204" pitchFamily="50" charset="-128"/>
              </a:rPr>
              <a:t>15</a:t>
            </a:r>
            <a:r>
              <a:rPr lang="ja-JP" altLang="en-US" sz="2000" b="1" smtClean="0">
                <a:solidFill>
                  <a:schemeClr val="tx1"/>
                </a:solidFill>
                <a:latin typeface="メイリオ" panose="020B0604030504040204" pitchFamily="50" charset="-128"/>
                <a:ea typeface="メイリオ" panose="020B0604030504040204" pitchFamily="50" charset="-128"/>
              </a:rPr>
              <a:t>時あたりに不良品が多いが、全体でみると</a:t>
            </a:r>
            <a:r>
              <a:rPr lang="ja-JP" altLang="en-US" sz="2000" b="1" smtClean="0">
                <a:solidFill>
                  <a:srgbClr val="FF0000"/>
                </a:solidFill>
                <a:latin typeface="メイリオ" panose="020B0604030504040204" pitchFamily="50" charset="-128"/>
                <a:ea typeface="メイリオ" panose="020B0604030504040204" pitchFamily="50" charset="-128"/>
              </a:rPr>
              <a:t>大きく偏りは発生していない</a:t>
            </a:r>
            <a:endParaRPr lang="ja-JP" altLang="en-US" sz="2000" b="1">
              <a:solidFill>
                <a:srgbClr val="FF0000"/>
              </a:solidFill>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0C5976-9A8E-4218-930F-C0083431027A}" type="slidenum">
              <a:rPr kumimoji="1" lang="ja-JP" altLang="en-US" sz="1800" b="1"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21628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5994</TotalTime>
  <Words>3331</Words>
  <Application>Microsoft Office PowerPoint</Application>
  <PresentationFormat>ワイド画面</PresentationFormat>
  <Paragraphs>811</Paragraphs>
  <Slides>35</Slides>
  <Notes>2</Notes>
  <HiddenSlides>1</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35</vt:i4>
      </vt:variant>
    </vt:vector>
  </HeadingPairs>
  <TitlesOfParts>
    <vt:vector size="44" baseType="lpstr">
      <vt:lpstr>メイリオ</vt:lpstr>
      <vt:lpstr>游ゴシック</vt:lpstr>
      <vt:lpstr>游ゴシック Light</vt:lpstr>
      <vt:lpstr>游明朝</vt:lpstr>
      <vt:lpstr>Arial</vt:lpstr>
      <vt:lpstr>Times New Roman</vt:lpstr>
      <vt:lpstr>Wingdings</vt:lpstr>
      <vt:lpstr>Office テーマ</vt:lpstr>
      <vt:lpstr>1_Office テーマ</vt:lpstr>
      <vt:lpstr>半導体生産プロセスの 原因推定</vt:lpstr>
      <vt:lpstr>目次</vt:lpstr>
      <vt:lpstr>PowerPoint プレゼンテーション</vt:lpstr>
      <vt:lpstr>背景・目的</vt:lpstr>
      <vt:lpstr>PowerPoint プレゼンテーション</vt:lpstr>
      <vt:lpstr>1.1 データの基本情報</vt:lpstr>
      <vt:lpstr>1.2 データの型・欠損・重複</vt:lpstr>
      <vt:lpstr>1.3 月別の半導体の良品/不良品</vt:lpstr>
      <vt:lpstr>1.4 時間別の半導体の良品/不良品</vt:lpstr>
      <vt:lpstr>PowerPoint プレゼンテーション</vt:lpstr>
      <vt:lpstr>2.1 欠損値の除外・補完</vt:lpstr>
      <vt:lpstr>2.2 学習用データとテストデータの分割</vt:lpstr>
      <vt:lpstr>PowerPoint プレゼンテーション</vt:lpstr>
      <vt:lpstr>分析の流れ</vt:lpstr>
      <vt:lpstr>PowerPoint プレゼンテーション</vt:lpstr>
      <vt:lpstr>4.1 Lasso回帰</vt:lpstr>
      <vt:lpstr>4.2 多重共線性の確認</vt:lpstr>
      <vt:lpstr>4.3 多重共線性に該当する説明変数の除外</vt:lpstr>
      <vt:lpstr>4.4 多重共線性除外後のLasso回帰</vt:lpstr>
      <vt:lpstr>4.5 Group Lasso回帰</vt:lpstr>
      <vt:lpstr>PowerPoint プレゼンテーション</vt:lpstr>
      <vt:lpstr>5.1 重要な説明変数の選定するための2つの観点</vt:lpstr>
      <vt:lpstr>5.2【単変量】目的変数に影響を及ぼす説明変数 -線形・非線形の評価指標- </vt:lpstr>
      <vt:lpstr>5.3【単変量】目的変数に影響を及ぼす説明変数の傾向</vt:lpstr>
      <vt:lpstr>5.4【単変量】目的変数に影響を及ぼす説明変数(上位)を除いたLasso回帰</vt:lpstr>
      <vt:lpstr>5.5【単変量】目的変数に影響を及ぼす説明変数(下位)を除いたLasso回帰</vt:lpstr>
      <vt:lpstr>5.6【多変量】目的変数に影響を及ぼす説明変数 -相互作用を考慮-</vt:lpstr>
      <vt:lpstr>5.7【多変量】目的変数に影響を及ぼす説明変数 -有用な組み合わせ-</vt:lpstr>
      <vt:lpstr>5.8【多変量】有用な組み合わせの可視化</vt:lpstr>
      <vt:lpstr>PowerPoint プレゼンテーション</vt:lpstr>
      <vt:lpstr>EDA・モデリングによって得られた知見</vt:lpstr>
      <vt:lpstr>【参考情報】欠損値(45%以上)の可視化　-抜粋-</vt:lpstr>
      <vt:lpstr>【参考情報】Group lassoの実装結果　-抜粋-</vt:lpstr>
      <vt:lpstr>【参考情報】有用な説明変数140個(一覧)</vt:lpstr>
      <vt:lpstr>【参考情報】Rulefitの重要度上位20組ずつの良品/不良品調査結果</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EDAによる 目的変数に関わる説明変数の推定</dc:title>
  <dc:creator>yuuki</dc:creator>
  <cp:lastModifiedBy>yuuki</cp:lastModifiedBy>
  <cp:revision>205</cp:revision>
  <dcterms:created xsi:type="dcterms:W3CDTF">2021-08-11T05:32:05Z</dcterms:created>
  <dcterms:modified xsi:type="dcterms:W3CDTF">2021-10-25T06:14:47Z</dcterms:modified>
</cp:coreProperties>
</file>